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3"/>
  </p:notesMasterIdLst>
  <p:handoutMasterIdLst>
    <p:handoutMasterId r:id="rId7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9" r:id="rId70"/>
    <p:sldId id="318" r:id="rId71"/>
    <p:sldId id="320" r:id="rId7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30B5C5"/>
    <a:srgbClr val="EAF8FA"/>
    <a:srgbClr val="BEE9EE"/>
    <a:srgbClr val="94DAE2"/>
    <a:srgbClr val="ED6D00"/>
    <a:srgbClr val="404040"/>
    <a:srgbClr val="151515"/>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6967" autoAdjust="0"/>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4" d="100"/>
          <a:sy n="84" d="100"/>
        </p:scale>
        <p:origin x="3846" y="60"/>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9039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AS-IS: the current status</a:t>
            </a:r>
          </a:p>
          <a:p>
            <a:r>
              <a:rPr lang="en-US" altLang="zh-CN" smtClean="0"/>
              <a:t>TO-BE: future ideal status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7322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A managed service provider (MSP) delivers and manages network-based services, applications, and equipment for enterprises, residential areas, or other service providers.</a:t>
            </a:r>
          </a:p>
          <a:p>
            <a:pPr lvl="0"/>
            <a:r>
              <a:rPr lang="en-US" altLang="zh-CN" dirty="0" smtClean="0"/>
              <a:t>Perpetual license + </a:t>
            </a:r>
            <a:r>
              <a:rPr lang="en-US" altLang="zh-CN" dirty="0" err="1" smtClean="0"/>
              <a:t>SnS</a:t>
            </a:r>
            <a:r>
              <a:rPr lang="en-US" altLang="zh-CN" dirty="0" smtClean="0"/>
              <a:t>: A perpetual license is sold together with subscription and support (</a:t>
            </a:r>
            <a:r>
              <a:rPr lang="en-US" altLang="zh-CN" dirty="0" err="1" smtClean="0"/>
              <a:t>SnS</a:t>
            </a:r>
            <a:r>
              <a:rPr lang="en-US" altLang="zh-CN" dirty="0" smtClean="0"/>
              <a:t>) services (e.g. software updates, software upgrades [including new features of new releases], and remote support). Under this model, customers pay the fees regularly. When Huawei sells a software product to a customer for the first time, the customer has to buy both the license and </a:t>
            </a:r>
            <a:r>
              <a:rPr lang="en-US" altLang="zh-CN" dirty="0" err="1" smtClean="0"/>
              <a:t>SnS</a:t>
            </a:r>
            <a:r>
              <a:rPr lang="en-US" altLang="zh-CN" dirty="0" smtClean="0"/>
              <a:t> services that are valid for a certain period of time. If the customer does not renew the </a:t>
            </a:r>
            <a:r>
              <a:rPr lang="en-US" altLang="zh-CN" dirty="0" err="1" smtClean="0"/>
              <a:t>SnS</a:t>
            </a:r>
            <a:r>
              <a:rPr lang="en-US" altLang="zh-CN" dirty="0" smtClean="0"/>
              <a:t> upon expiry, the customer can only use the licensed functions of the current software version, and can no longer use the </a:t>
            </a:r>
            <a:r>
              <a:rPr lang="en-US" altLang="zh-CN" dirty="0" err="1" smtClean="0"/>
              <a:t>SnS</a:t>
            </a:r>
            <a:r>
              <a:rPr lang="en-US" altLang="zh-CN" dirty="0" smtClean="0"/>
              <a:t> services.</a:t>
            </a:r>
          </a:p>
          <a:p>
            <a:pPr lvl="0"/>
            <a:r>
              <a:rPr lang="en-US" altLang="zh-CN" dirty="0" smtClean="0"/>
              <a:t>SaaS: Under the SaaS model, the MSP deploys or leases out hardware infrastructure, and operates, maintains, and manages software and hardware, while customers use the software as cloud services and make regular payments on a pay-per-use basis.</a:t>
            </a:r>
          </a:p>
          <a:p>
            <a:pPr lvl="0"/>
            <a:r>
              <a:rPr lang="en-US" altLang="zh-CN" dirty="0" smtClean="0"/>
              <a:t>TBL: The difference between TBL and "perpetual license + </a:t>
            </a:r>
            <a:r>
              <a:rPr lang="en-US" altLang="zh-CN" dirty="0" err="1" smtClean="0"/>
              <a:t>SnS</a:t>
            </a:r>
            <a:r>
              <a:rPr lang="en-US" altLang="zh-CN" dirty="0" smtClean="0"/>
              <a:t>" is that under the TBL model, customers receive a limited-time license. They lose the right to use the software if they do not renew the license upon its expiry.</a:t>
            </a:r>
          </a:p>
          <a:p>
            <a:r>
              <a:rPr lang="en-US" altLang="zh-CN" dirty="0" err="1" smtClean="0"/>
              <a:t>SnS</a:t>
            </a:r>
            <a:r>
              <a:rPr lang="en-US" altLang="zh-CN" dirty="0" smtClean="0"/>
              <a:t>: The </a:t>
            </a:r>
            <a:r>
              <a:rPr lang="en-US" altLang="zh-CN" dirty="0" err="1" smtClean="0"/>
              <a:t>SnS</a:t>
            </a:r>
            <a:r>
              <a:rPr lang="en-US" altLang="zh-CN" dirty="0" smtClean="0"/>
              <a:t> business model mainly consists of two parts: software support and software subscription. </a:t>
            </a:r>
            <a:r>
              <a:rPr lang="en-US" altLang="zh-CN" dirty="0" err="1" smtClean="0"/>
              <a:t>SnS</a:t>
            </a:r>
            <a:r>
              <a:rPr lang="en-US" altLang="zh-CN" dirty="0" smtClean="0"/>
              <a:t> and software licenses form a complete software charging mode.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84158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787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3821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3437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2034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Cloud-based WLAN Planner Shortens the Planning Time and Ensures Coverage Based on the Built-In Experience Base. </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39041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3D Network Planning Intuitively Presents the Planning Effect and Roaming Simulation. </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77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3D Network Planning Easily Determine the Roaming Effect in Advance Through Roaming Simulation.</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40649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Configuration can be performed before or after installation. If configuration is performed before installation, topology information must be recorded in advance. If installation is performed before configuration, the topology can be automatically discovered.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43618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7286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7593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9387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308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9742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8803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OPEX means the operating expense, which is the sum of various costs during the enterprise operations, including maintenance cost, marketing expense, labor cost, and depreciation expense.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44313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4748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59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76938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1183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45142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0407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37634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End-to-end campus bandwidth involves three parts: wired backbone, wired access, and wireless access. Of them, wired backbone will evolve along the "25 </a:t>
            </a:r>
            <a:r>
              <a:rPr lang="en-US" altLang="zh-CN" dirty="0" err="1" smtClean="0"/>
              <a:t>Gbit</a:t>
            </a:r>
            <a:r>
              <a:rPr lang="en-US" altLang="zh-CN" dirty="0" smtClean="0"/>
              <a:t>/s </a:t>
            </a:r>
            <a:r>
              <a:rPr lang="en-US" altLang="zh-CN" dirty="0" smtClean="0">
                <a:sym typeface="Wingdings" panose="05000000000000000000" pitchFamily="2" charset="2"/>
              </a:rPr>
              <a:t></a:t>
            </a:r>
            <a:r>
              <a:rPr lang="en-US" altLang="zh-CN" dirty="0" smtClean="0"/>
              <a:t> 100 </a:t>
            </a:r>
            <a:r>
              <a:rPr lang="en-US" altLang="zh-CN" dirty="0" err="1" smtClean="0"/>
              <a:t>Gbit</a:t>
            </a:r>
            <a:r>
              <a:rPr lang="en-US" altLang="zh-CN" dirty="0" smtClean="0"/>
              <a:t>/s </a:t>
            </a:r>
            <a:r>
              <a:rPr lang="en-US" altLang="zh-CN" dirty="0" smtClean="0">
                <a:sym typeface="Wingdings" panose="05000000000000000000" pitchFamily="2" charset="2"/>
              </a:rPr>
              <a:t> </a:t>
            </a:r>
            <a:r>
              <a:rPr lang="en-US" altLang="zh-CN" dirty="0" smtClean="0"/>
              <a:t>400 </a:t>
            </a:r>
            <a:r>
              <a:rPr lang="en-US" altLang="zh-CN" dirty="0" err="1" smtClean="0"/>
              <a:t>Gbit</a:t>
            </a:r>
            <a:r>
              <a:rPr lang="en-US" altLang="zh-CN" dirty="0" smtClean="0"/>
              <a:t>/s" path, wired access along the "2.5 </a:t>
            </a:r>
            <a:r>
              <a:rPr lang="en-US" altLang="zh-CN" dirty="0" err="1" smtClean="0"/>
              <a:t>Gbit</a:t>
            </a:r>
            <a:r>
              <a:rPr lang="en-US" altLang="zh-CN" dirty="0" smtClean="0"/>
              <a:t>/s </a:t>
            </a:r>
            <a:r>
              <a:rPr lang="en-US" altLang="zh-CN" dirty="0" smtClean="0">
                <a:sym typeface="Wingdings" panose="05000000000000000000" pitchFamily="2" charset="2"/>
              </a:rPr>
              <a:t> </a:t>
            </a:r>
            <a:r>
              <a:rPr lang="en-US" altLang="zh-CN" dirty="0" smtClean="0"/>
              <a:t>5 </a:t>
            </a:r>
            <a:r>
              <a:rPr lang="en-US" altLang="zh-CN" dirty="0" err="1" smtClean="0"/>
              <a:t>Gbit</a:t>
            </a:r>
            <a:r>
              <a:rPr lang="en-US" altLang="zh-CN" dirty="0" smtClean="0"/>
              <a:t>/s </a:t>
            </a:r>
            <a:r>
              <a:rPr lang="en-US" altLang="zh-CN" dirty="0" smtClean="0">
                <a:sym typeface="Wingdings" panose="05000000000000000000" pitchFamily="2" charset="2"/>
              </a:rPr>
              <a:t> </a:t>
            </a:r>
            <a:r>
              <a:rPr lang="en-US" altLang="zh-CN" dirty="0" smtClean="0"/>
              <a:t>10 </a:t>
            </a:r>
            <a:r>
              <a:rPr lang="en-US" altLang="zh-CN" dirty="0" err="1" smtClean="0"/>
              <a:t>Gbit</a:t>
            </a:r>
            <a:r>
              <a:rPr lang="en-US" altLang="zh-CN" dirty="0" smtClean="0"/>
              <a:t>/s" path, and wireless access along the "Wi-Fi 4 </a:t>
            </a:r>
            <a:r>
              <a:rPr lang="en-US" altLang="zh-CN" dirty="0" smtClean="0">
                <a:sym typeface="Wingdings" panose="05000000000000000000" pitchFamily="2" charset="2"/>
              </a:rPr>
              <a:t> </a:t>
            </a:r>
            <a:r>
              <a:rPr lang="en-US" altLang="zh-CN" dirty="0" smtClean="0"/>
              <a:t>Wi-Fi 5 </a:t>
            </a:r>
            <a:r>
              <a:rPr lang="en-US" altLang="zh-CN" dirty="0" smtClean="0">
                <a:sym typeface="Wingdings" panose="05000000000000000000" pitchFamily="2" charset="2"/>
              </a:rPr>
              <a:t> </a:t>
            </a:r>
            <a:r>
              <a:rPr lang="en-US" altLang="zh-CN" dirty="0" smtClean="0"/>
              <a:t>Wi-Fi 6" path.</a:t>
            </a:r>
            <a:r>
              <a:rPr lang="zh-CN" altLang="en-US" dirty="0" smtClean="0"/>
              <a:t/>
            </a:r>
            <a:br>
              <a:rPr lang="zh-CN" altLang="en-US" dirty="0" smtClean="0"/>
            </a:br>
            <a:r>
              <a:rPr lang="en-US" altLang="zh-CN" dirty="0" smtClean="0"/>
              <a:t>Category 5 enhanced cable (CAT5E cable)</a:t>
            </a:r>
          </a:p>
          <a:p>
            <a:r>
              <a:rPr lang="en-US" altLang="zh-CN" dirty="0" smtClean="0"/>
              <a:t>Technology details behind 300 m </a:t>
            </a:r>
            <a:r>
              <a:rPr lang="en-US" altLang="zh-CN" dirty="0" err="1" smtClean="0"/>
              <a:t>PoE</a:t>
            </a:r>
            <a:endParaRPr lang="zh-CN" altLang="en-US" dirty="0" smtClean="0"/>
          </a:p>
          <a:p>
            <a:pPr lvl="1"/>
            <a:r>
              <a:rPr lang="en-US" altLang="zh-CN" dirty="0" smtClean="0"/>
              <a:t>Use shielded cables to reduce internal crosstalk, thus improving the signal-to-noise ratio (SNR)</a:t>
            </a:r>
            <a:endParaRPr lang="zh-CN" altLang="en-US" dirty="0" smtClean="0"/>
          </a:p>
          <a:p>
            <a:pPr lvl="1"/>
            <a:r>
              <a:rPr lang="en-US" altLang="zh-CN" dirty="0" smtClean="0"/>
              <a:t>Specially package the PHY chips and customize drivers, improving anti-interference</a:t>
            </a:r>
          </a:p>
          <a:p>
            <a:pPr lvl="1"/>
            <a:r>
              <a:rPr lang="en-US" altLang="zh-CN" dirty="0" smtClean="0"/>
              <a:t>Raise the technical specifications for signaling cabling for connectors and ports, avoiding crosstalk between ports</a:t>
            </a:r>
            <a:endParaRPr lang="zh-CN" altLang="en-US" dirty="0" smtClean="0"/>
          </a:p>
          <a:p>
            <a:pPr lvl="1"/>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90410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550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52714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576832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44617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noProof="0" smtClean="0"/>
              <a:t>The switch integrates the AC function to eliminate bottlenecks in wireless traffic forwarding, reduce failure points, and manage wired and wireless traffic in a centralized manner:</a:t>
            </a:r>
            <a:endParaRPr lang="zh-CN" altLang="en-US" smtClean="0"/>
          </a:p>
          <a:p>
            <a:pPr lvl="1"/>
            <a:r>
              <a:rPr lang="en-US" altLang="zh-CN" smtClean="0"/>
              <a:t>Uniformly manages and forwards wired and wireless services.</a:t>
            </a:r>
          </a:p>
          <a:p>
            <a:pPr lvl="1"/>
            <a:r>
              <a:rPr lang="en-US" altLang="zh-CN" smtClean="0"/>
              <a:t>Functions as the gateway of both wired and wireless users and manages both types of users.</a:t>
            </a:r>
          </a:p>
          <a:p>
            <a:pPr lvl="1"/>
            <a:r>
              <a:rPr lang="en-US" altLang="zh-CN" smtClean="0"/>
              <a:t>Used as the authentication point for both wired and wireless access.</a:t>
            </a:r>
          </a:p>
          <a:p>
            <a:pPr lvl="1"/>
            <a:r>
              <a:rPr lang="en-US" altLang="zh-CN" smtClean="0"/>
              <a:t>Enforces policies for both wired and wireless services.</a:t>
            </a:r>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41873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95863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CSS/iStack can be used with Eth-Trunk to form a logical tree topology. This simplifies network topology, prevents Layer 2 loops, and improves network reliability.</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1917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1423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00913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0115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28665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73756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62484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81477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03543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16221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On a campus network, access terminals include smart terminals (such as PCs and mobile phones) and dumb terminals (such as IP phones, printers, and IP cameras). Currently, terminal management on campus networks faces the following challenges:</a:t>
            </a:r>
          </a:p>
          <a:p>
            <a:pPr lvl="1"/>
            <a:r>
              <a:rPr lang="en-US" altLang="zh-CN" dirty="0" smtClean="0"/>
              <a:t>The network management system (NMS) can only display the IP and MAC addresses of access terminals, but cannot identify the specific terminal type. As a result, the NMS cannot provide refined management for network terminals.</a:t>
            </a:r>
          </a:p>
          <a:p>
            <a:pPr lvl="1"/>
            <a:r>
              <a:rPr lang="en-US" altLang="zh-CN" dirty="0" smtClean="0"/>
              <a:t>Network service configurations and policies vary according to the terminal type. Consequently, administrators need to manually configure different services and policies for each type of service terminals, complicating service deployment and operations.</a:t>
            </a:r>
          </a:p>
          <a:p>
            <a:r>
              <a:rPr lang="en-US" altLang="zh-CN" dirty="0" smtClean="0"/>
              <a:t>To address these challenges, Huawei provides the automatic terminal identification and policy delivery solution, which delivers the following functions:</a:t>
            </a:r>
          </a:p>
          <a:p>
            <a:pPr lvl="1"/>
            <a:r>
              <a:rPr lang="en-US" altLang="zh-CN" dirty="0" err="1" smtClean="0"/>
              <a:t>iMaster</a:t>
            </a:r>
            <a:r>
              <a:rPr lang="en-US" altLang="zh-CN" dirty="0" smtClean="0"/>
              <a:t> NCE-Campus can display the network-wide terminal types and operating systems, for example, dumb terminals including printers, IP cameras, smart all-in-one cards, and access control systems. </a:t>
            </a:r>
            <a:r>
              <a:rPr lang="en-US" altLang="zh-CN" dirty="0" err="1" smtClean="0"/>
              <a:t>iMaster</a:t>
            </a:r>
            <a:r>
              <a:rPr lang="en-US" altLang="zh-CN" dirty="0" smtClean="0"/>
              <a:t> NCE-Campus can also collect statistics and display traffic by terminal type.</a:t>
            </a:r>
          </a:p>
          <a:p>
            <a:pPr lvl="1"/>
            <a:r>
              <a:rPr lang="en-US" altLang="zh-CN" dirty="0" smtClean="0"/>
              <a:t>Administrators do not need to manually configure different services and policies for different types of dumb terminals such as IP phones, printers, and IP cameras on the campus network. This is because </a:t>
            </a:r>
            <a:r>
              <a:rPr lang="en-US" altLang="zh-CN" dirty="0" err="1" smtClean="0"/>
              <a:t>iMaster</a:t>
            </a:r>
            <a:r>
              <a:rPr lang="en-US" altLang="zh-CN" dirty="0" smtClean="0"/>
              <a:t> NCE-Campus can automatically identify terminals and deliver the corresponding access policies and service configurations to them.</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533635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3401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8443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29480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86069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48125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Free mobility: grants a user consistent network permissions and enforces the corresponding policies, regardless of the user's location and the IP address used to access the network. </a:t>
            </a:r>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23930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high-density scenarios, such as exhibition halls and stadiums, a limit is usually imposed on the maximum number of users who can associate with a radio and VAP so as to improve user experience. In addition, preferential access of VIP users is deployed to ensure that new VIP users can still access the network even when the number of access users reaches the threshold. This function improves user experience of VIP users.</a:t>
            </a:r>
          </a:p>
          <a:p>
            <a:r>
              <a:rPr lang="en-US" altLang="zh-CN" smtClean="0"/>
              <a:t>Identification of VIP users</a:t>
            </a:r>
          </a:p>
          <a:p>
            <a:pPr lvl="1"/>
            <a:r>
              <a:rPr lang="en-US" altLang="zh-CN" smtClean="0"/>
              <a:t>A device identifies a user as a VIP if the user belongs to a VIP user group. The priority field is added to the user authorization structure. After users are added to a VIP user group and the authorization information is delivered to the VIP user group, users in the VIP user group inherit the priority of the VIP user group.</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51623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Preferential access of VIP users</a:t>
            </a:r>
          </a:p>
          <a:p>
            <a:pPr lvl="1"/>
            <a:r>
              <a:rPr lang="en-US" altLang="zh-CN" dirty="0" smtClean="0"/>
              <a:t>Configure preferential access for VIP users on the device. If the number of users on a VAP reaches the maximum or if the number of users reaches the CAC (call admission control) threshold, any new network access attempt will undergo the following process: The user will first be authenticated. Then the system checks whether the user is a VIP during the authorization phase. If the user is a VIP, the system allows the user to access the network, by forcing a non-VIP user to go offline. If the user is not a VIP, the user is forced to go offline.</a:t>
            </a:r>
          </a:p>
          <a:p>
            <a:pPr lvl="1"/>
            <a:r>
              <a:rPr lang="en-US" altLang="zh-CN" dirty="0" smtClean="0"/>
              <a:t>In Portal authentication scenarios, priorities of users in pre-connection state cannot be determined. These users are considered high-priority users and will not be disconnected even when VIP users attempt to access the WLAN.</a:t>
            </a:r>
          </a:p>
          <a:p>
            <a:pPr lvl="0"/>
            <a:r>
              <a:rPr lang="en-US" altLang="zh-CN" dirty="0" smtClean="0"/>
              <a:t>Preferential service scheduling for VIP users</a:t>
            </a:r>
          </a:p>
          <a:p>
            <a:pPr lvl="1"/>
            <a:r>
              <a:rPr lang="en-US" altLang="zh-CN" dirty="0" smtClean="0"/>
              <a:t>After a user is marked as a VIP user in the user authorization process:</a:t>
            </a:r>
          </a:p>
          <a:p>
            <a:pPr lvl="2"/>
            <a:r>
              <a:rPr lang="en-US" altLang="zh-CN" dirty="0" smtClean="0"/>
              <a:t>The user's services will not be rate-limited.</a:t>
            </a:r>
          </a:p>
          <a:p>
            <a:pPr lvl="2"/>
            <a:r>
              <a:rPr lang="en-US" altLang="zh-CN" dirty="0" smtClean="0"/>
              <a:t>The user's services are scheduled preferentially.</a:t>
            </a:r>
          </a:p>
          <a:p>
            <a:pPr lvl="2"/>
            <a:r>
              <a:rPr lang="en-US" altLang="zh-CN" dirty="0" smtClean="0"/>
              <a:t>Priority is re-marked.</a:t>
            </a:r>
          </a:p>
          <a:p>
            <a:endParaRPr lang="zh-CN" altLang="en-US" dirty="0"/>
          </a:p>
        </p:txBody>
      </p:sp>
    </p:spTree>
    <p:extLst>
      <p:ext uri="{BB962C8B-B14F-4D97-AF65-F5344CB8AC3E}">
        <p14:creationId xmlns:p14="http://schemas.microsoft.com/office/powerpoint/2010/main" val="11245842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25344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31160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92941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Link quality-based traffic steering: Different applications have different requirements on link quality. For example, voice and video services are sensitive to delay and packet loss rate and have high requirements on link quality. Therefore, you can configure the good-quality MPLS link as the primary link and the Internet link as the secondary link for the two types of service. In addition, you need to configure SLA requirements for the services so that intelligent traffic steering can be performed based on link SLA, thus meeting the SLA and bandwidth requirements of applications.</a:t>
            </a:r>
          </a:p>
          <a:p>
            <a:pPr lvl="0"/>
            <a:r>
              <a:rPr lang="en-US" altLang="zh-CN" smtClean="0"/>
              <a:t>Load balancing-based traffic steering: If an enterprise has multiple links, you can configure load balancing-based traffic steering to fully utilize link bandwidth. During service forwarding, the devices can select different links for different applications based on link weights, thereby improving the bandwidth utilization.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84111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Application layer</a:t>
            </a:r>
            <a:endParaRPr lang="zh-CN" altLang="zh-CN" dirty="0" smtClean="0"/>
          </a:p>
          <a:p>
            <a:pPr lvl="1"/>
            <a:r>
              <a:rPr lang="en-US" altLang="zh-CN" dirty="0" smtClean="0"/>
              <a:t>The </a:t>
            </a:r>
            <a:r>
              <a:rPr lang="en-US" altLang="zh-CN" dirty="0" err="1" smtClean="0"/>
              <a:t>CloudCampus</a:t>
            </a:r>
            <a:r>
              <a:rPr lang="en-US" altLang="zh-CN" dirty="0" smtClean="0"/>
              <a:t> Solution provides standard APIs based on </a:t>
            </a:r>
            <a:r>
              <a:rPr lang="en-US" altLang="zh-CN" dirty="0" err="1" smtClean="0"/>
              <a:t>iMaster</a:t>
            </a:r>
            <a:r>
              <a:rPr lang="en-US" altLang="zh-CN" dirty="0" smtClean="0"/>
              <a:t> NCE-Campus. Through these APIs, the solution opens up various information, such as user identities, network resources, service quality, network location information, and network topology, to upper-layer services. Third parties can use these APIs to customize innovative service applications based on their service requirements, meeting service needs in multiple fields, such as education, business, enterprise, and government.</a:t>
            </a:r>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055424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Application priority–based traffic steering: If multiple types of service packets are transmitted on the same link, traffic of high-priority applications is preferentially processed in the case of congestion, ensuring user experience of high-priority applications. For example, voice, video, and file transfer services are carried on an MPLS link. If the link bandwidth is insufficient, the experience of the voice and video services is preferentially guaranteed.    </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8765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96072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Machine learning is a science of the artificial intelligence. The field's main objects of study are artifacts, specifically algorithms that improve their performance with experience. ML is a program or system that builds a predictive model from input data. The system uses the learned model to make useful predictions from new (never-before-seen) data drawn from the same distribution as the one used to train the model. Machine learning also refers to the field of study concerned with these programs or systems.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39402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Answer</a:t>
            </a:r>
          </a:p>
          <a:p>
            <a:pPr lvl="1"/>
            <a:r>
              <a:rPr lang="en-US" altLang="zh-CN" dirty="0" smtClean="0"/>
              <a:t>ABC</a:t>
            </a:r>
          </a:p>
          <a:p>
            <a:pPr lvl="1"/>
            <a:r>
              <a:rPr lang="en-US" altLang="zh-CN" dirty="0" smtClean="0"/>
              <a:t>B</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11504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82657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1999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Management layer</a:t>
            </a:r>
            <a:endParaRPr lang="zh-CN" altLang="zh-CN" dirty="0" smtClean="0"/>
          </a:p>
          <a:p>
            <a:pPr lvl="1"/>
            <a:r>
              <a:rPr lang="en-US" altLang="zh-CN" dirty="0" smtClean="0"/>
              <a:t>The management layer provides network-level management capabilities, such as configuration management, service management, maintenance and fault detection, and security threat analysis. Traditional campus networks use a network management system (NMS) for network management. Although the NMS can display the network status, it lacks flexible and automatic management capabilities. Once service requirements change, the network administrator needs to re-plan services and manually modify configurations on network devices (including routers, switches, and firewalls), which is inefficient and error-prone. Therefore, to maintain network flexibility is critical in rapidly changing service environments, which requires the use of automation tools to assist in network and service management. Huawei's </a:t>
            </a:r>
            <a:r>
              <a:rPr lang="en-US" altLang="zh-CN" dirty="0" err="1" smtClean="0"/>
              <a:t>CloudCampus</a:t>
            </a:r>
            <a:r>
              <a:rPr lang="en-US" altLang="zh-CN" dirty="0" smtClean="0"/>
              <a:t> Solution uses </a:t>
            </a:r>
            <a:r>
              <a:rPr lang="en-US" altLang="zh-CN" dirty="0" err="1" smtClean="0"/>
              <a:t>iMaster</a:t>
            </a:r>
            <a:r>
              <a:rPr lang="en-US" altLang="zh-CN" dirty="0" smtClean="0"/>
              <a:t> NCE-Campus to implement automatic network and service provisioning.</a:t>
            </a:r>
            <a:endParaRPr lang="zh-CN" altLang="zh-CN" dirty="0" smtClean="0"/>
          </a:p>
          <a:p>
            <a:pPr lvl="1"/>
            <a:r>
              <a:rPr lang="en-US" altLang="zh-CN" dirty="0" err="1" smtClean="0"/>
              <a:t>iMaster</a:t>
            </a:r>
            <a:r>
              <a:rPr lang="en-US" altLang="zh-CN" dirty="0" smtClean="0"/>
              <a:t> NCE-Campus abstracts network devices and applications, and rapidly develops and automatically deploys applications through orchestration and by invoking abstract models. </a:t>
            </a:r>
            <a:r>
              <a:rPr lang="en-US" altLang="zh-CN" dirty="0" err="1" smtClean="0"/>
              <a:t>iMaster</a:t>
            </a:r>
            <a:r>
              <a:rPr lang="en-US" altLang="zh-CN" dirty="0" smtClean="0"/>
              <a:t> NCE-Campus illustrates the entire network but not independent devices (such as switches, routers, and APs) or discrete configurations (such as access control, </a:t>
            </a:r>
            <a:r>
              <a:rPr lang="en-US" altLang="zh-CN" dirty="0" err="1" smtClean="0"/>
              <a:t>QoS</a:t>
            </a:r>
            <a:r>
              <a:rPr lang="en-US" altLang="zh-CN" dirty="0" smtClean="0"/>
              <a:t>, and routing policies) on devices.</a:t>
            </a:r>
            <a:endParaRPr lang="zh-CN" altLang="zh-CN" dirty="0" smtClean="0"/>
          </a:p>
          <a:p>
            <a:pPr lvl="0"/>
            <a:r>
              <a:rPr lang="en-US" altLang="zh-CN" dirty="0" smtClean="0"/>
              <a:t>Network layer</a:t>
            </a:r>
            <a:endParaRPr lang="zh-CN" altLang="zh-CN" dirty="0" smtClean="0"/>
          </a:p>
          <a:p>
            <a:pPr lvl="1"/>
            <a:r>
              <a:rPr lang="en-US" altLang="zh-CN" dirty="0" smtClean="0"/>
              <a:t>Virtualization technologies are introduced to divide the network layer into a physical network and a virtual network.</a:t>
            </a:r>
            <a:endParaRPr lang="zh-CN" altLang="zh-CN" dirty="0" smtClean="0"/>
          </a:p>
          <a:p>
            <a:pPr lvl="2"/>
            <a:r>
              <a:rPr lang="en-US" altLang="zh-CN" dirty="0" smtClean="0"/>
              <a:t>The physical network is also called the underlay network and provides basic connection services for campus networks. To meet access requirements of multiple types of terminals, the physical network provides a unified three-network access capability, which allows access of wired, wireless, and </a:t>
            </a:r>
            <a:r>
              <a:rPr lang="en-US" altLang="zh-CN" dirty="0" err="1" smtClean="0"/>
              <a:t>IoT</a:t>
            </a:r>
            <a:r>
              <a:rPr lang="en-US" altLang="zh-CN" dirty="0" smtClean="0"/>
              <a:t> terminals simultaneously.</a:t>
            </a:r>
          </a:p>
          <a:p>
            <a:pPr lvl="2"/>
            <a:r>
              <a:rPr lang="en-US" altLang="zh-CN" dirty="0" smtClean="0"/>
              <a:t>The virtual network is also called the overlay network. Virtualization technology is used to construct one or more overlay networks over the underlay network. Service policies are deployed on the overlay networks and are separated from the underlay network, decoupling services from networks. Multiple overlay networks can serve different services or customer segments.</a:t>
            </a:r>
            <a:endParaRPr lang="zh-CN" altLang="zh-CN" dirty="0" smtClean="0"/>
          </a:p>
          <a:p>
            <a:pPr lvl="2"/>
            <a:endParaRPr lang="zh-CN" altLang="en-US" dirty="0" smtClean="0"/>
          </a:p>
          <a:p>
            <a:endParaRPr lang="zh-CN" altLang="en-US" dirty="0"/>
          </a:p>
        </p:txBody>
      </p:sp>
    </p:spTree>
    <p:extLst>
      <p:ext uri="{BB962C8B-B14F-4D97-AF65-F5344CB8AC3E}">
        <p14:creationId xmlns:p14="http://schemas.microsoft.com/office/powerpoint/2010/main" val="573192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052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67601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4.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8.png"/><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39.jpe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51.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58.png"/><Relationship Id="rId5" Type="http://schemas.openxmlformats.org/officeDocument/2006/relationships/image" Target="../media/image8.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8.png"/><Relationship Id="rId7"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8.png"/><Relationship Id="rId10" Type="http://schemas.openxmlformats.org/officeDocument/2006/relationships/image" Target="../media/image51.png"/><Relationship Id="rId4" Type="http://schemas.openxmlformats.org/officeDocument/2006/relationships/image" Target="../media/image7.png"/><Relationship Id="rId9"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61.jpeg"/><Relationship Id="rId4" Type="http://schemas.openxmlformats.org/officeDocument/2006/relationships/image" Target="../media/image6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9" Type="http://schemas.openxmlformats.org/officeDocument/2006/relationships/image" Target="../media/image69.jpeg"/></Relationships>
</file>

<file path=ppt/slides/_rels/slide34.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8.png"/><Relationship Id="rId3" Type="http://schemas.openxmlformats.org/officeDocument/2006/relationships/image" Target="../media/image70.png"/><Relationship Id="rId7" Type="http://schemas.openxmlformats.org/officeDocument/2006/relationships/image" Target="../media/image73.png"/><Relationship Id="rId12" Type="http://schemas.openxmlformats.org/officeDocument/2006/relationships/image" Target="../media/image77.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72.png"/><Relationship Id="rId11" Type="http://schemas.openxmlformats.org/officeDocument/2006/relationships/image" Target="../media/image76.png"/><Relationship Id="rId5" Type="http://schemas.openxmlformats.org/officeDocument/2006/relationships/image" Target="../media/image8.png"/><Relationship Id="rId10" Type="http://schemas.openxmlformats.org/officeDocument/2006/relationships/image" Target="../media/image75.png"/><Relationship Id="rId4" Type="http://schemas.openxmlformats.org/officeDocument/2006/relationships/image" Target="../media/image71.png"/><Relationship Id="rId9" Type="http://schemas.openxmlformats.org/officeDocument/2006/relationships/image" Target="../media/image56.png"/></Relationships>
</file>

<file path=ppt/slides/_rels/slide35.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87.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6.jpe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82.png"/><Relationship Id="rId11" Type="http://schemas.microsoft.com/office/2007/relationships/hdphoto" Target="../media/hdphoto5.wdp"/><Relationship Id="rId5" Type="http://schemas.openxmlformats.org/officeDocument/2006/relationships/image" Target="../media/image81.png"/><Relationship Id="rId15" Type="http://schemas.openxmlformats.org/officeDocument/2006/relationships/image" Target="../media/image88.png"/><Relationship Id="rId10" Type="http://schemas.openxmlformats.org/officeDocument/2006/relationships/image" Target="../media/image85.png"/><Relationship Id="rId4" Type="http://schemas.openxmlformats.org/officeDocument/2006/relationships/image" Target="../media/image80.png"/><Relationship Id="rId9" Type="http://schemas.openxmlformats.org/officeDocument/2006/relationships/image" Target="../media/image84.png"/><Relationship Id="rId14" Type="http://schemas.microsoft.com/office/2007/relationships/hdphoto" Target="../media/hdphoto6.wdp"/></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9.png"/><Relationship Id="rId7"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27.png"/><Relationship Id="rId11" Type="http://schemas.openxmlformats.org/officeDocument/2006/relationships/image" Target="../media/image93.png"/><Relationship Id="rId5" Type="http://schemas.openxmlformats.org/officeDocument/2006/relationships/image" Target="../media/image90.png"/><Relationship Id="rId10"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92.png"/></Relationships>
</file>

<file path=ppt/slides/_rels/slide38.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8.png"/><Relationship Id="rId3" Type="http://schemas.openxmlformats.org/officeDocument/2006/relationships/image" Target="../media/image48.png"/><Relationship Id="rId7" Type="http://schemas.openxmlformats.org/officeDocument/2006/relationships/image" Target="../media/image4.png"/><Relationship Id="rId12" Type="http://schemas.openxmlformats.org/officeDocument/2006/relationships/image" Target="../media/image97.png"/><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image" Target="../media/image47.png"/><Relationship Id="rId11" Type="http://schemas.microsoft.com/office/2007/relationships/hdphoto" Target="../media/hdphoto7.wdp"/><Relationship Id="rId5" Type="http://schemas.openxmlformats.org/officeDocument/2006/relationships/image" Target="../media/image56.png"/><Relationship Id="rId15" Type="http://schemas.microsoft.com/office/2007/relationships/hdphoto" Target="../media/hdphoto8.wdp"/><Relationship Id="rId10" Type="http://schemas.openxmlformats.org/officeDocument/2006/relationships/image" Target="../media/image96.png"/><Relationship Id="rId4" Type="http://schemas.openxmlformats.org/officeDocument/2006/relationships/image" Target="../media/image52.png"/><Relationship Id="rId9" Type="http://schemas.openxmlformats.org/officeDocument/2006/relationships/image" Target="../media/image95.png"/><Relationship Id="rId14" Type="http://schemas.openxmlformats.org/officeDocument/2006/relationships/image" Target="../media/image99.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00.png"/><Relationship Id="rId7" Type="http://schemas.openxmlformats.org/officeDocument/2006/relationships/image" Target="../media/image7.png"/><Relationship Id="rId12"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10.png"/><Relationship Id="rId11" Type="http://schemas.openxmlformats.org/officeDocument/2006/relationships/image" Target="../media/image103.png"/><Relationship Id="rId5" Type="http://schemas.openxmlformats.org/officeDocument/2006/relationships/image" Target="../media/image6.png"/><Relationship Id="rId10" Type="http://schemas.openxmlformats.org/officeDocument/2006/relationships/image" Target="../media/image102.png"/><Relationship Id="rId4" Type="http://schemas.microsoft.com/office/2007/relationships/hdphoto" Target="../media/hdphoto9.wdp"/><Relationship Id="rId9" Type="http://schemas.microsoft.com/office/2007/relationships/hdphoto" Target="../media/hdphoto10.wdp"/></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29.png"/><Relationship Id="rId3" Type="http://schemas.openxmlformats.org/officeDocument/2006/relationships/image" Target="../media/image58.png"/><Relationship Id="rId7" Type="http://schemas.openxmlformats.org/officeDocument/2006/relationships/image" Target="../media/image92.png"/><Relationship Id="rId12"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48.png"/><Relationship Id="rId11" Type="http://schemas.openxmlformats.org/officeDocument/2006/relationships/image" Target="../media/image7.png"/><Relationship Id="rId5" Type="http://schemas.openxmlformats.org/officeDocument/2006/relationships/image" Target="../media/image104.png"/><Relationship Id="rId10" Type="http://schemas.openxmlformats.org/officeDocument/2006/relationships/image" Target="../media/image28.png"/><Relationship Id="rId4" Type="http://schemas.openxmlformats.org/officeDocument/2006/relationships/image" Target="../media/image91.png"/><Relationship Id="rId9" Type="http://schemas.openxmlformats.org/officeDocument/2006/relationships/image" Target="../media/image27.png"/><Relationship Id="rId14" Type="http://schemas.openxmlformats.org/officeDocument/2006/relationships/image" Target="../media/image5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7.png"/><Relationship Id="rId7"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8.png"/><Relationship Id="rId10" Type="http://schemas.openxmlformats.org/officeDocument/2006/relationships/image" Target="../media/image108.png"/><Relationship Id="rId4" Type="http://schemas.openxmlformats.org/officeDocument/2006/relationships/image" Target="../media/image7.png"/><Relationship Id="rId9" Type="http://schemas.openxmlformats.org/officeDocument/2006/relationships/image" Target="../media/image104.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10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51.png"/><Relationship Id="rId3" Type="http://schemas.openxmlformats.org/officeDocument/2006/relationships/image" Target="../media/image10.png"/><Relationship Id="rId7" Type="http://schemas.openxmlformats.org/officeDocument/2006/relationships/image" Target="../media/image91.png"/><Relationship Id="rId12"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58.png"/><Relationship Id="rId11" Type="http://schemas.openxmlformats.org/officeDocument/2006/relationships/image" Target="../media/image105.png"/><Relationship Id="rId5" Type="http://schemas.openxmlformats.org/officeDocument/2006/relationships/image" Target="../media/image8.png"/><Relationship Id="rId10" Type="http://schemas.openxmlformats.org/officeDocument/2006/relationships/image" Target="../media/image92.png"/><Relationship Id="rId4" Type="http://schemas.openxmlformats.org/officeDocument/2006/relationships/image" Target="../media/image6.png"/><Relationship Id="rId9" Type="http://schemas.openxmlformats.org/officeDocument/2006/relationships/image" Target="../media/image4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15.xml"/><Relationship Id="rId5" Type="http://schemas.openxmlformats.org/officeDocument/2006/relationships/image" Target="../media/image29.png"/><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png"/><Relationship Id="rId7"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14.xml"/><Relationship Id="rId6" Type="http://schemas.openxmlformats.org/officeDocument/2006/relationships/image" Target="../media/image110.emf"/><Relationship Id="rId5" Type="http://schemas.openxmlformats.org/officeDocument/2006/relationships/image" Target="../media/image109.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4.png"/><Relationship Id="rId7"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92.png"/><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108.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10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11.png"/><Relationship Id="rId21" Type="http://schemas.openxmlformats.org/officeDocument/2006/relationships/image" Target="../media/image26.png"/><Relationship Id="rId7" Type="http://schemas.openxmlformats.org/officeDocument/2006/relationships/image" Target="../media/image14.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8.xml"/><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15.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3.png"/><Relationship Id="rId15" Type="http://schemas.openxmlformats.org/officeDocument/2006/relationships/image" Target="../media/image20.png"/><Relationship Id="rId10" Type="http://schemas.openxmlformats.org/officeDocument/2006/relationships/image" Target="../media/image16.png"/><Relationship Id="rId19" Type="http://schemas.openxmlformats.org/officeDocument/2006/relationships/image" Target="../media/image24.png"/><Relationship Id="rId4" Type="http://schemas.openxmlformats.org/officeDocument/2006/relationships/image" Target="../media/image12.png"/><Relationship Id="rId9" Type="http://schemas.openxmlformats.org/officeDocument/2006/relationships/image" Target="../media/image15.png"/><Relationship Id="rId1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7.png"/><Relationship Id="rId12"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30.png"/><Relationship Id="rId5" Type="http://schemas.openxmlformats.org/officeDocument/2006/relationships/image" Target="../media/image10.png"/><Relationship Id="rId10" Type="http://schemas.openxmlformats.org/officeDocument/2006/relationships/image" Target="../media/image4.png"/><Relationship Id="rId4" Type="http://schemas.openxmlformats.org/officeDocument/2006/relationships/image" Target="../media/image28.png"/><Relationship Id="rId9" Type="http://schemas.openxmlformats.org/officeDocument/2006/relationships/image" Target="../media/image29.png"/><Relationship Id="rId1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 name="文本占位符 55"/>
          <p:cNvSpPr>
            <a:spLocks noGrp="1"/>
          </p:cNvSpPr>
          <p:nvPr>
            <p:ph type="body" sz="quarter" idx="17"/>
          </p:nvPr>
        </p:nvSpPr>
        <p:spPr/>
        <p:txBody>
          <a:bodyPr/>
          <a:lstStyle/>
          <a:p>
            <a:endParaRPr lang="zh-CN" altLang="en-US">
              <a:sym typeface="Huawei Sans" panose="020C0503030203020204" pitchFamily="34" charset="0"/>
            </a:endParaRPr>
          </a:p>
        </p:txBody>
      </p:sp>
      <p:sp>
        <p:nvSpPr>
          <p:cNvPr id="57" name="文本占位符 56"/>
          <p:cNvSpPr>
            <a:spLocks noGrp="1"/>
          </p:cNvSpPr>
          <p:nvPr>
            <p:ph type="body" sz="quarter" idx="18"/>
          </p:nvPr>
        </p:nvSpPr>
        <p:spPr/>
        <p:txBody>
          <a:bodyPr/>
          <a:lstStyle/>
          <a:p>
            <a:endParaRPr lang="zh-CN" altLang="en-US">
              <a:sym typeface="Huawei Sans" panose="020C0503030203020204" pitchFamily="34" charset="0"/>
            </a:endParaRPr>
          </a:p>
        </p:txBody>
      </p:sp>
      <p:sp>
        <p:nvSpPr>
          <p:cNvPr id="58" name="文本占位符 57"/>
          <p:cNvSpPr>
            <a:spLocks noGrp="1"/>
          </p:cNvSpPr>
          <p:nvPr>
            <p:ph type="body" sz="quarter" idx="19"/>
          </p:nvPr>
        </p:nvSpPr>
        <p:spPr/>
        <p:txBody>
          <a:bodyPr/>
          <a:lstStyle/>
          <a:p>
            <a:endParaRPr lang="zh-CN" altLang="en-US">
              <a:sym typeface="Huawei Sans" panose="020C0503030203020204" pitchFamily="34" charset="0"/>
            </a:endParaRPr>
          </a:p>
        </p:txBody>
      </p:sp>
      <p:sp>
        <p:nvSpPr>
          <p:cNvPr id="59" name="文本占位符 58"/>
          <p:cNvSpPr>
            <a:spLocks noGrp="1"/>
          </p:cNvSpPr>
          <p:nvPr>
            <p:ph type="body" sz="quarter" idx="20"/>
          </p:nvPr>
        </p:nvSpPr>
        <p:spPr/>
        <p:txBody>
          <a:bodyPr/>
          <a:lstStyle/>
          <a:p>
            <a:endParaRPr lang="zh-CN" altLang="en-US">
              <a:sym typeface="Huawei Sans" panose="020C0503030203020204" pitchFamily="34" charset="0"/>
            </a:endParaRPr>
          </a:p>
        </p:txBody>
      </p:sp>
      <p:sp>
        <p:nvSpPr>
          <p:cNvPr id="4" name="文本占位符 3"/>
          <p:cNvSpPr>
            <a:spLocks noGrp="1"/>
          </p:cNvSpPr>
          <p:nvPr>
            <p:ph type="body" sz="quarter" idx="13"/>
          </p:nvPr>
        </p:nvSpPr>
        <p:spPr/>
        <p:txBody>
          <a:bodyPr/>
          <a:lstStyle/>
          <a:p>
            <a:r>
              <a:rPr lang="en-US" altLang="zh-CN" smtClean="0">
                <a:sym typeface="Huawei Sans" panose="020C0503030203020204" pitchFamily="34" charset="0"/>
              </a:rPr>
              <a:t>Zhu Shigeng</a:t>
            </a:r>
            <a:r>
              <a:rPr lang="zh-CN" altLang="en-US" smtClean="0">
                <a:sym typeface="Huawei Sans" panose="020C0503030203020204" pitchFamily="34" charset="0"/>
              </a:rPr>
              <a:t> </a:t>
            </a:r>
            <a:r>
              <a:rPr lang="en-US" altLang="zh-CN" smtClean="0">
                <a:sym typeface="Huawei Sans" panose="020C0503030203020204" pitchFamily="34" charset="0"/>
              </a:rPr>
              <a:t>00261992</a:t>
            </a:r>
            <a:endParaRPr lang="zh-CN" altLang="en-US" dirty="0">
              <a:sym typeface="Huawei Sans" panose="020C0503030203020204" pitchFamily="34" charset="0"/>
            </a:endParaRPr>
          </a:p>
        </p:txBody>
      </p:sp>
      <p:sp>
        <p:nvSpPr>
          <p:cNvPr id="5" name="文本占位符 4"/>
          <p:cNvSpPr>
            <a:spLocks noGrp="1"/>
          </p:cNvSpPr>
          <p:nvPr>
            <p:ph type="body" sz="quarter" idx="14"/>
          </p:nvPr>
        </p:nvSpPr>
        <p:spPr/>
        <p:txBody>
          <a:bodyPr/>
          <a:lstStyle/>
          <a:p>
            <a:r>
              <a:rPr lang="en-US" altLang="zh-CN" smtClean="0">
                <a:sym typeface="Huawei Sans" panose="020C0503030203020204" pitchFamily="34" charset="0"/>
              </a:rPr>
              <a:t>2020.04.15</a:t>
            </a:r>
            <a:endParaRPr lang="zh-CN" altLang="en-US" dirty="0">
              <a:sym typeface="Huawei Sans" panose="020C0503030203020204" pitchFamily="34" charset="0"/>
            </a:endParaRPr>
          </a:p>
        </p:txBody>
      </p:sp>
      <p:sp>
        <p:nvSpPr>
          <p:cNvPr id="12" name="文本占位符 11"/>
          <p:cNvSpPr>
            <a:spLocks noGrp="1"/>
          </p:cNvSpPr>
          <p:nvPr>
            <p:ph type="body" sz="quarter" idx="15"/>
          </p:nvPr>
        </p:nvSpPr>
        <p:spPr/>
        <p:txBody>
          <a:bodyPr/>
          <a:lstStyle/>
          <a:p>
            <a:r>
              <a:rPr lang="en-US" altLang="zh-CN" smtClean="0">
                <a:sym typeface="Huawei Sans" panose="020C0503030203020204" pitchFamily="34" charset="0"/>
              </a:rPr>
              <a:t>Zhang Linrui wx570554</a:t>
            </a:r>
            <a:endParaRPr lang="zh-CN" altLang="en-US" dirty="0">
              <a:sym typeface="Huawei Sans" panose="020C0503030203020204" pitchFamily="34" charset="0"/>
            </a:endParaRPr>
          </a:p>
        </p:txBody>
      </p:sp>
      <p:sp>
        <p:nvSpPr>
          <p:cNvPr id="13" name="文本占位符 12"/>
          <p:cNvSpPr>
            <a:spLocks noGrp="1"/>
          </p:cNvSpPr>
          <p:nvPr>
            <p:ph type="body" sz="quarter" idx="16"/>
          </p:nvPr>
        </p:nvSpPr>
        <p:spPr/>
        <p:txBody>
          <a:bodyPr/>
          <a:lstStyle/>
          <a:p>
            <a:r>
              <a:rPr lang="en-US" altLang="zh-CN" smtClean="0">
                <a:sym typeface="Huawei Sans" panose="020C0503030203020204" pitchFamily="34" charset="0"/>
              </a:rPr>
              <a:t>2020.9</a:t>
            </a:r>
            <a:endParaRPr lang="zh-CN" altLang="en-US" dirty="0">
              <a:sym typeface="Huawei Sans" panose="020C0503030203020204" pitchFamily="34" charset="0"/>
            </a:endParaRPr>
          </a:p>
        </p:txBody>
      </p:sp>
      <p:sp>
        <p:nvSpPr>
          <p:cNvPr id="60" name="文本占位符 59"/>
          <p:cNvSpPr>
            <a:spLocks noGrp="1"/>
          </p:cNvSpPr>
          <p:nvPr>
            <p:ph type="body" sz="quarter" idx="21"/>
          </p:nvPr>
        </p:nvSpPr>
        <p:spPr/>
        <p:txBody>
          <a:bodyPr/>
          <a:lstStyle/>
          <a:p>
            <a:endParaRPr lang="zh-CN" altLang="en-US">
              <a:sym typeface="Huawei Sans" panose="020C0503030203020204" pitchFamily="34" charset="0"/>
            </a:endParaRPr>
          </a:p>
        </p:txBody>
      </p:sp>
      <p:sp>
        <p:nvSpPr>
          <p:cNvPr id="61" name="文本占位符 60"/>
          <p:cNvSpPr>
            <a:spLocks noGrp="1"/>
          </p:cNvSpPr>
          <p:nvPr>
            <p:ph type="body" sz="quarter" idx="22"/>
          </p:nvPr>
        </p:nvSpPr>
        <p:spPr/>
        <p:txBody>
          <a:bodyPr/>
          <a:lstStyle/>
          <a:p>
            <a:endParaRPr lang="zh-CN" altLang="en-US">
              <a:sym typeface="Huawei Sans" panose="020C0503030203020204" pitchFamily="34" charset="0"/>
            </a:endParaRPr>
          </a:p>
        </p:txBody>
      </p:sp>
      <p:sp>
        <p:nvSpPr>
          <p:cNvPr id="62" name="文本占位符 61"/>
          <p:cNvSpPr>
            <a:spLocks noGrp="1"/>
          </p:cNvSpPr>
          <p:nvPr>
            <p:ph type="body" sz="quarter" idx="23"/>
          </p:nvPr>
        </p:nvSpPr>
        <p:spPr/>
        <p:txBody>
          <a:bodyPr/>
          <a:lstStyle/>
          <a:p>
            <a:endParaRPr lang="zh-CN" altLang="en-US">
              <a:sym typeface="Huawei Sans" panose="020C0503030203020204" pitchFamily="34" charset="0"/>
            </a:endParaRPr>
          </a:p>
        </p:txBody>
      </p:sp>
      <p:sp>
        <p:nvSpPr>
          <p:cNvPr id="63" name="文本占位符 62"/>
          <p:cNvSpPr>
            <a:spLocks noGrp="1"/>
          </p:cNvSpPr>
          <p:nvPr>
            <p:ph type="body" sz="quarter" idx="24"/>
          </p:nvPr>
        </p:nvSpPr>
        <p:spPr/>
        <p:txBody>
          <a:bodyPr/>
          <a:lstStyle/>
          <a:p>
            <a:endParaRPr lang="zh-CN" altLang="en-US">
              <a:sym typeface="Huawei Sans" panose="020C0503030203020204" pitchFamily="34" charset="0"/>
            </a:endParaRPr>
          </a:p>
        </p:txBody>
      </p:sp>
      <p:sp>
        <p:nvSpPr>
          <p:cNvPr id="64" name="文本占位符 63"/>
          <p:cNvSpPr>
            <a:spLocks noGrp="1"/>
          </p:cNvSpPr>
          <p:nvPr>
            <p:ph type="body" sz="quarter" idx="25"/>
          </p:nvPr>
        </p:nvSpPr>
        <p:spPr/>
        <p:txBody>
          <a:bodyPr/>
          <a:lstStyle/>
          <a:p>
            <a:endParaRPr lang="zh-CN" altLang="en-US">
              <a:sym typeface="Huawei Sans" panose="020C0503030203020204" pitchFamily="34" charset="0"/>
            </a:endParaRPr>
          </a:p>
        </p:txBody>
      </p:sp>
      <p:sp>
        <p:nvSpPr>
          <p:cNvPr id="65" name="文本占位符 64"/>
          <p:cNvSpPr>
            <a:spLocks noGrp="1"/>
          </p:cNvSpPr>
          <p:nvPr>
            <p:ph type="body" sz="quarter" idx="26"/>
          </p:nvPr>
        </p:nvSpPr>
        <p:spPr/>
        <p:txBody>
          <a:bodyPr/>
          <a:lstStyle/>
          <a:p>
            <a:endParaRPr lang="zh-CN" altLang="en-US">
              <a:sym typeface="Huawei Sans" panose="020C0503030203020204" pitchFamily="34" charset="0"/>
            </a:endParaRPr>
          </a:p>
        </p:txBody>
      </p:sp>
      <p:sp>
        <p:nvSpPr>
          <p:cNvPr id="66" name="文本占位符 65"/>
          <p:cNvSpPr>
            <a:spLocks noGrp="1"/>
          </p:cNvSpPr>
          <p:nvPr>
            <p:ph type="body" sz="quarter" idx="27"/>
          </p:nvPr>
        </p:nvSpPr>
        <p:spPr/>
        <p:txBody>
          <a:bodyPr/>
          <a:lstStyle/>
          <a:p>
            <a:endParaRPr lang="zh-CN" altLang="en-US">
              <a:sym typeface="Huawei Sans" panose="020C0503030203020204" pitchFamily="34" charset="0"/>
            </a:endParaRPr>
          </a:p>
        </p:txBody>
      </p:sp>
      <p:sp>
        <p:nvSpPr>
          <p:cNvPr id="67" name="文本占位符 66"/>
          <p:cNvSpPr>
            <a:spLocks noGrp="1"/>
          </p:cNvSpPr>
          <p:nvPr>
            <p:ph type="body" sz="quarter" idx="28"/>
          </p:nvPr>
        </p:nvSpPr>
        <p:spPr/>
        <p:txBody>
          <a:bodyPr/>
          <a:lstStyle/>
          <a:p>
            <a:endParaRPr lang="zh-CN" altLang="en-US">
              <a:sym typeface="Huawei Sans" panose="020C0503030203020204" pitchFamily="34" charset="0"/>
            </a:endParaRPr>
          </a:p>
        </p:txBody>
      </p:sp>
      <p:sp>
        <p:nvSpPr>
          <p:cNvPr id="68" name="文本占位符 67"/>
          <p:cNvSpPr>
            <a:spLocks noGrp="1"/>
          </p:cNvSpPr>
          <p:nvPr>
            <p:ph type="body" sz="quarter" idx="29"/>
          </p:nvPr>
        </p:nvSpPr>
        <p:spPr/>
        <p:txBody>
          <a:bodyPr/>
          <a:lstStyle/>
          <a:p>
            <a:endParaRPr lang="zh-CN" altLang="en-US">
              <a:sym typeface="Huawei Sans" panose="020C0503030203020204" pitchFamily="34" charset="0"/>
            </a:endParaRPr>
          </a:p>
        </p:txBody>
      </p:sp>
      <p:sp>
        <p:nvSpPr>
          <p:cNvPr id="69" name="文本占位符 68"/>
          <p:cNvSpPr>
            <a:spLocks noGrp="1"/>
          </p:cNvSpPr>
          <p:nvPr>
            <p:ph type="body" sz="quarter" idx="30"/>
          </p:nvPr>
        </p:nvSpPr>
        <p:spPr/>
        <p:txBody>
          <a:bodyPr/>
          <a:lstStyle/>
          <a:p>
            <a:endParaRPr lang="zh-CN" altLang="en-US">
              <a:sym typeface="Huawei Sans" panose="020C0503030203020204" pitchFamily="34" charset="0"/>
            </a:endParaRPr>
          </a:p>
        </p:txBody>
      </p:sp>
      <p:sp>
        <p:nvSpPr>
          <p:cNvPr id="70" name="文本占位符 69"/>
          <p:cNvSpPr>
            <a:spLocks noGrp="1"/>
          </p:cNvSpPr>
          <p:nvPr>
            <p:ph type="body" sz="quarter" idx="31"/>
          </p:nvPr>
        </p:nvSpPr>
        <p:spPr/>
        <p:txBody>
          <a:bodyPr/>
          <a:lstStyle/>
          <a:p>
            <a:endParaRPr lang="zh-CN" altLang="en-US">
              <a:sym typeface="Huawei Sans" panose="020C0503030203020204" pitchFamily="34" charset="0"/>
            </a:endParaRPr>
          </a:p>
        </p:txBody>
      </p:sp>
      <p:sp>
        <p:nvSpPr>
          <p:cNvPr id="71" name="文本占位符 70"/>
          <p:cNvSpPr>
            <a:spLocks noGrp="1"/>
          </p:cNvSpPr>
          <p:nvPr>
            <p:ph type="body" sz="quarter" idx="32"/>
          </p:nvPr>
        </p:nvSpPr>
        <p:spPr/>
        <p:txBody>
          <a:bodyPr/>
          <a:lstStyle/>
          <a:p>
            <a:endParaRPr lang="zh-CN" altLang="en-US">
              <a:sym typeface="Huawei Sans" panose="020C0503030203020204" pitchFamily="34" charset="0"/>
            </a:endParaRPr>
          </a:p>
        </p:txBody>
      </p:sp>
      <p:sp>
        <p:nvSpPr>
          <p:cNvPr id="72" name="文本占位符 71"/>
          <p:cNvSpPr>
            <a:spLocks noGrp="1"/>
          </p:cNvSpPr>
          <p:nvPr>
            <p:ph type="body" sz="quarter" idx="33"/>
          </p:nvPr>
        </p:nvSpPr>
        <p:spPr/>
        <p:txBody>
          <a:bodyPr/>
          <a:lstStyle/>
          <a:p>
            <a:endParaRPr lang="zh-CN" altLang="en-US">
              <a:sym typeface="Huawei Sans" panose="020C0503030203020204" pitchFamily="34" charset="0"/>
            </a:endParaRPr>
          </a:p>
        </p:txBody>
      </p:sp>
      <p:sp>
        <p:nvSpPr>
          <p:cNvPr id="73" name="文本占位符 72"/>
          <p:cNvSpPr>
            <a:spLocks noGrp="1"/>
          </p:cNvSpPr>
          <p:nvPr>
            <p:ph type="body" sz="quarter" idx="34"/>
          </p:nvPr>
        </p:nvSpPr>
        <p:spPr/>
        <p:txBody>
          <a:bodyPr/>
          <a:lstStyle/>
          <a:p>
            <a:endParaRPr lang="zh-CN" altLang="en-US">
              <a:sym typeface="Huawei Sans" panose="020C0503030203020204" pitchFamily="34" charset="0"/>
            </a:endParaRPr>
          </a:p>
        </p:txBody>
      </p:sp>
      <p:sp>
        <p:nvSpPr>
          <p:cNvPr id="74" name="文本占位符 73"/>
          <p:cNvSpPr>
            <a:spLocks noGrp="1"/>
          </p:cNvSpPr>
          <p:nvPr>
            <p:ph type="body" sz="quarter" idx="35"/>
          </p:nvPr>
        </p:nvSpPr>
        <p:spPr/>
        <p:txBody>
          <a:bodyPr/>
          <a:lstStyle/>
          <a:p>
            <a:endParaRPr lang="zh-CN" altLang="en-US">
              <a:sym typeface="Huawei Sans" panose="020C0503030203020204" pitchFamily="34" charset="0"/>
            </a:endParaRPr>
          </a:p>
        </p:txBody>
      </p:sp>
      <p:sp>
        <p:nvSpPr>
          <p:cNvPr id="75" name="文本占位符 74"/>
          <p:cNvSpPr>
            <a:spLocks noGrp="1"/>
          </p:cNvSpPr>
          <p:nvPr>
            <p:ph type="body" sz="quarter" idx="36"/>
          </p:nvPr>
        </p:nvSpPr>
        <p:spPr/>
        <p:txBody>
          <a:bodyPr/>
          <a:lstStyle/>
          <a:p>
            <a:endParaRPr lang="zh-CN" altLang="en-US">
              <a:sym typeface="Huawei Sans" panose="020C0503030203020204" pitchFamily="34" charset="0"/>
            </a:endParaRPr>
          </a:p>
        </p:txBody>
      </p:sp>
      <p:sp>
        <p:nvSpPr>
          <p:cNvPr id="76" name="文本占位符 75"/>
          <p:cNvSpPr>
            <a:spLocks noGrp="1"/>
          </p:cNvSpPr>
          <p:nvPr>
            <p:ph type="body" sz="quarter" idx="37"/>
          </p:nvPr>
        </p:nvSpPr>
        <p:spPr/>
        <p:txBody>
          <a:bodyPr/>
          <a:lstStyle/>
          <a:p>
            <a:endParaRPr lang="zh-CN" altLang="en-US">
              <a:sym typeface="Huawei Sans" panose="020C0503030203020204" pitchFamily="34" charset="0"/>
            </a:endParaRPr>
          </a:p>
        </p:txBody>
      </p:sp>
      <p:sp>
        <p:nvSpPr>
          <p:cNvPr id="77" name="文本占位符 76"/>
          <p:cNvSpPr>
            <a:spLocks noGrp="1"/>
          </p:cNvSpPr>
          <p:nvPr>
            <p:ph type="body" sz="quarter" idx="38"/>
          </p:nvPr>
        </p:nvSpPr>
        <p:spPr/>
        <p:txBody>
          <a:bodyPr/>
          <a:lstStyle/>
          <a:p>
            <a:endParaRPr lang="zh-CN" altLang="en-US">
              <a:sym typeface="Huawei Sans" panose="020C0503030203020204" pitchFamily="34" charset="0"/>
            </a:endParaRPr>
          </a:p>
        </p:txBody>
      </p:sp>
      <p:sp>
        <p:nvSpPr>
          <p:cNvPr id="78" name="文本占位符 77"/>
          <p:cNvSpPr>
            <a:spLocks noGrp="1"/>
          </p:cNvSpPr>
          <p:nvPr>
            <p:ph type="body" sz="quarter" idx="39"/>
          </p:nvPr>
        </p:nvSpPr>
        <p:spPr/>
        <p:txBody>
          <a:bodyPr/>
          <a:lstStyle/>
          <a:p>
            <a:endParaRPr lang="zh-CN" altLang="en-US">
              <a:sym typeface="Huawei Sans" panose="020C0503030203020204" pitchFamily="34" charset="0"/>
            </a:endParaRPr>
          </a:p>
        </p:txBody>
      </p:sp>
      <p:sp>
        <p:nvSpPr>
          <p:cNvPr id="79" name="文本占位符 78"/>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96533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Solution Component 3: iMaster NCE-CampusInsight</a:t>
            </a:r>
            <a:endParaRPr lang="zh-CN" altLang="en-US" dirty="0">
              <a:sym typeface="Huawei Sans" panose="020C0503030203020204" pitchFamily="34" charset="0"/>
            </a:endParaRPr>
          </a:p>
        </p:txBody>
      </p:sp>
      <p:sp>
        <p:nvSpPr>
          <p:cNvPr id="3" name="Right Arrow 157"/>
          <p:cNvSpPr/>
          <p:nvPr/>
        </p:nvSpPr>
        <p:spPr bwMode="gray">
          <a:xfrm>
            <a:off x="4644365" y="3274828"/>
            <a:ext cx="673200"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a:gradFill flip="none" rotWithShape="1">
              <a:gsLst>
                <a:gs pos="11000">
                  <a:schemeClr val="accent1">
                    <a:lumMod val="0"/>
                    <a:lumOff val="100000"/>
                    <a:alpha val="0"/>
                  </a:schemeClr>
                </a:gs>
                <a:gs pos="74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rot="5400000" flipV="1">
            <a:off x="2264627" y="2125649"/>
            <a:ext cx="1497201"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577537" y="1137527"/>
            <a:ext cx="4107345"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1500"/>
              </a:lnSpc>
            </a:pP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340618" y="1137527"/>
            <a:ext cx="608132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1500"/>
              </a:lnSpc>
            </a:pP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5340618" y="1533666"/>
            <a:ext cx="6081320" cy="4046196"/>
          </a:xfrm>
          <a:prstGeom prst="roundRect">
            <a:avLst>
              <a:gd name="adj" fmla="val 97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圆角矩形 7"/>
          <p:cNvSpPr/>
          <p:nvPr/>
        </p:nvSpPr>
        <p:spPr bwMode="gray">
          <a:xfrm>
            <a:off x="573438" y="1533664"/>
            <a:ext cx="4110788" cy="4046198"/>
          </a:xfrm>
          <a:prstGeom prst="roundRect">
            <a:avLst>
              <a:gd name="adj" fmla="val 181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文本框 8"/>
          <p:cNvSpPr txBox="1"/>
          <p:nvPr/>
        </p:nvSpPr>
        <p:spPr bwMode="gray">
          <a:xfrm>
            <a:off x="1063330" y="1168787"/>
            <a:ext cx="184731" cy="369204"/>
          </a:xfrm>
          <a:prstGeom prst="rect">
            <a:avLst/>
          </a:prstGeom>
          <a:noFill/>
        </p:spPr>
        <p:txBody>
          <a:bodyPr wrap="none" rtlCol="0">
            <a:spAutoFit/>
          </a:bodyPr>
          <a:lstStyle/>
          <a:p>
            <a:pPr defTabSz="1218418"/>
            <a:endParaRPr lang="en-US" altLang="zh-CN" sz="17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564593" y="4183449"/>
            <a:ext cx="4142686" cy="984885"/>
          </a:xfrm>
          <a:prstGeom prst="rect">
            <a:avLst/>
          </a:prstGeom>
          <a:noFill/>
        </p:spPr>
        <p:txBody>
          <a:bodyPr wrap="square" rtlCol="0">
            <a:spAutoFit/>
          </a:bodyPr>
          <a:lstStyle/>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Device-centric</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lacking insights into user experience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Passive response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unable to identify potential faults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Heavy reliance on </a:t>
            </a: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onsite fault locating</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by experienced engineers</a:t>
            </a:r>
          </a:p>
        </p:txBody>
      </p:sp>
      <p:sp>
        <p:nvSpPr>
          <p:cNvPr id="11" name="矩形 10"/>
          <p:cNvSpPr/>
          <p:nvPr/>
        </p:nvSpPr>
        <p:spPr bwMode="gray">
          <a:xfrm>
            <a:off x="1063330" y="3463957"/>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731838" y="2658049"/>
            <a:ext cx="1900130" cy="769121"/>
          </a:xfrm>
          <a:prstGeom prst="rect">
            <a:avLst/>
          </a:prstGeom>
          <a:noFill/>
        </p:spPr>
        <p:txBody>
          <a:bodyPr wrap="square" rtlCol="0">
            <a:spAutoFit/>
          </a:bodyPr>
          <a:lstStyle/>
          <a:p>
            <a:pPr algn="r" defTabSz="1218418"/>
            <a:r>
              <a:rPr lang="en-US" altLang="zh-CN" sz="1998"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Minute-level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箭头连接符 12"/>
          <p:cNvCxnSpPr/>
          <p:nvPr/>
        </p:nvCxnSpPr>
        <p:spPr bwMode="gray">
          <a:xfrm>
            <a:off x="2603961" y="2551013"/>
            <a:ext cx="0" cy="798527"/>
          </a:xfrm>
          <a:prstGeom prst="straightConnector1">
            <a:avLst/>
          </a:prstGeom>
          <a:noFill/>
          <a:ln w="28575" algn="ctr">
            <a:solidFill>
              <a:srgbClr val="30B5C5"/>
            </a:solidFill>
            <a:round/>
            <a:headEnd type="triangle" w="med" len="med"/>
            <a:tailEnd type="none" w="med" len="med"/>
          </a:ln>
        </p:spPr>
      </p:cxnSp>
      <p:sp>
        <p:nvSpPr>
          <p:cNvPr id="14" name="矩形 13"/>
          <p:cNvSpPr/>
          <p:nvPr/>
        </p:nvSpPr>
        <p:spPr bwMode="gray">
          <a:xfrm>
            <a:off x="3194644" y="1744496"/>
            <a:ext cx="1261884" cy="1259086"/>
          </a:xfrm>
          <a:prstGeom prst="rect">
            <a:avLst/>
          </a:prstGeom>
          <a:solidFill>
            <a:schemeClr val="bg1"/>
          </a:solidFill>
          <a:ln w="9525" cap="flat" cmpd="sng" algn="ctr">
            <a:solidFill>
              <a:srgbClr val="99DFF9"/>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0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Topology mgmt.</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0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Performance mgmt.</a:t>
            </a:r>
          </a:p>
          <a:p>
            <a:pPr marL="176213" lvl="0" indent="-176213" fontAlgn="ctr">
              <a:buFont typeface="Arial" panose="020B0604020202020204" pitchFamily="34" charset="0"/>
              <a:buChar char="•"/>
            </a:pPr>
            <a:r>
              <a:rPr lang="en-US" altLang="zh-CN" sz="10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Alarm mgmt.</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0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Configuration mgmt.</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5401732" y="3896976"/>
            <a:ext cx="6007039" cy="170046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defTabSz="1217982" fontAlgn="ctr">
              <a:spcBef>
                <a:spcPts val="0"/>
              </a:spcBef>
              <a:spcAft>
                <a:spcPts val="600"/>
              </a:spcAft>
            </a:pPr>
            <a:r>
              <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Visualized experience:</a:t>
            </a:r>
            <a:r>
              <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Telemetry-based second-level data collection, visualizing experience of any user in any application at any moment</a:t>
            </a:r>
            <a:endParaRPr lang="en-US" altLang="zh-CN" sz="105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1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Minute-level identification </a:t>
            </a:r>
            <a:r>
              <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and root cause locating for potential faults</a:t>
            </a:r>
            <a:endParaRPr lang="en-US" altLang="zh-CN" sz="11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330" lvl="0" indent="-171330" defTabSz="1217982" fontAlgn="ctr">
              <a:spcBef>
                <a:spcPts val="0"/>
              </a:spcBef>
              <a:spcAft>
                <a:spcPts val="600"/>
              </a:spcAft>
              <a:buFont typeface="Arial" panose="020B0604020202020204" pitchFamily="34" charset="0"/>
              <a:buChar char="•"/>
            </a:pP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Identifies potential faults based on dynamic baselines and big data correlation analysis.</a:t>
            </a:r>
          </a:p>
          <a:p>
            <a:pPr marL="171330" lvl="0" indent="-171330" defTabSz="1217982" fontAlgn="ctr">
              <a:spcBef>
                <a:spcPts val="0"/>
              </a:spcBef>
              <a:spcAft>
                <a:spcPts val="600"/>
              </a:spcAft>
              <a:buFont typeface="Arial" panose="020B0604020202020204" pitchFamily="34" charset="0"/>
              <a:buChar char="•"/>
            </a:pP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Accurately locates root causes using KPI correlation analysis and protocol trace.</a:t>
            </a:r>
            <a:endParaRPr lang="en-US" altLang="zh-CN" sz="105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r>
              <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AI is used to intelligently analyze the load </a:t>
            </a:r>
            <a:r>
              <a:rPr lang="en-US" altLang="zh-CN"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trends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of APs so as to complete predictive optimization of wireless networks.</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1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矩形 15"/>
          <p:cNvSpPr/>
          <p:nvPr/>
        </p:nvSpPr>
        <p:spPr bwMode="gray">
          <a:xfrm>
            <a:off x="487578" y="5638163"/>
            <a:ext cx="11145622" cy="523220"/>
          </a:xfrm>
          <a:prstGeom prst="rect">
            <a:avLst/>
          </a:prstGeom>
          <a:solidFill>
            <a:srgbClr val="BF8082"/>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addition to using algorithms to improve efficiency, intelligent O&amp;M leverages scenario-based continuous learning and accumulated expert experience to free O&amp;M personnel from complex alarms and </a:t>
            </a:r>
            <a:r>
              <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alerts</a:t>
            </a: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making O&amp;M more automated and intelligent.</a:t>
            </a:r>
          </a:p>
        </p:txBody>
      </p:sp>
      <p:sp>
        <p:nvSpPr>
          <p:cNvPr id="17" name="矩形 16"/>
          <p:cNvSpPr/>
          <p:nvPr/>
        </p:nvSpPr>
        <p:spPr bwMode="gray">
          <a:xfrm>
            <a:off x="918734" y="2165092"/>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fontAlgn="ctr">
              <a:spcAft>
                <a:spcPts val="0"/>
              </a:spcAft>
            </a:pPr>
            <a:r>
              <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NMS</a:t>
            </a:r>
            <a:endParaRPr lang="en-US" altLang="zh-CN" sz="13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8" name="组合 17"/>
          <p:cNvGrpSpPr/>
          <p:nvPr/>
        </p:nvGrpSpPr>
        <p:grpSpPr bwMode="gray">
          <a:xfrm>
            <a:off x="1295742" y="3575325"/>
            <a:ext cx="2594795" cy="249395"/>
            <a:chOff x="940595" y="3748838"/>
            <a:chExt cx="2594795" cy="249395"/>
          </a:xfrm>
        </p:grpSpPr>
        <p:pic>
          <p:nvPicPr>
            <p:cNvPr id="1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21"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22"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23"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sp>
        <p:nvSpPr>
          <p:cNvPr id="24" name="文本框 23"/>
          <p:cNvSpPr txBox="1"/>
          <p:nvPr/>
        </p:nvSpPr>
        <p:spPr bwMode="gray">
          <a:xfrm>
            <a:off x="6714749" y="2658049"/>
            <a:ext cx="1891691" cy="769121"/>
          </a:xfrm>
          <a:prstGeom prst="rect">
            <a:avLst/>
          </a:prstGeom>
          <a:noFill/>
        </p:spPr>
        <p:txBody>
          <a:bodyPr wrap="square" rtlCol="0">
            <a:spAutoFit/>
          </a:bodyPr>
          <a:lstStyle/>
          <a:p>
            <a:pPr algn="r" defTabSz="1218418"/>
            <a:r>
              <a:rPr lang="en-US" altLang="zh-CN" sz="1998"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Second-level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 name="直接箭头连接符 24"/>
          <p:cNvCxnSpPr/>
          <p:nvPr/>
        </p:nvCxnSpPr>
        <p:spPr bwMode="gray">
          <a:xfrm>
            <a:off x="8599378" y="2551013"/>
            <a:ext cx="0" cy="798527"/>
          </a:xfrm>
          <a:prstGeom prst="straightConnector1">
            <a:avLst/>
          </a:prstGeom>
          <a:noFill/>
          <a:ln w="28575" algn="ctr">
            <a:solidFill>
              <a:srgbClr val="C7000B"/>
            </a:solidFill>
            <a:round/>
            <a:headEnd type="triangle" w="med" len="med"/>
            <a:tailEnd type="none" w="med" len="med"/>
          </a:ln>
        </p:spPr>
      </p:cxnSp>
      <p:sp>
        <p:nvSpPr>
          <p:cNvPr id="26" name="矩形 25"/>
          <p:cNvSpPr/>
          <p:nvPr/>
        </p:nvSpPr>
        <p:spPr bwMode="gray">
          <a:xfrm>
            <a:off x="9316962" y="1744495"/>
            <a:ext cx="2104976" cy="1508253"/>
          </a:xfrm>
          <a:prstGeom prst="rect">
            <a:avLst/>
          </a:prstGeom>
          <a:solidFill>
            <a:schemeClr val="bg1"/>
          </a:solidFill>
          <a:ln w="9525" cap="flat" cmpd="sng" algn="ctr">
            <a:solidFill>
              <a:srgbClr val="99DFF9"/>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Visualized experience management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journey playback</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Potential fault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cause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583124" y="1933721"/>
            <a:ext cx="1574850" cy="524950"/>
          </a:xfrm>
          <a:prstGeom prst="rect">
            <a:avLst/>
          </a:prstGeom>
        </p:spPr>
      </p:pic>
      <p:sp>
        <p:nvSpPr>
          <p:cNvPr id="28" name="矩形 27"/>
          <p:cNvSpPr/>
          <p:nvPr/>
        </p:nvSpPr>
        <p:spPr bwMode="gray">
          <a:xfrm>
            <a:off x="6950837" y="3463957"/>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9" name="组合 28"/>
          <p:cNvGrpSpPr/>
          <p:nvPr/>
        </p:nvGrpSpPr>
        <p:grpSpPr bwMode="gray">
          <a:xfrm>
            <a:off x="7183249" y="3575325"/>
            <a:ext cx="2594795" cy="249395"/>
            <a:chOff x="940595" y="3748838"/>
            <a:chExt cx="2594795" cy="249395"/>
          </a:xfrm>
        </p:grpSpPr>
        <p:pic>
          <p:nvPicPr>
            <p:cNvPr id="3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3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32"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33"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34"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35" name="图片 72" descr="交换机.png"/>
          <p:cNvPicPr>
            <a:picLocks noChangeAspect="1"/>
          </p:cNvPicPr>
          <p:nvPr/>
        </p:nvPicPr>
        <p:blipFill>
          <a:blip r:embed="rId9" cstate="print"/>
          <a:stretch>
            <a:fillRect/>
          </a:stretch>
        </p:blipFill>
        <p:spPr bwMode="gray">
          <a:xfrm>
            <a:off x="2419015" y="2126728"/>
            <a:ext cx="404368" cy="331943"/>
          </a:xfrm>
          <a:prstGeom prst="rect">
            <a:avLst/>
          </a:prstGeom>
        </p:spPr>
      </p:pic>
      <p:sp>
        <p:nvSpPr>
          <p:cNvPr id="36" name="任意多边形 35"/>
          <p:cNvSpPr/>
          <p:nvPr/>
        </p:nvSpPr>
        <p:spPr bwMode="gray">
          <a:xfrm rot="5400000" flipV="1">
            <a:off x="8473824" y="2329543"/>
            <a:ext cx="1508293" cy="33811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52691" y="1232661"/>
            <a:ext cx="4227440" cy="284693"/>
          </a:xfrm>
          <a:prstGeom prst="rect">
            <a:avLst/>
          </a:prstGeom>
        </p:spPr>
        <p:txBody>
          <a:bodyPr wrap="none">
            <a:spAutoFit/>
          </a:bodyPr>
          <a:lstStyle/>
          <a:p>
            <a:pPr lvl="0" algn="ctr">
              <a:lnSpc>
                <a:spcPts val="1500"/>
              </a:lnSpc>
            </a:pP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AS-IS: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device-centric network management</a:t>
            </a:r>
          </a:p>
        </p:txBody>
      </p:sp>
      <p:sp>
        <p:nvSpPr>
          <p:cNvPr id="40" name="矩形 39"/>
          <p:cNvSpPr/>
          <p:nvPr/>
        </p:nvSpPr>
        <p:spPr bwMode="gray">
          <a:xfrm>
            <a:off x="5119394" y="1216484"/>
            <a:ext cx="6571716" cy="284693"/>
          </a:xfrm>
          <a:prstGeom prst="rect">
            <a:avLst/>
          </a:prstGeom>
        </p:spPr>
        <p:txBody>
          <a:bodyPr wrap="square">
            <a:spAutoFit/>
          </a:bodyPr>
          <a:lstStyle/>
          <a:p>
            <a:pPr lvl="0" algn="ctr">
              <a:lnSpc>
                <a:spcPts val="1500"/>
              </a:lnSpc>
            </a:pP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TO-BE: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AI-powered intelligent O&amp;M centered on user experience</a:t>
            </a:r>
          </a:p>
        </p:txBody>
      </p:sp>
    </p:spTree>
    <p:extLst>
      <p:ext uri="{BB962C8B-B14F-4D97-AF65-F5344CB8AC3E}">
        <p14:creationId xmlns:p14="http://schemas.microsoft.com/office/powerpoint/2010/main" val="23979821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Three Deployment Modes of CloudCampus</a:t>
            </a:r>
            <a:endParaRPr lang="zh-CN" altLang="en-US" dirty="0">
              <a:sym typeface="Huawei Sans" panose="020C0503030203020204" pitchFamily="34" charset="0"/>
            </a:endParaRPr>
          </a:p>
        </p:txBody>
      </p:sp>
      <p:sp>
        <p:nvSpPr>
          <p:cNvPr id="3" name="矩形 2"/>
          <p:cNvSpPr/>
          <p:nvPr/>
        </p:nvSpPr>
        <p:spPr bwMode="gray">
          <a:xfrm>
            <a:off x="480826" y="4499993"/>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531532" y="4378736"/>
            <a:ext cx="1371512" cy="697627"/>
          </a:xfrm>
          <a:prstGeom prst="rect">
            <a:avLst/>
          </a:prstGeom>
        </p:spPr>
        <p:txBody>
          <a:bodyPr wrap="square" anchor="ctr" anchorCtr="0">
            <a:noAutofit/>
          </a:bodyPr>
          <a:lstStyle/>
          <a:p>
            <a:pPr algn="ctr" fontAlgn="ctr">
              <a:tabLst>
                <a:tab pos="457006" algn="l"/>
              </a:tabLst>
            </a:pP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Operational </a:t>
            </a: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entity</a:t>
            </a:r>
          </a:p>
        </p:txBody>
      </p:sp>
      <p:sp>
        <p:nvSpPr>
          <p:cNvPr id="5" name="矩形 4"/>
          <p:cNvSpPr/>
          <p:nvPr/>
        </p:nvSpPr>
        <p:spPr bwMode="gray">
          <a:xfrm>
            <a:off x="1938555" y="4569149"/>
            <a:ext cx="3321069"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
          <p:cNvSpPr/>
          <p:nvPr/>
        </p:nvSpPr>
        <p:spPr bwMode="gray">
          <a:xfrm>
            <a:off x="8386804" y="4569149"/>
            <a:ext cx="3252580"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MSP, carrier</a:t>
            </a:r>
          </a:p>
        </p:txBody>
      </p:sp>
      <p:sp>
        <p:nvSpPr>
          <p:cNvPr id="7" name="矩形 6"/>
          <p:cNvSpPr/>
          <p:nvPr/>
        </p:nvSpPr>
        <p:spPr bwMode="gray">
          <a:xfrm>
            <a:off x="5348350" y="4569149"/>
            <a:ext cx="2949728"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a:t>
            </a:r>
          </a:p>
        </p:txBody>
      </p:sp>
      <p:sp>
        <p:nvSpPr>
          <p:cNvPr id="8" name="矩形 7"/>
          <p:cNvSpPr/>
          <p:nvPr/>
        </p:nvSpPr>
        <p:spPr bwMode="gray">
          <a:xfrm>
            <a:off x="480826" y="3645517"/>
            <a:ext cx="11247283" cy="741270"/>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80826" y="2486700"/>
            <a:ext cx="11247283" cy="106254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1938555" y="1729822"/>
            <a:ext cx="3321069"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On-Premise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386804" y="1729822"/>
            <a:ext cx="3252580"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MSP-owned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a:t>
            </a:r>
          </a:p>
        </p:txBody>
      </p:sp>
      <p:sp>
        <p:nvSpPr>
          <p:cNvPr id="12" name="矩形 11"/>
          <p:cNvSpPr/>
          <p:nvPr/>
        </p:nvSpPr>
        <p:spPr bwMode="gray">
          <a:xfrm>
            <a:off x="531532" y="2669159"/>
            <a:ext cx="1371512" cy="697627"/>
          </a:xfrm>
          <a:prstGeom prst="rect">
            <a:avLst/>
          </a:prstGeom>
        </p:spPr>
        <p:txBody>
          <a:bodyPr wrap="square" anchor="ctr" anchorCtr="0">
            <a:noAutofit/>
          </a:bodyPr>
          <a:lstStyle/>
          <a:p>
            <a:pPr algn="ctr" fontAlgn="ctr">
              <a:tabLst>
                <a:tab pos="457006" algn="l"/>
              </a:tabLst>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definition                                         </a:t>
            </a:r>
            <a:endParaRPr lang="en-US" altLang="zh-CN" sz="14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531532" y="3667339"/>
            <a:ext cx="1371512" cy="697627"/>
          </a:xfrm>
          <a:prstGeom prst="rect">
            <a:avLst/>
          </a:prstGeom>
        </p:spPr>
        <p:txBody>
          <a:bodyPr wrap="square" anchor="ctr" anchorCtr="0">
            <a:noAutofit/>
          </a:bodyPr>
          <a:lstStyle/>
          <a:p>
            <a:pPr algn="ctr" fontAlgn="ctr">
              <a:tabLst>
                <a:tab pos="457006" algn="l"/>
              </a:tabLst>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Target customers</a:t>
            </a:r>
            <a:endParaRPr lang="en-US" altLang="zh-CN" sz="14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a:off x="5348350" y="1729822"/>
            <a:ext cx="2949728"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Huawei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15" name="矩形 14"/>
          <p:cNvSpPr/>
          <p:nvPr/>
        </p:nvSpPr>
        <p:spPr bwMode="gray">
          <a:xfrm>
            <a:off x="1938555" y="2566038"/>
            <a:ext cx="3321069" cy="903869"/>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lvl="0" defTabSz="1219170" fontAlgn="ctr">
              <a:defRPr/>
            </a:pP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Customers purchase and own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software entities, such as the controller and analyzer, which can be deployed in their data centers or on the public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platform.</a:t>
            </a:r>
          </a:p>
        </p:txBody>
      </p:sp>
      <p:sp>
        <p:nvSpPr>
          <p:cNvPr id="16" name="矩形 15"/>
          <p:cNvSpPr/>
          <p:nvPr/>
        </p:nvSpPr>
        <p:spPr bwMode="gray">
          <a:xfrm>
            <a:off x="8386804" y="2566038"/>
            <a:ext cx="3252580" cy="903869"/>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lvl="0" defTabSz="1219170" fontAlgn="ctr">
              <a:defRPr/>
            </a:pP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MSP-operated: MSPs purchase software, such as the controller and analyzer, for operational purposes.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software can be deployed in their data centers or on the public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platform.</a:t>
            </a:r>
          </a:p>
        </p:txBody>
      </p:sp>
      <p:sp>
        <p:nvSpPr>
          <p:cNvPr id="17" name="矩形 16"/>
          <p:cNvSpPr/>
          <p:nvPr/>
        </p:nvSpPr>
        <p:spPr bwMode="gray">
          <a:xfrm>
            <a:off x="5348350" y="2566038"/>
            <a:ext cx="2949728" cy="903869"/>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lvl="0" defTabSz="1219170" fontAlgn="ctr">
              <a:defRPr/>
            </a:pP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Huawei-operated: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Customers do not need to purchase the controller or analyzer software. </a:t>
            </a: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Instead, </a:t>
            </a: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they </a:t>
            </a: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just purchase </a:t>
            </a: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Huawei's </a:t>
            </a: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cloud managed network service.</a:t>
            </a:r>
            <a:endParaRPr lang="en-US" altLang="zh-CN" sz="1200"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矩形 17"/>
          <p:cNvSpPr/>
          <p:nvPr/>
        </p:nvSpPr>
        <p:spPr bwMode="gray">
          <a:xfrm>
            <a:off x="1938555" y="3721279"/>
            <a:ext cx="3321069" cy="589746"/>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lvl="0"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Customers in industries such as government, education, large enterprise, retail, and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finance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8386804" y="3721279"/>
            <a:ext cx="3252580" cy="589746"/>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MSP, carrier</a:t>
            </a:r>
          </a:p>
        </p:txBody>
      </p:sp>
      <p:sp>
        <p:nvSpPr>
          <p:cNvPr id="20" name="矩形 19"/>
          <p:cNvSpPr/>
          <p:nvPr/>
        </p:nvSpPr>
        <p:spPr bwMode="gray">
          <a:xfrm>
            <a:off x="5348350" y="3721279"/>
            <a:ext cx="2949728" cy="589746"/>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lvl="0"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Customers in industries such as government, education, large enterprise, retail, and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finance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480826" y="5067896"/>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31532" y="5129417"/>
            <a:ext cx="1371512" cy="332072"/>
          </a:xfrm>
          <a:prstGeom prst="rect">
            <a:avLst/>
          </a:prstGeom>
        </p:spPr>
        <p:txBody>
          <a:bodyPr wrap="square" anchor="ctr" anchorCtr="0">
            <a:noAutofit/>
          </a:bodyPr>
          <a:lstStyle/>
          <a:p>
            <a:pPr lvl="0" algn="ctr" fontAlgn="ctr">
              <a:tabLst>
                <a:tab pos="457006" algn="l"/>
              </a:tabLst>
            </a:pP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1938555" y="5137052"/>
            <a:ext cx="3321069"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Perpetual license + SnS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矩形 23"/>
          <p:cNvSpPr/>
          <p:nvPr/>
        </p:nvSpPr>
        <p:spPr bwMode="gray">
          <a:xfrm>
            <a:off x="8386804" y="5137052"/>
            <a:ext cx="3252580"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fontAlgn="ctr">
              <a:defRP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based license (TBL) mode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5348350" y="5137052"/>
            <a:ext cx="2949728" cy="316800"/>
          </a:xfrm>
          <a:prstGeom prst="rect">
            <a:avLst/>
          </a:prstGeom>
          <a:solidFill>
            <a:schemeClr val="bg1"/>
          </a:solidFill>
          <a:ln w="9525">
            <a:solidFill>
              <a:schemeClr val="bg1">
                <a:lumMod val="75000"/>
              </a:schemeClr>
            </a:solidFill>
          </a:ln>
        </p:spPr>
        <p:txBody>
          <a:bodyPr wrap="square" lIns="144000" tIns="144000" rIns="144000" bIns="144000" anchor="ctr" anchorCtr="0">
            <a:noAutofit/>
          </a:bodyPr>
          <a:lstStyle/>
          <a:p>
            <a:pPr defTabSz="1219170">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SaaS mode</a:t>
            </a:r>
            <a:endParaRPr lang="zh-CN" altLang="en-US"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矩形 26"/>
          <p:cNvSpPr/>
          <p:nvPr/>
        </p:nvSpPr>
        <p:spPr bwMode="gray">
          <a:xfrm>
            <a:off x="378824" y="5039983"/>
            <a:ext cx="1653304" cy="523220"/>
          </a:xfrm>
          <a:prstGeom prst="rect">
            <a:avLst/>
          </a:prstGeom>
        </p:spPr>
        <p:txBody>
          <a:bodyPr wrap="square">
            <a:spAutoFit/>
          </a:bodyPr>
          <a:lstStyle/>
          <a:p>
            <a:pPr lvl="0" algn="ctr" fontAlgn="ctr">
              <a:tabLst>
                <a:tab pos="457006" algn="l"/>
              </a:tabLst>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Software transaction mode</a:t>
            </a:r>
          </a:p>
        </p:txBody>
      </p:sp>
    </p:spTree>
    <p:extLst>
      <p:ext uri="{BB962C8B-B14F-4D97-AF65-F5344CB8AC3E}">
        <p14:creationId xmlns:p14="http://schemas.microsoft.com/office/powerpoint/2010/main" val="38232960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iMaster NCE-Campus Administrator Structure</a:t>
            </a:r>
            <a:endParaRPr lang="zh-CN" altLang="en-US" dirty="0">
              <a:sym typeface="Huawei Sans" panose="020C0503030203020204" pitchFamily="34" charset="0"/>
            </a:endParaRPr>
          </a:p>
        </p:txBody>
      </p:sp>
      <p:sp>
        <p:nvSpPr>
          <p:cNvPr id="17" name="文本占位符 16"/>
          <p:cNvSpPr>
            <a:spLocks noGrp="1"/>
          </p:cNvSpPr>
          <p:nvPr>
            <p:ph type="body" sz="quarter" idx="10"/>
          </p:nvPr>
        </p:nvSpPr>
        <p:spPr bwMode="gray">
          <a:xfrm>
            <a:off x="455612" y="1052514"/>
            <a:ext cx="11293476" cy="1174570"/>
          </a:xfrm>
        </p:spPr>
        <p:txBody>
          <a:bodyPr/>
          <a:lstStyle/>
          <a:p>
            <a:r>
              <a:rPr lang="en-US" altLang="zh-CN" sz="1800" smtClean="0">
                <a:sym typeface="Huawei Sans" panose="020C0503030203020204" pitchFamily="34" charset="0"/>
              </a:rPr>
              <a:t>iMaster NCE-Campus defines three levels of administrators. Administrators at each level take different responsibilities and are granted different operational menus. The rights of administrators are isolated from each other. This ensures network security. </a:t>
            </a:r>
            <a:endParaRPr lang="zh-CN" altLang="en-US" sz="1800" dirty="0">
              <a:sym typeface="Huawei Sans" panose="020C0503030203020204" pitchFamily="34" charset="0"/>
            </a:endParaRPr>
          </a:p>
        </p:txBody>
      </p:sp>
      <p:sp>
        <p:nvSpPr>
          <p:cNvPr id="3" name="圆角矩形 2"/>
          <p:cNvSpPr/>
          <p:nvPr/>
        </p:nvSpPr>
        <p:spPr bwMode="gray">
          <a:xfrm>
            <a:off x="1969008" y="2297775"/>
            <a:ext cx="2036064" cy="621792"/>
          </a:xfrm>
          <a:prstGeom prst="round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System administrator</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969008" y="3852255"/>
            <a:ext cx="2036064" cy="621792"/>
          </a:xfrm>
          <a:prstGeom prst="round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MSP</a:t>
            </a:r>
            <a:r>
              <a:rPr lang="zh-CN" altLang="en-US"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1969008" y="5406735"/>
            <a:ext cx="2036064" cy="621792"/>
          </a:xfrm>
          <a:prstGeom prst="round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Tenant administrator</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a:stCxn id="3" idx="2"/>
            <a:endCxn id="4" idx="0"/>
          </p:cNvCxnSpPr>
          <p:nvPr/>
        </p:nvCxnSpPr>
        <p:spPr bwMode="gray">
          <a:xfrm>
            <a:off x="2987040" y="2919567"/>
            <a:ext cx="0" cy="932688"/>
          </a:xfrm>
          <a:prstGeom prst="straightConnector1">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bwMode="gray">
          <a:xfrm>
            <a:off x="2648838" y="4474047"/>
            <a:ext cx="0" cy="932688"/>
          </a:xfrm>
          <a:prstGeom prst="straightConnector1">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bwMode="gray">
          <a:xfrm>
            <a:off x="4639055" y="2227084"/>
            <a:ext cx="7110032" cy="129266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 system administrator has all system rights and is responsible for system management and configuration.</a:t>
            </a:r>
          </a:p>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default system administrator account is </a:t>
            </a: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admin</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 system administrator can create other system administrators and assign specific rights to them as required.</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4639055" y="3867973"/>
            <a:ext cx="7110033" cy="129266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 MSP administrator is a management account created by the system administrator for an MSP. The MSP can use this account to management the networks of managed tenants. The rights of different MSP administrators are isolated from each other. </a:t>
            </a:r>
          </a:p>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 MSP administrator can create other MSP administrators and assign specific rights to them as required.</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4639056" y="5289377"/>
            <a:ext cx="7110032" cy="81253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 tenant administrator is an entity for network configuration and maintenance.</a:t>
            </a:r>
          </a:p>
          <a:p>
            <a:pPr marL="285750" indent="-285750">
              <a:lnSpc>
                <a:spcPct val="1300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 tenant administrator can create other tenant administrator and assign specific rights to them as required. The rights of different tenant administrators are isolated from each other.</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2987041" y="3136612"/>
            <a:ext cx="1963332" cy="461665"/>
          </a:xfrm>
          <a:prstGeom prst="rect">
            <a:avLst/>
          </a:prstGeom>
          <a:noFill/>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Create an MSP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a:off x="3339857" y="4474047"/>
            <a:ext cx="0" cy="932688"/>
          </a:xfrm>
          <a:prstGeom prst="straightConnector1">
            <a:avLst/>
          </a:prstGeom>
          <a:ln w="190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903890" y="4642884"/>
            <a:ext cx="1770754" cy="461665"/>
          </a:xfrm>
          <a:prstGeom prst="rect">
            <a:avLst/>
          </a:prstGeom>
          <a:noFill/>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Create a tenant administrator</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3339857" y="4545672"/>
            <a:ext cx="1299199" cy="830997"/>
          </a:xfrm>
          <a:prstGeom prst="rect">
            <a:avLst/>
          </a:prstGeom>
          <a:noFill/>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Authorize the MSP to manage tenant networks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7240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CloudCampus APP: Delivering End-to-End Simplicity Across Planning, Deployment, and O&amp;M</a:t>
            </a:r>
            <a:endParaRPr lang="zh-CN" altLang="en-US" dirty="0">
              <a:sym typeface="Huawei Sans" panose="020C0503030203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3622" y="3818238"/>
            <a:ext cx="1537243" cy="1537243"/>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321137" y="2927751"/>
            <a:ext cx="562215" cy="562215"/>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t="3885"/>
          <a:stretch/>
        </p:blipFill>
        <p:spPr bwMode="gray">
          <a:xfrm>
            <a:off x="2826084" y="1528343"/>
            <a:ext cx="2447879" cy="4637323"/>
          </a:xfrm>
          <a:custGeom>
            <a:avLst/>
            <a:gdLst>
              <a:gd name="connsiteX0" fmla="*/ 511233 w 2447879"/>
              <a:gd name="connsiteY0" fmla="*/ 2633076 h 4758708"/>
              <a:gd name="connsiteX1" fmla="*/ 511233 w 2447879"/>
              <a:gd name="connsiteY1" fmla="*/ 2719436 h 4758708"/>
              <a:gd name="connsiteX2" fmla="*/ 977249 w 2447879"/>
              <a:gd name="connsiteY2" fmla="*/ 2719436 h 4758708"/>
              <a:gd name="connsiteX3" fmla="*/ 977249 w 2447879"/>
              <a:gd name="connsiteY3" fmla="*/ 2633076 h 4758708"/>
              <a:gd name="connsiteX4" fmla="*/ 642951 w 2447879"/>
              <a:gd name="connsiteY4" fmla="*/ 2239968 h 4758708"/>
              <a:gd name="connsiteX5" fmla="*/ 642951 w 2447879"/>
              <a:gd name="connsiteY5" fmla="*/ 2326328 h 4758708"/>
              <a:gd name="connsiteX6" fmla="*/ 1108967 w 2447879"/>
              <a:gd name="connsiteY6" fmla="*/ 2326328 h 4758708"/>
              <a:gd name="connsiteX7" fmla="*/ 1108967 w 2447879"/>
              <a:gd name="connsiteY7" fmla="*/ 2239968 h 4758708"/>
              <a:gd name="connsiteX8" fmla="*/ 521636 w 2447879"/>
              <a:gd name="connsiteY8" fmla="*/ 1671008 h 4758708"/>
              <a:gd name="connsiteX9" fmla="*/ 521636 w 2447879"/>
              <a:gd name="connsiteY9" fmla="*/ 1757368 h 4758708"/>
              <a:gd name="connsiteX10" fmla="*/ 1085516 w 2447879"/>
              <a:gd name="connsiteY10" fmla="*/ 1757368 h 4758708"/>
              <a:gd name="connsiteX11" fmla="*/ 1085516 w 2447879"/>
              <a:gd name="connsiteY11" fmla="*/ 1671008 h 4758708"/>
              <a:gd name="connsiteX12" fmla="*/ 0 w 2447879"/>
              <a:gd name="connsiteY12" fmla="*/ 0 h 4758708"/>
              <a:gd name="connsiteX13" fmla="*/ 2447879 w 2447879"/>
              <a:gd name="connsiteY13" fmla="*/ 0 h 4758708"/>
              <a:gd name="connsiteX14" fmla="*/ 2447879 w 2447879"/>
              <a:gd name="connsiteY14" fmla="*/ 4758708 h 4758708"/>
              <a:gd name="connsiteX15" fmla="*/ 0 w 2447879"/>
              <a:gd name="connsiteY15" fmla="*/ 4758708 h 475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7879" h="4758708">
                <a:moveTo>
                  <a:pt x="511233" y="2633076"/>
                </a:moveTo>
                <a:lnTo>
                  <a:pt x="511233" y="2719436"/>
                </a:lnTo>
                <a:lnTo>
                  <a:pt x="977249" y="2719436"/>
                </a:lnTo>
                <a:lnTo>
                  <a:pt x="977249" y="2633076"/>
                </a:lnTo>
                <a:close/>
                <a:moveTo>
                  <a:pt x="642951" y="2239968"/>
                </a:moveTo>
                <a:lnTo>
                  <a:pt x="642951" y="2326328"/>
                </a:lnTo>
                <a:lnTo>
                  <a:pt x="1108967" y="2326328"/>
                </a:lnTo>
                <a:lnTo>
                  <a:pt x="1108967" y="2239968"/>
                </a:lnTo>
                <a:close/>
                <a:moveTo>
                  <a:pt x="521636" y="1671008"/>
                </a:moveTo>
                <a:lnTo>
                  <a:pt x="521636" y="1757368"/>
                </a:lnTo>
                <a:lnTo>
                  <a:pt x="1085516" y="1757368"/>
                </a:lnTo>
                <a:lnTo>
                  <a:pt x="1085516" y="1671008"/>
                </a:lnTo>
                <a:close/>
                <a:moveTo>
                  <a:pt x="0" y="0"/>
                </a:moveTo>
                <a:lnTo>
                  <a:pt x="2447879" y="0"/>
                </a:lnTo>
                <a:lnTo>
                  <a:pt x="2447879" y="4758708"/>
                </a:lnTo>
                <a:lnTo>
                  <a:pt x="0" y="4758708"/>
                </a:lnTo>
                <a:close/>
              </a:path>
            </a:pathLst>
          </a:custGeom>
          <a:noFill/>
          <a:ln w="12700">
            <a:solidFill>
              <a:schemeClr val="bg1">
                <a:lumMod val="85000"/>
              </a:schemeClr>
            </a:solidFill>
          </a:ln>
        </p:spPr>
      </p:pic>
      <p:sp>
        <p:nvSpPr>
          <p:cNvPr id="29" name="文本框 28"/>
          <p:cNvSpPr txBox="1"/>
          <p:nvPr/>
        </p:nvSpPr>
        <p:spPr bwMode="gray">
          <a:xfrm>
            <a:off x="5648325" y="2300631"/>
            <a:ext cx="962436" cy="648000"/>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sym typeface="Huawei Sans" panose="020C0503030203020204" pitchFamily="34" charset="0"/>
              </a:rPr>
              <a:t>Site survey</a:t>
            </a:r>
            <a:endParaRPr lang="en-US" sz="1200" dirty="0">
              <a:latin typeface="Huawei Sans" panose="020C0503030203020204" pitchFamily="34" charset="0"/>
              <a:sym typeface="Huawei Sans" panose="020C0503030203020204" pitchFamily="34" charset="0"/>
            </a:endParaRPr>
          </a:p>
        </p:txBody>
      </p:sp>
      <p:sp>
        <p:nvSpPr>
          <p:cNvPr id="30" name="文本框 29"/>
          <p:cNvSpPr txBox="1"/>
          <p:nvPr/>
        </p:nvSpPr>
        <p:spPr bwMode="gray">
          <a:xfrm>
            <a:off x="5648325" y="3066216"/>
            <a:ext cx="962436" cy="648000"/>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sym typeface="Huawei Sans" panose="020C0503030203020204" pitchFamily="34" charset="0"/>
              </a:rPr>
              <a:t>Network planning</a:t>
            </a:r>
            <a:endParaRPr lang="en-US" sz="1200" dirty="0">
              <a:latin typeface="Huawei Sans" panose="020C0503030203020204" pitchFamily="34" charset="0"/>
              <a:sym typeface="Huawei Sans" panose="020C0503030203020204" pitchFamily="34" charset="0"/>
            </a:endParaRPr>
          </a:p>
        </p:txBody>
      </p:sp>
      <p:sp>
        <p:nvSpPr>
          <p:cNvPr id="31" name="文本框 30"/>
          <p:cNvSpPr txBox="1"/>
          <p:nvPr/>
        </p:nvSpPr>
        <p:spPr bwMode="gray">
          <a:xfrm>
            <a:off x="5648325" y="3831801"/>
            <a:ext cx="962436" cy="648000"/>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sym typeface="Huawei Sans" panose="020C0503030203020204" pitchFamily="34" charset="0"/>
              </a:rPr>
              <a:t>Deployment</a:t>
            </a:r>
            <a:endParaRPr lang="en-US" sz="1200" dirty="0">
              <a:latin typeface="Huawei Sans" panose="020C0503030203020204" pitchFamily="34" charset="0"/>
              <a:sym typeface="Huawei Sans" panose="020C0503030203020204" pitchFamily="34" charset="0"/>
            </a:endParaRPr>
          </a:p>
        </p:txBody>
      </p:sp>
      <p:sp>
        <p:nvSpPr>
          <p:cNvPr id="32" name="文本框 31"/>
          <p:cNvSpPr txBox="1"/>
          <p:nvPr/>
        </p:nvSpPr>
        <p:spPr bwMode="gray">
          <a:xfrm>
            <a:off x="5648325" y="5362970"/>
            <a:ext cx="962436" cy="648000"/>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sym typeface="Huawei Sans" panose="020C0503030203020204" pitchFamily="34" charset="0"/>
              </a:rPr>
              <a:t>O&amp;M</a:t>
            </a:r>
            <a:endParaRPr lang="en-US" sz="1200" dirty="0">
              <a:latin typeface="Huawei Sans" panose="020C0503030203020204" pitchFamily="34" charset="0"/>
              <a:sym typeface="Huawei Sans" panose="020C0503030203020204" pitchFamily="34" charset="0"/>
            </a:endParaRPr>
          </a:p>
        </p:txBody>
      </p:sp>
      <p:sp>
        <p:nvSpPr>
          <p:cNvPr id="33" name="文本框 32"/>
          <p:cNvSpPr txBox="1"/>
          <p:nvPr/>
        </p:nvSpPr>
        <p:spPr bwMode="gray">
          <a:xfrm>
            <a:off x="5648325" y="4597386"/>
            <a:ext cx="962436" cy="648000"/>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sym typeface="Huawei Sans" panose="020C0503030203020204" pitchFamily="34" charset="0"/>
              </a:rPr>
              <a:t>Acceptance</a:t>
            </a:r>
            <a:endParaRPr lang="en-US" sz="1200" dirty="0">
              <a:latin typeface="Huawei Sans" panose="020C0503030203020204" pitchFamily="34" charset="0"/>
              <a:sym typeface="Huawei Sans" panose="020C0503030203020204" pitchFamily="34" charset="0"/>
            </a:endParaRPr>
          </a:p>
        </p:txBody>
      </p:sp>
      <p:sp>
        <p:nvSpPr>
          <p:cNvPr id="34" name="文本框 33"/>
          <p:cNvSpPr txBox="1"/>
          <p:nvPr/>
        </p:nvSpPr>
        <p:spPr bwMode="gray">
          <a:xfrm>
            <a:off x="6012615" y="1617133"/>
            <a:ext cx="5170731" cy="58477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Mobile APP that covers full lifecycle management for campus networks</a:t>
            </a: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6663629" y="2300631"/>
            <a:ext cx="5004496" cy="648000"/>
          </a:xfrm>
          <a:prstGeom prst="rect">
            <a:avLst/>
          </a:prstGeom>
          <a:noFill/>
          <a:ln w="9525">
            <a:solidFill>
              <a:srgbClr val="99DFF9"/>
            </a:solidFill>
          </a:ln>
        </p:spPr>
        <p:txBody>
          <a:bodyPr wrap="square" lIns="108000" tIns="108000" rIns="108000" bIns="108000" rtlCol="0" anchor="ctr" anchorCtr="0">
            <a:noAutofit/>
          </a:bodyPr>
          <a:lstStyle/>
          <a:p>
            <a:pPr marL="0" marR="0" lvl="0" indent="0" defTabSz="1218835" eaLnBrk="1" fontAlgn="ctr"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record photos and texts based on drawings.</a:t>
            </a:r>
          </a:p>
        </p:txBody>
      </p:sp>
      <p:sp>
        <p:nvSpPr>
          <p:cNvPr id="36" name="矩形 35"/>
          <p:cNvSpPr/>
          <p:nvPr/>
        </p:nvSpPr>
        <p:spPr bwMode="gray">
          <a:xfrm>
            <a:off x="6663629" y="3066216"/>
            <a:ext cx="5004496" cy="648000"/>
          </a:xfrm>
          <a:prstGeom prst="rect">
            <a:avLst/>
          </a:prstGeom>
          <a:noFill/>
          <a:ln w="9525">
            <a:solidFill>
              <a:srgbClr val="99DFF9"/>
            </a:solidFill>
          </a:ln>
        </p:spPr>
        <p:txBody>
          <a:bodyPr wrap="square" lIns="108000" tIns="108000" rIns="108000" bIns="108000" rtlCol="0" anchor="ctr" anchorCtr="0">
            <a:noAutofit/>
          </a:bodyPr>
          <a:lstStyle/>
          <a:p>
            <a:pPr marL="0" marR="0" lvl="0" indent="0" defTabSz="1218835" eaLnBrk="1" fontAlgn="ctr"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display network planning results, heat maps, and AP attributes anytime anywhere.</a:t>
            </a:r>
          </a:p>
        </p:txBody>
      </p:sp>
      <p:sp>
        <p:nvSpPr>
          <p:cNvPr id="37" name="矩形 36"/>
          <p:cNvSpPr/>
          <p:nvPr/>
        </p:nvSpPr>
        <p:spPr bwMode="gray">
          <a:xfrm>
            <a:off x="6663629" y="4597386"/>
            <a:ext cx="5004496" cy="648000"/>
          </a:xfrm>
          <a:prstGeom prst="rect">
            <a:avLst/>
          </a:prstGeom>
          <a:noFill/>
          <a:ln w="9525">
            <a:solidFill>
              <a:srgbClr val="99DFF9"/>
            </a:solidFill>
          </a:ln>
        </p:spPr>
        <p:txBody>
          <a:bodyPr wrap="square" lIns="108000" tIns="108000" rIns="108000" bIns="108000" rtlCol="0" anchor="ctr" anchorCtr="0">
            <a:noAutofit/>
          </a:bodyPr>
          <a:lstStyle/>
          <a:p>
            <a:pPr marL="0" marR="0" lvl="0" indent="0" defTabSz="1218835" eaLnBrk="1" fontAlgn="ctr" latinLnBrk="0" hangingPunct="1">
              <a:lnSpc>
                <a:spcPct val="100000"/>
              </a:lnSpc>
              <a:spcBef>
                <a:spcPct val="0"/>
              </a:spcBef>
              <a:spcAft>
                <a:spcPts val="30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One-click test, single service test, project test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1218835" eaLnBrk="1" fontAlgn="ctr" latinLnBrk="0" hangingPunct="1">
              <a:lnSpc>
                <a:spcPct val="100000"/>
              </a:lnSpc>
              <a:spcBef>
                <a:spcPct val="0"/>
              </a:spcBef>
              <a:spcAft>
                <a:spcPts val="30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Deployment position acceptance based on the cloud-based network planning project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矩形 37"/>
          <p:cNvSpPr/>
          <p:nvPr/>
        </p:nvSpPr>
        <p:spPr bwMode="gray">
          <a:xfrm>
            <a:off x="6663629" y="3831801"/>
            <a:ext cx="5004496" cy="648000"/>
          </a:xfrm>
          <a:prstGeom prst="rect">
            <a:avLst/>
          </a:prstGeom>
          <a:noFill/>
          <a:ln w="9525">
            <a:solidFill>
              <a:srgbClr val="99DFF9"/>
            </a:solidFill>
          </a:ln>
        </p:spPr>
        <p:txBody>
          <a:bodyPr wrap="square" lIns="108000" tIns="108000" rIns="108000" bIns="108000" rtlCol="0" anchor="ctr" anchorCtr="0">
            <a:noAutofit/>
          </a:bodyPr>
          <a:lstStyle/>
          <a:p>
            <a:pPr marL="0" marR="0" lvl="0" indent="0" defTabSz="1218835" eaLnBrk="1" fontAlgn="ctr"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Deployment by scanning barcode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矩形 38"/>
          <p:cNvSpPr/>
          <p:nvPr/>
        </p:nvSpPr>
        <p:spPr bwMode="gray">
          <a:xfrm>
            <a:off x="6663629" y="5362971"/>
            <a:ext cx="5004496" cy="648000"/>
          </a:xfrm>
          <a:prstGeom prst="rect">
            <a:avLst/>
          </a:prstGeom>
          <a:noFill/>
          <a:ln w="9525">
            <a:solidFill>
              <a:srgbClr val="99DFF9"/>
            </a:solidFill>
          </a:ln>
        </p:spPr>
        <p:txBody>
          <a:bodyPr wrap="square" lIns="108000" tIns="108000" rIns="108000" bIns="108000" rtlCol="0" anchor="ctr" anchorCtr="0">
            <a:noAutofit/>
          </a:bodyPr>
          <a:lstStyle/>
          <a:p>
            <a:pPr marL="0" marR="0" lvl="0" indent="0" defTabSz="1218835" eaLnBrk="1" fontAlgn="ctr" latinLnBrk="0" hangingPunct="1">
              <a:lnSpc>
                <a:spcPct val="100000"/>
              </a:lnSpc>
              <a:spcBef>
                <a:spcPct val="0"/>
              </a:spcBef>
              <a:spcAft>
                <a:spcPts val="30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Mobile O&amp;M, device and application monitoring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1218835" eaLnBrk="1" fontAlgn="ctr" latinLnBrk="0" hangingPunct="1">
              <a:lnSpc>
                <a:spcPct val="100000"/>
              </a:lnSpc>
              <a:spcBef>
                <a:spcPct val="0"/>
              </a:spcBef>
              <a:spcAft>
                <a:spcPts val="30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 access through Bluetooth/management VAP, AP offline diagnosis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2666221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b="1" dirty="0" smtClean="0">
                <a:sym typeface="Huawei Sans" panose="020C0503030203020204" pitchFamily="34" charset="0"/>
              </a:rPr>
              <a:t>Full-Lifecycle Management</a:t>
            </a:r>
            <a:endParaRPr lang="zh-CN" altLang="en-US" sz="2000" b="1" dirty="0" smtClean="0">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9515509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Full-Lifecycle Management</a:t>
            </a:r>
            <a:endParaRPr lang="zh-CN" altLang="en-US" dirty="0">
              <a:sym typeface="Huawei Sans" panose="020C0503030203020204" pitchFamily="34" charset="0"/>
            </a:endParaRPr>
          </a:p>
        </p:txBody>
      </p:sp>
      <p:sp>
        <p:nvSpPr>
          <p:cNvPr id="31" name="Right Arrow 28"/>
          <p:cNvSpPr/>
          <p:nvPr/>
        </p:nvSpPr>
        <p:spPr bwMode="gray">
          <a:xfrm>
            <a:off x="463506" y="988757"/>
            <a:ext cx="11266487" cy="592250"/>
          </a:xfrm>
          <a:prstGeom prst="rightArrow">
            <a:avLst>
              <a:gd name="adj1" fmla="val 100000"/>
              <a:gd name="adj2" fmla="val 37278"/>
            </a:avLst>
          </a:prstGeom>
          <a:gradFill flip="none" rotWithShape="1">
            <a:gsLst>
              <a:gs pos="0">
                <a:srgbClr val="BEE9EE"/>
              </a:gs>
              <a:gs pos="96000">
                <a:srgbClr val="94DAE2"/>
              </a:gs>
            </a:gsLst>
            <a:lin ang="0" scaled="1"/>
            <a:tileRect/>
          </a:gradFill>
          <a:ln w="12700" cap="flat" cmpd="sng" algn="ctr">
            <a:noFill/>
            <a:prstDash val="solid"/>
            <a:miter lim="800000"/>
          </a:ln>
          <a:effectLst/>
        </p:spPr>
        <p:txBody>
          <a:bodyPr lIns="91413" tIns="45705" rIns="91413" bIns="45705" rtlCol="0" anchor="ctr"/>
          <a:lstStyle/>
          <a:p>
            <a:pPr algn="ctr" defTabSz="914400">
              <a:defRPr/>
            </a:pPr>
            <a:endParaRPr lang="zh-CN" altLang="en-US" sz="1600" kern="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688904" y="1059923"/>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Planning </a:t>
            </a:r>
            <a:r>
              <a:rPr lang="en-US" altLang="zh-CN"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(Day 0)</a:t>
            </a:r>
          </a:p>
        </p:txBody>
      </p:sp>
      <p:sp>
        <p:nvSpPr>
          <p:cNvPr id="33" name="圆角矩形 32"/>
          <p:cNvSpPr/>
          <p:nvPr/>
        </p:nvSpPr>
        <p:spPr bwMode="gray">
          <a:xfrm>
            <a:off x="3482904" y="1059923"/>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Deployment </a:t>
            </a:r>
            <a:r>
              <a:rPr lang="en-US" altLang="zh-CN"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(Day 1-2)</a:t>
            </a:r>
          </a:p>
        </p:txBody>
      </p:sp>
      <p:sp>
        <p:nvSpPr>
          <p:cNvPr id="34" name="圆角矩形 33"/>
          <p:cNvSpPr/>
          <p:nvPr/>
        </p:nvSpPr>
        <p:spPr bwMode="gray">
          <a:xfrm>
            <a:off x="6276904" y="1059923"/>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O&amp;M (Day </a:t>
            </a:r>
            <a:r>
              <a:rPr lang="en-US" altLang="zh-CN" sz="1600" i="1"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a:t>
            </a:r>
            <a:r>
              <a:rPr lang="en-US" altLang="zh-CN"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9070904" y="1059923"/>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Optimization (Day </a:t>
            </a:r>
            <a:r>
              <a:rPr lang="en-US" altLang="zh-CN" sz="1600" i="1"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a:t>
            </a:r>
            <a:endParaRPr lang="zh-CN" altLang="en-US"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688904" y="1700531"/>
            <a:ext cx="2317553" cy="3933380"/>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indent="-182563" defTabSz="914400">
              <a:lnSpc>
                <a:spcPts val="2000"/>
              </a:lnSpc>
              <a:spcAft>
                <a:spcPts val="600"/>
              </a:spcAft>
              <a:buFont typeface="Arial" panose="020B0604020202020204" pitchFamily="34" charset="0"/>
              <a:buChar char="•"/>
              <a:defRPr/>
            </a:pPr>
            <a:endParaRPr lang="en-US" altLang="zh-CN" sz="1400" kern="0" dirty="0" smtClean="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bwMode="gray">
          <a:xfrm>
            <a:off x="1009150" y="2820331"/>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Wired network planning</a:t>
            </a:r>
          </a:p>
        </p:txBody>
      </p:sp>
      <p:sp>
        <p:nvSpPr>
          <p:cNvPr id="38" name="圆角矩形 37"/>
          <p:cNvSpPr/>
          <p:nvPr/>
        </p:nvSpPr>
        <p:spPr bwMode="gray">
          <a:xfrm>
            <a:off x="1009150" y="358407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defTabSz="914400">
              <a:defRPr/>
            </a:pP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 design</a:t>
            </a:r>
          </a:p>
        </p:txBody>
      </p:sp>
      <p:sp>
        <p:nvSpPr>
          <p:cNvPr id="39" name="圆角矩形 38"/>
          <p:cNvSpPr/>
          <p:nvPr/>
        </p:nvSpPr>
        <p:spPr bwMode="gray">
          <a:xfrm>
            <a:off x="1009150" y="4347822"/>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 resource planning</a:t>
            </a:r>
          </a:p>
        </p:txBody>
      </p:sp>
      <p:sp>
        <p:nvSpPr>
          <p:cNvPr id="40" name="圆角矩形 39"/>
          <p:cNvSpPr/>
          <p:nvPr/>
        </p:nvSpPr>
        <p:spPr bwMode="gray">
          <a:xfrm>
            <a:off x="1009150" y="2056586"/>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network planning</a:t>
            </a:r>
          </a:p>
        </p:txBody>
      </p:sp>
      <p:sp>
        <p:nvSpPr>
          <p:cNvPr id="41" name="圆角矩形 40"/>
          <p:cNvSpPr/>
          <p:nvPr/>
        </p:nvSpPr>
        <p:spPr bwMode="gray">
          <a:xfrm>
            <a:off x="3482904" y="1700531"/>
            <a:ext cx="2317553" cy="3933380"/>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indent="-182563" defTabSz="914400">
              <a:lnSpc>
                <a:spcPts val="2000"/>
              </a:lnSpc>
              <a:spcAft>
                <a:spcPts val="600"/>
              </a:spcAft>
              <a:buFont typeface="Arial" panose="020B0604020202020204" pitchFamily="34" charset="0"/>
              <a:buChar char="•"/>
              <a:defRPr/>
            </a:pPr>
            <a:endParaRPr lang="en-US" altLang="zh-CN" sz="1400" kern="0" dirty="0" smtClean="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3803150" y="282033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Physical network deployment</a:t>
            </a:r>
          </a:p>
        </p:txBody>
      </p:sp>
      <p:sp>
        <p:nvSpPr>
          <p:cNvPr id="43" name="圆角矩形 42"/>
          <p:cNvSpPr/>
          <p:nvPr/>
        </p:nvSpPr>
        <p:spPr bwMode="gray">
          <a:xfrm>
            <a:off x="3803150" y="358407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Virtual network deployment</a:t>
            </a:r>
          </a:p>
        </p:txBody>
      </p:sp>
      <p:sp>
        <p:nvSpPr>
          <p:cNvPr id="44" name="圆角矩形 43"/>
          <p:cNvSpPr/>
          <p:nvPr/>
        </p:nvSpPr>
        <p:spPr bwMode="gray">
          <a:xfrm>
            <a:off x="3803150" y="4347822"/>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Service policy provisioning</a:t>
            </a:r>
          </a:p>
        </p:txBody>
      </p:sp>
      <p:sp>
        <p:nvSpPr>
          <p:cNvPr id="45" name="圆角矩形 44"/>
          <p:cNvSpPr/>
          <p:nvPr/>
        </p:nvSpPr>
        <p:spPr bwMode="gray">
          <a:xfrm>
            <a:off x="3803150" y="2056586"/>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Hardware installation</a:t>
            </a:r>
          </a:p>
        </p:txBody>
      </p:sp>
      <p:sp>
        <p:nvSpPr>
          <p:cNvPr id="46" name="圆角矩形 45"/>
          <p:cNvSpPr/>
          <p:nvPr/>
        </p:nvSpPr>
        <p:spPr bwMode="gray">
          <a:xfrm>
            <a:off x="6276904" y="1700531"/>
            <a:ext cx="2317553" cy="3933380"/>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indent="-182563" defTabSz="914400">
              <a:lnSpc>
                <a:spcPts val="2000"/>
              </a:lnSpc>
              <a:spcAft>
                <a:spcPts val="600"/>
              </a:spcAft>
              <a:buFont typeface="Arial" panose="020B0604020202020204" pitchFamily="34" charset="0"/>
              <a:buChar char="•"/>
              <a:defRPr/>
            </a:pPr>
            <a:endParaRPr lang="en-US" altLang="zh-CN" sz="1400" kern="0" dirty="0" smtClean="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6597150" y="264523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Routine </a:t>
            </a: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48" name="圆角矩形 47"/>
          <p:cNvSpPr/>
          <p:nvPr/>
        </p:nvSpPr>
        <p:spPr bwMode="gray">
          <a:xfrm>
            <a:off x="6597150" y="323387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System maintenance (controller)</a:t>
            </a:r>
          </a:p>
        </p:txBody>
      </p:sp>
      <p:sp>
        <p:nvSpPr>
          <p:cNvPr id="49" name="圆角矩形 48"/>
          <p:cNvSpPr/>
          <p:nvPr/>
        </p:nvSpPr>
        <p:spPr bwMode="gray">
          <a:xfrm>
            <a:off x="6597150" y="382252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User experience visibility</a:t>
            </a:r>
          </a:p>
        </p:txBody>
      </p:sp>
      <p:sp>
        <p:nvSpPr>
          <p:cNvPr id="50" name="圆角矩形 49"/>
          <p:cNvSpPr/>
          <p:nvPr/>
        </p:nvSpPr>
        <p:spPr bwMode="gray">
          <a:xfrm>
            <a:off x="6597150" y="205658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 monitoring</a:t>
            </a:r>
          </a:p>
        </p:txBody>
      </p:sp>
      <p:sp>
        <p:nvSpPr>
          <p:cNvPr id="51" name="圆角矩形 50"/>
          <p:cNvSpPr/>
          <p:nvPr/>
        </p:nvSpPr>
        <p:spPr bwMode="gray">
          <a:xfrm>
            <a:off x="9070904" y="1700531"/>
            <a:ext cx="2317553" cy="3933380"/>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indent="-182563" defTabSz="914400">
              <a:lnSpc>
                <a:spcPts val="2000"/>
              </a:lnSpc>
              <a:spcAft>
                <a:spcPts val="600"/>
              </a:spcAft>
              <a:buFont typeface="Arial" panose="020B0604020202020204" pitchFamily="34" charset="0"/>
              <a:buChar char="•"/>
              <a:defRPr/>
            </a:pPr>
            <a:endParaRPr lang="en-US" altLang="zh-CN" sz="1400" kern="0" dirty="0" smtClean="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9391150" y="205658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 </a:t>
            </a:r>
          </a:p>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optimization</a:t>
            </a:r>
          </a:p>
        </p:txBody>
      </p:sp>
      <p:sp>
        <p:nvSpPr>
          <p:cNvPr id="53" name="文本框 52"/>
          <p:cNvSpPr txBox="1"/>
          <p:nvPr/>
        </p:nvSpPr>
        <p:spPr bwMode="gray">
          <a:xfrm>
            <a:off x="1244006" y="2391238"/>
            <a:ext cx="1212191" cy="276999"/>
          </a:xfrm>
          <a:prstGeom prst="rect">
            <a:avLst/>
          </a:prstGeom>
          <a:noFill/>
        </p:spPr>
        <p:txBody>
          <a:bodyPr wrap="none" rtlCol="0">
            <a:spAutoFit/>
          </a:bodyPr>
          <a:lstStyle/>
          <a:p>
            <a:pPr algn="ctr" defTabSz="914400">
              <a:defRPr/>
            </a:pP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 Planner</a:t>
            </a:r>
            <a:endPar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1161455" y="3154983"/>
            <a:ext cx="1377301" cy="276999"/>
          </a:xfrm>
          <a:prstGeom prst="rect">
            <a:avLst/>
          </a:prstGeom>
          <a:noFill/>
        </p:spPr>
        <p:txBody>
          <a:bodyPr wrap="none" rtlCol="0">
            <a:spAutoFit/>
          </a:bodyPr>
          <a:lstStyle/>
          <a:p>
            <a:pPr algn="ctr" defTabSz="914400">
              <a:defRPr/>
            </a:pP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Manual planning</a:t>
            </a:r>
            <a:endPar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3870473" y="2387459"/>
            <a:ext cx="1542410" cy="276999"/>
          </a:xfrm>
          <a:prstGeom prst="rect">
            <a:avLst/>
          </a:prstGeom>
          <a:noFill/>
        </p:spPr>
        <p:txBody>
          <a:bodyPr wrap="none" rtlCol="0">
            <a:spAutoFit/>
          </a:bodyPr>
          <a:lstStyle/>
          <a:p>
            <a:pPr algn="ctr" defTabSz="914400">
              <a:defRPr/>
            </a:pPr>
            <a:r>
              <a:rPr lang="en-US" altLang="zh-CN" sz="1200" kern="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Manual installation</a:t>
            </a:r>
          </a:p>
        </p:txBody>
      </p:sp>
      <p:sp>
        <p:nvSpPr>
          <p:cNvPr id="56" name="圆角矩形 55"/>
          <p:cNvSpPr/>
          <p:nvPr/>
        </p:nvSpPr>
        <p:spPr bwMode="gray">
          <a:xfrm>
            <a:off x="6597150" y="4411166"/>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Exception </a:t>
            </a:r>
          </a:p>
          <a:p>
            <a:pPr algn="ctr"/>
            <a:r>
              <a:rPr lang="en-US" altLang="zh-CN"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identification</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597150" y="499981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algn="ctr"/>
            <a:r>
              <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Fault demarcation</a:t>
            </a:r>
          </a:p>
        </p:txBody>
      </p:sp>
      <p:sp>
        <p:nvSpPr>
          <p:cNvPr id="3" name="矩形 2"/>
          <p:cNvSpPr/>
          <p:nvPr/>
        </p:nvSpPr>
        <p:spPr bwMode="gray">
          <a:xfrm>
            <a:off x="7412063" y="5701881"/>
            <a:ext cx="4124956" cy="461665"/>
          </a:xfrm>
          <a:prstGeom prst="rect">
            <a:avLst/>
          </a:prstGeom>
        </p:spPr>
        <p:txBody>
          <a:bodyPr wrap="square">
            <a:spAutoFit/>
          </a:bodyPr>
          <a:lstStyle/>
          <a:p>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Note: </a:t>
            </a:r>
            <a:r>
              <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parts in </a:t>
            </a:r>
            <a:r>
              <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green </a:t>
            </a: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indicate </a:t>
            </a:r>
            <a:r>
              <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full-lifecycle </a:t>
            </a:r>
            <a:r>
              <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network management service</a:t>
            </a:r>
            <a:r>
              <a:rPr lang="en-US" altLang="zh-CN"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s</a:t>
            </a:r>
            <a:r>
              <a:rPr lang="zh-CN" altLang="en-US" sz="1200" kern="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 </a:t>
            </a:r>
            <a:r>
              <a:rPr lang="zh-CN" altLang="en-US" sz="1200" kern="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provided by iMaster NCE.</a:t>
            </a:r>
          </a:p>
        </p:txBody>
      </p:sp>
    </p:spTree>
    <p:extLst>
      <p:ext uri="{BB962C8B-B14F-4D97-AF65-F5344CB8AC3E}">
        <p14:creationId xmlns:p14="http://schemas.microsoft.com/office/powerpoint/2010/main" val="1117825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Day 0: Cloud-based WLAN Planner</a:t>
            </a:r>
            <a:endParaRPr lang="zh-CN" altLang="en-US" dirty="0">
              <a:sym typeface="Huawei Sans" panose="020C0503030203020204" pitchFamily="34" charset="0"/>
            </a:endParaRPr>
          </a:p>
        </p:txBody>
      </p:sp>
      <p:grpSp>
        <p:nvGrpSpPr>
          <p:cNvPr id="3" name="组合 2"/>
          <p:cNvGrpSpPr/>
          <p:nvPr/>
        </p:nvGrpSpPr>
        <p:grpSpPr bwMode="gray">
          <a:xfrm>
            <a:off x="8692161" y="152487"/>
            <a:ext cx="3051683" cy="213120"/>
            <a:chOff x="9224904" y="152487"/>
            <a:chExt cx="2669660" cy="213120"/>
          </a:xfrm>
        </p:grpSpPr>
        <p:sp>
          <p:nvSpPr>
            <p:cNvPr id="26" name="燕尾形 25"/>
            <p:cNvSpPr/>
            <p:nvPr/>
          </p:nvSpPr>
          <p:spPr bwMode="gray">
            <a:xfrm>
              <a:off x="9224904"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9877398"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圆角矩形 75"/>
          <p:cNvSpPr/>
          <p:nvPr/>
        </p:nvSpPr>
        <p:spPr bwMode="gray">
          <a:xfrm>
            <a:off x="470868" y="1213372"/>
            <a:ext cx="2776520" cy="4702266"/>
          </a:xfrm>
          <a:prstGeom prst="roundRect">
            <a:avLst>
              <a:gd name="adj" fmla="val 2772"/>
            </a:avLst>
          </a:prstGeom>
          <a:solidFill>
            <a:sysClr val="window" lastClr="FFFFFF">
              <a:lumMod val="95000"/>
            </a:sysClr>
          </a:solidFill>
          <a:ln w="12700" cap="flat" cmpd="sng" algn="ctr">
            <a:noFill/>
            <a:prstDash val="solid"/>
          </a:ln>
          <a:effectLst/>
        </p:spPr>
        <p:txBody>
          <a:bodyPr wrap="square" lIns="108000" tIns="108000" rIns="108000" bIns="72000" rtlCol="0" anchor="t" anchorCtr="0"/>
          <a:lstStyle/>
          <a:p>
            <a:pPr marL="176213" marR="0" lvl="0" indent="-176213" defTabSz="914400" eaLnBrk="0" fontAlgn="ctr" latinLnBrk="0" hangingPunct="0">
              <a:lnSpc>
                <a:spcPts val="1800"/>
              </a:lnSpc>
              <a:spcBef>
                <a:spcPct val="0"/>
              </a:spcBef>
              <a:spcAft>
                <a:spcPts val="600"/>
              </a:spcAft>
              <a:buClrTx/>
              <a:buSzTx/>
              <a:buFont typeface="+mj-lt"/>
              <a:buAutoNum type="arabicPeriod"/>
              <a:tabLst/>
              <a:defRPr/>
            </a:pPr>
            <a:endParaRPr kumimoji="0" lang="en-US" altLang="zh-CN" sz="1400" b="0" i="0" u="none" strike="noStrike" kern="0" cap="none" spc="0" normalizeH="0" baseline="0" noProof="0" dirty="0" smtClean="0">
              <a:ln>
                <a:noFill/>
              </a:ln>
              <a:solidFill>
                <a:srgbClr val="000000">
                  <a:lumMod val="65000"/>
                  <a:lumOff val="3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圆角矩形 75"/>
          <p:cNvSpPr/>
          <p:nvPr/>
        </p:nvSpPr>
        <p:spPr bwMode="gray">
          <a:xfrm>
            <a:off x="3363741" y="1213373"/>
            <a:ext cx="8363240" cy="4702266"/>
          </a:xfrm>
          <a:prstGeom prst="roundRect">
            <a:avLst>
              <a:gd name="adj" fmla="val 714"/>
            </a:avLst>
          </a:prstGeom>
          <a:solidFill>
            <a:sysClr val="window" lastClr="FFFFFF">
              <a:lumMod val="95000"/>
            </a:sysClr>
          </a:solidFill>
          <a:ln w="12700" cap="flat" cmpd="sng" algn="ctr">
            <a:noFill/>
            <a:prstDash val="solid"/>
          </a:ln>
          <a:effectLst/>
        </p:spPr>
        <p:txBody>
          <a:bodyPr wrap="square" lIns="108000" tIns="108000" rIns="108000" bIns="72000" rtlCol="0" anchor="t" anchorCtr="0"/>
          <a:lstStyle/>
          <a:p>
            <a:pPr marL="176213" marR="0" lvl="0" indent="-176213" defTabSz="914400" eaLnBrk="0" fontAlgn="ctr" latinLnBrk="0" hangingPunct="0">
              <a:lnSpc>
                <a:spcPts val="1800"/>
              </a:lnSpc>
              <a:spcBef>
                <a:spcPct val="0"/>
              </a:spcBef>
              <a:spcAft>
                <a:spcPts val="600"/>
              </a:spcAft>
              <a:buClrTx/>
              <a:buSzTx/>
              <a:buFont typeface="+mj-lt"/>
              <a:buAutoNum type="arabicPeriod"/>
              <a:tabLst/>
              <a:defRPr/>
            </a:pPr>
            <a:endParaRPr kumimoji="0" lang="en-US" altLang="zh-CN" sz="1400" b="0" i="0" u="none" strike="noStrike" kern="0" cap="none" spc="0" normalizeH="0" baseline="0" noProof="0" dirty="0" smtClean="0">
              <a:ln>
                <a:noFill/>
              </a:ln>
              <a:solidFill>
                <a:srgbClr val="000000">
                  <a:lumMod val="65000"/>
                  <a:lumOff val="3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矩形 52"/>
          <p:cNvSpPr/>
          <p:nvPr/>
        </p:nvSpPr>
        <p:spPr bwMode="gray">
          <a:xfrm>
            <a:off x="4248443" y="2463895"/>
            <a:ext cx="3338787" cy="630942"/>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60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Log in to Huawei online WLAN Planner.</a:t>
            </a:r>
          </a:p>
          <a:p>
            <a:pPr marL="0" marR="0" lvl="0" indent="0" defTabSz="914400" eaLnBrk="0" fontAlgn="ctr" latinLnBrk="0" hangingPunct="0">
              <a:lnSpc>
                <a:spcPct val="100000"/>
              </a:lnSpc>
              <a:spcBef>
                <a:spcPts val="0"/>
              </a:spcBef>
              <a:spcAft>
                <a:spcPts val="600"/>
              </a:spcAft>
              <a:buClrTx/>
              <a:buSzTx/>
              <a:buFontTx/>
              <a:buNone/>
              <a:tabLst/>
              <a:defRPr/>
            </a:pPr>
            <a:r>
              <a:rPr kumimoji="0" lang="en-US" sz="9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https://serviceturbo-cloud-cn.huawei.com/serviceturbocloud/dist/#/toolappmarket</a:t>
            </a:r>
            <a:endParaRPr kumimoji="0" lang="en-US" altLang="zh-CN" sz="9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3524825" y="3382925"/>
            <a:ext cx="4393691" cy="0"/>
          </a:xfrm>
          <a:prstGeom prst="line">
            <a:avLst/>
          </a:prstGeom>
          <a:noFill/>
          <a:ln w="6350" cap="flat" cmpd="sng" algn="ctr">
            <a:solidFill>
              <a:sysClr val="window" lastClr="FFFFFF">
                <a:lumMod val="75000"/>
              </a:sysClr>
            </a:solidFill>
            <a:prstDash val="solid"/>
            <a:miter lim="800000"/>
          </a:ln>
          <a:effectLst/>
        </p:spPr>
      </p:cxnSp>
      <p:cxnSp>
        <p:nvCxnSpPr>
          <p:cNvPr id="55" name="直接连接符 54"/>
          <p:cNvCxnSpPr/>
          <p:nvPr/>
        </p:nvCxnSpPr>
        <p:spPr bwMode="gray">
          <a:xfrm>
            <a:off x="8129561" y="1213373"/>
            <a:ext cx="0" cy="4702266"/>
          </a:xfrm>
          <a:prstGeom prst="line">
            <a:avLst/>
          </a:prstGeom>
          <a:noFill/>
          <a:ln w="6350" cap="flat" cmpd="sng" algn="ctr">
            <a:solidFill>
              <a:sysClr val="window" lastClr="FFFFFF">
                <a:lumMod val="75000"/>
              </a:sysClr>
            </a:solidFill>
            <a:prstDash val="solid"/>
            <a:miter lim="800000"/>
          </a:ln>
          <a:effectLst/>
        </p:spPr>
      </p:cxnSp>
      <p:sp>
        <p:nvSpPr>
          <p:cNvPr id="56" name="矩形 55"/>
          <p:cNvSpPr/>
          <p:nvPr/>
        </p:nvSpPr>
        <p:spPr bwMode="gray">
          <a:xfrm>
            <a:off x="8842881" y="4623149"/>
            <a:ext cx="2691893" cy="1092607"/>
          </a:xfrm>
          <a:prstGeom prst="rect">
            <a:avLst/>
          </a:prstGeom>
        </p:spPr>
        <p:txBody>
          <a:bodyPr wrap="square">
            <a:spAutoFit/>
          </a:bodyPr>
          <a:lstStyle/>
          <a:p>
            <a:pPr marL="171450" marR="0" lvl="0" indent="-171450" defTabSz="914400" eaLnBrk="1" fontAlgn="ctr"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Use the network planning report to provide guidance for onsite construction.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network planning result can be imported into iMaster NCE.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bwMode="gray">
          <a:xfrm>
            <a:off x="4060285" y="2497445"/>
            <a:ext cx="211977" cy="211977"/>
          </a:xfrm>
          <a:prstGeom prst="ellipse">
            <a:avLst/>
          </a:prstGeom>
          <a:solidFill>
            <a:srgbClr val="30B5C5"/>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bwMode="gray">
          <a:xfrm>
            <a:off x="8579370" y="4747994"/>
            <a:ext cx="211977" cy="211977"/>
          </a:xfrm>
          <a:prstGeom prst="ellipse">
            <a:avLst/>
          </a:prstGeom>
          <a:solidFill>
            <a:srgbClr val="30B5C5"/>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l="8505" t="7555" r="9059" b="7557"/>
          <a:stretch/>
        </p:blipFill>
        <p:spPr bwMode="gray">
          <a:xfrm>
            <a:off x="539435" y="1491540"/>
            <a:ext cx="2599268" cy="2676485"/>
          </a:xfrm>
          <a:prstGeom prst="rect">
            <a:avLst/>
          </a:prstGeom>
        </p:spPr>
      </p:pic>
      <p:pic>
        <p:nvPicPr>
          <p:cNvPr id="60" name="Picture 2" descr="http://3ms.huawei.com/multimedia/ImageDetailServlet?f_id=img201909290681&amp;type=2&amp;loc=2"/>
          <p:cNvPicPr>
            <a:picLocks noChangeAspect="1" noChangeArrowheads="1"/>
          </p:cNvPicPr>
          <p:nvPr/>
        </p:nvPicPr>
        <p:blipFill rotWithShape="1">
          <a:blip r:embed="rId4">
            <a:extLst>
              <a:ext uri="{28A0092B-C50C-407E-A947-70E740481C1C}">
                <a14:useLocalDpi xmlns:a14="http://schemas.microsoft.com/office/drawing/2010/main" val="0"/>
              </a:ext>
            </a:extLst>
          </a:blip>
          <a:srcRect l="5244" t="4871" r="7895" b="15269"/>
          <a:stretch/>
        </p:blipFill>
        <p:spPr bwMode="gray">
          <a:xfrm>
            <a:off x="587221" y="4173004"/>
            <a:ext cx="2536452" cy="1678489"/>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60"/>
          <p:cNvSpPr/>
          <p:nvPr/>
        </p:nvSpPr>
        <p:spPr bwMode="gray">
          <a:xfrm>
            <a:off x="1081617" y="1213373"/>
            <a:ext cx="1772831" cy="276999"/>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Obtain the floor plan.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bwMode="gray">
          <a:xfrm>
            <a:off x="867185" y="1245884"/>
            <a:ext cx="211977" cy="211977"/>
          </a:xfrm>
          <a:prstGeom prst="ellipse">
            <a:avLst/>
          </a:prstGeom>
          <a:solidFill>
            <a:srgbClr val="30B5C5"/>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3524825" y="3573748"/>
            <a:ext cx="1723787" cy="306467"/>
          </a:xfrm>
          <a:prstGeom prst="roundRect">
            <a:avLst/>
          </a:prstGeom>
          <a:solidFill>
            <a:srgbClr val="EC7061"/>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 Environment setting</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3524825" y="4048911"/>
            <a:ext cx="1723787" cy="306467"/>
          </a:xfrm>
          <a:prstGeom prst="roundRect">
            <a:avLst/>
          </a:prstGeom>
          <a:solidFill>
            <a:srgbClr val="EC7061"/>
          </a:solid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 Region setting</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3524825" y="4524074"/>
            <a:ext cx="1723787" cy="306467"/>
          </a:xfrm>
          <a:prstGeom prst="roundRect">
            <a:avLst/>
          </a:prstGeom>
          <a:solidFill>
            <a:srgbClr val="EC7061"/>
          </a:solid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 Device deployment</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3524825" y="4999237"/>
            <a:ext cx="1723787" cy="306467"/>
          </a:xfrm>
          <a:prstGeom prst="roundRect">
            <a:avLst/>
          </a:prstGeom>
          <a:solidFill>
            <a:srgbClr val="EC7061"/>
          </a:solid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 Signal simulation</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3524825" y="5474399"/>
            <a:ext cx="1723787" cy="306467"/>
          </a:xfrm>
          <a:prstGeom prst="roundRect">
            <a:avLst/>
          </a:prstGeom>
          <a:solidFill>
            <a:srgbClr val="EC7061"/>
          </a:solid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5. Report export   </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5487422" y="4246406"/>
            <a:ext cx="2525785" cy="646331"/>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With Huawei cloud-based WLAN Planner, users can complete WLAN planning in five steps.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bwMode="gray">
          <a:xfrm>
            <a:off x="6337496" y="3996698"/>
            <a:ext cx="211977" cy="211977"/>
          </a:xfrm>
          <a:prstGeom prst="ellipse">
            <a:avLst/>
          </a:prstGeom>
          <a:solidFill>
            <a:srgbClr val="30B5C5"/>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69"/>
          <p:cNvPicPr>
            <a:picLocks noChangeAspect="1"/>
          </p:cNvPicPr>
          <p:nvPr/>
        </p:nvPicPr>
        <p:blipFill rotWithShape="1">
          <a:blip r:embed="rId5"/>
          <a:srcRect l="14606" t="7318" r="28683" b="5439"/>
          <a:stretch/>
        </p:blipFill>
        <p:spPr bwMode="gray">
          <a:xfrm>
            <a:off x="8579370" y="1569921"/>
            <a:ext cx="2735923" cy="2805895"/>
          </a:xfrm>
          <a:prstGeom prst="rect">
            <a:avLst/>
          </a:prstGeom>
        </p:spPr>
      </p:pic>
      <p:pic>
        <p:nvPicPr>
          <p:cNvPr id="71" name="图片 70"/>
          <p:cNvPicPr>
            <a:picLocks noChangeAspect="1"/>
          </p:cNvPicPr>
          <p:nvPr/>
        </p:nvPicPr>
        <p:blipFill>
          <a:blip r:embed="rId6"/>
          <a:stretch>
            <a:fillRect/>
          </a:stretch>
        </p:blipFill>
        <p:spPr bwMode="gray">
          <a:xfrm>
            <a:off x="3576860" y="1276644"/>
            <a:ext cx="4394690" cy="985476"/>
          </a:xfrm>
          <a:prstGeom prst="rect">
            <a:avLst/>
          </a:prstGeom>
        </p:spPr>
      </p:pic>
    </p:spTree>
    <p:extLst>
      <p:ext uri="{BB962C8B-B14F-4D97-AF65-F5344CB8AC3E}">
        <p14:creationId xmlns:p14="http://schemas.microsoft.com/office/powerpoint/2010/main" val="26477027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Day 0: 3D Network Planning (1)</a:t>
            </a:r>
            <a:endParaRPr lang="zh-CN" altLang="en-US" dirty="0">
              <a:sym typeface="Huawei Sans" panose="020C0503030203020204" pitchFamily="34" charset="0"/>
            </a:endParaRPr>
          </a:p>
        </p:txBody>
      </p:sp>
      <p:pic>
        <p:nvPicPr>
          <p:cNvPr id="11" name="图片 10"/>
          <p:cNvPicPr>
            <a:picLocks noChangeAspect="1"/>
          </p:cNvPicPr>
          <p:nvPr/>
        </p:nvPicPr>
        <p:blipFill>
          <a:blip r:embed="rId3"/>
          <a:stretch>
            <a:fillRect/>
          </a:stretch>
        </p:blipFill>
        <p:spPr bwMode="gray">
          <a:xfrm>
            <a:off x="781431" y="1289936"/>
            <a:ext cx="10335962" cy="4670528"/>
          </a:xfrm>
          <a:prstGeom prst="rect">
            <a:avLst/>
          </a:prstGeom>
        </p:spPr>
      </p:pic>
      <p:sp>
        <p:nvSpPr>
          <p:cNvPr id="12" name="矩形 11"/>
          <p:cNvSpPr/>
          <p:nvPr/>
        </p:nvSpPr>
        <p:spPr bwMode="gray">
          <a:xfrm>
            <a:off x="781431" y="5643386"/>
            <a:ext cx="6489277" cy="307777"/>
          </a:xfrm>
          <a:prstGeom prst="rect">
            <a:avLst/>
          </a:prstGeom>
          <a:solidFill>
            <a:srgbClr val="EC7061"/>
          </a:solidFill>
        </p:spPr>
        <p:txBody>
          <a:bodyPr wrap="none">
            <a:spAutoFit/>
          </a:bodyPr>
          <a:lstStyle/>
          <a:p>
            <a:pPr lvl="0"/>
            <a:r>
              <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3D signal simulation, presenting an intuitive view of the coverage effect</a:t>
            </a:r>
          </a:p>
        </p:txBody>
      </p:sp>
      <p:grpSp>
        <p:nvGrpSpPr>
          <p:cNvPr id="9" name="组合 8"/>
          <p:cNvGrpSpPr/>
          <p:nvPr/>
        </p:nvGrpSpPr>
        <p:grpSpPr bwMode="gray">
          <a:xfrm>
            <a:off x="8694000" y="152487"/>
            <a:ext cx="3051683" cy="213120"/>
            <a:chOff x="9224904" y="152487"/>
            <a:chExt cx="2669660" cy="213120"/>
          </a:xfrm>
        </p:grpSpPr>
        <p:sp>
          <p:nvSpPr>
            <p:cNvPr id="10" name="燕尾形 9"/>
            <p:cNvSpPr/>
            <p:nvPr/>
          </p:nvSpPr>
          <p:spPr bwMode="gray">
            <a:xfrm>
              <a:off x="9224904"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9877398"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矩形 19"/>
          <p:cNvSpPr/>
          <p:nvPr/>
        </p:nvSpPr>
        <p:spPr bwMode="blackWhite">
          <a:xfrm rot="850933">
            <a:off x="7791959" y="5024747"/>
            <a:ext cx="1032727" cy="276999"/>
          </a:xfrm>
          <a:prstGeom prst="rect">
            <a:avLst/>
          </a:prstGeom>
          <a:solidFill>
            <a:srgbClr val="6895E4"/>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Logo wall</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blackWhite">
          <a:xfrm rot="850933">
            <a:off x="8789296" y="3035935"/>
            <a:ext cx="800446" cy="461665"/>
          </a:xfrm>
          <a:prstGeom prst="rect">
            <a:avLst/>
          </a:prstGeom>
          <a:solidFill>
            <a:srgbClr val="70E289"/>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Office area</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blackWhite">
          <a:xfrm rot="850933">
            <a:off x="5630738" y="4341677"/>
            <a:ext cx="866492" cy="461665"/>
          </a:xfrm>
          <a:prstGeom prst="rect">
            <a:avLst/>
          </a:prstGeom>
          <a:solidFill>
            <a:srgbClr val="6ABCB5"/>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Reception room</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blackWhite">
          <a:xfrm rot="1768277">
            <a:off x="2447514" y="3428380"/>
            <a:ext cx="778406" cy="461665"/>
          </a:xfrm>
          <a:prstGeom prst="rect">
            <a:avLst/>
          </a:prstGeom>
          <a:solidFill>
            <a:srgbClr val="70E18A"/>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Storage room</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9458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Day 0: 3D Network Planning (2)</a:t>
            </a:r>
            <a:endParaRPr lang="zh-CN" altLang="en-US" dirty="0">
              <a:sym typeface="Huawei Sans" panose="020C0503030203020204" pitchFamily="34" charset="0"/>
            </a:endParaRPr>
          </a:p>
        </p:txBody>
      </p:sp>
      <p:grpSp>
        <p:nvGrpSpPr>
          <p:cNvPr id="15" name="组合 14"/>
          <p:cNvGrpSpPr/>
          <p:nvPr/>
        </p:nvGrpSpPr>
        <p:grpSpPr bwMode="gray">
          <a:xfrm>
            <a:off x="8694000" y="152487"/>
            <a:ext cx="3051683" cy="213120"/>
            <a:chOff x="9224904" y="152487"/>
            <a:chExt cx="2669660" cy="213120"/>
          </a:xfrm>
        </p:grpSpPr>
        <p:sp>
          <p:nvSpPr>
            <p:cNvPr id="16" name="燕尾形 15"/>
            <p:cNvSpPr/>
            <p:nvPr/>
          </p:nvSpPr>
          <p:spPr bwMode="gray">
            <a:xfrm>
              <a:off x="9224904"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9877398"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807554" y="1227550"/>
            <a:ext cx="10419523" cy="4707104"/>
            <a:chOff x="729176" y="1481323"/>
            <a:chExt cx="10740640" cy="4852172"/>
          </a:xfrm>
        </p:grpSpPr>
        <p:sp>
          <p:nvSpPr>
            <p:cNvPr id="31" name="右箭头 30"/>
            <p:cNvSpPr/>
            <p:nvPr/>
          </p:nvSpPr>
          <p:spPr bwMode="gray">
            <a:xfrm rot="13438599">
              <a:off x="5161210" y="4553544"/>
              <a:ext cx="2013534" cy="606615"/>
            </a:xfrm>
            <a:prstGeom prst="rightArrow">
              <a:avLst>
                <a:gd name="adj1" fmla="val 50000"/>
                <a:gd name="adj2" fmla="val 60092"/>
              </a:avLst>
            </a:prstGeom>
            <a:solidFill>
              <a:schemeClr val="tx2"/>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a:blip r:embed="rId3"/>
            <a:stretch>
              <a:fillRect/>
            </a:stretch>
          </p:blipFill>
          <p:spPr bwMode="gray">
            <a:xfrm>
              <a:off x="729176" y="1481323"/>
              <a:ext cx="10740640" cy="4852172"/>
            </a:xfrm>
            <a:prstGeom prst="rect">
              <a:avLst/>
            </a:prstGeom>
          </p:spPr>
        </p:pic>
        <p:sp>
          <p:nvSpPr>
            <p:cNvPr id="33" name="矩形 32"/>
            <p:cNvSpPr/>
            <p:nvPr/>
          </p:nvSpPr>
          <p:spPr bwMode="gray">
            <a:xfrm>
              <a:off x="5588477" y="3894308"/>
              <a:ext cx="4192516" cy="770961"/>
            </a:xfrm>
            <a:prstGeom prst="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Strongest AP</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AP-25 CH: 6/36</a:t>
              </a:r>
            </a:p>
            <a:p>
              <a:pPr fontAlgn="ct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RSSI</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2.4G: -49.7 dBm    5G: -47.5 dBm</a:t>
              </a:r>
            </a:p>
            <a:p>
              <a:pPr fontAlgn="ct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Application-layer rate</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2.4G: 138 Mbit/s  5G: 135 Mbit/s</a:t>
              </a:r>
              <a:endParaRPr lang="en-US" altLang="zh-CN" sz="105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bwMode="gray">
            <a:xfrm>
              <a:off x="5232876" y="5149661"/>
              <a:ext cx="1267525" cy="285536"/>
            </a:xfrm>
            <a:prstGeom prst="rect">
              <a:avLst/>
            </a:prstGeom>
            <a:noFill/>
          </p:spPr>
          <p:txBody>
            <a:bodyPr vert="horz" wrap="square" rtlCol="0">
              <a:spAutoFit/>
            </a:bodyPr>
            <a:lstStyle/>
            <a:p>
              <a:pPr algn="l" fontAlgn="ctr"/>
              <a:r>
                <a:rPr lang="en-US" sz="1200" dirty="0" smtClean="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Walking route</a:t>
              </a:r>
              <a:endParaRPr lang="en-US" sz="12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222"/>
            <p:cNvSpPr/>
            <p:nvPr/>
          </p:nvSpPr>
          <p:spPr bwMode="gray">
            <a:xfrm rot="15466101" flipV="1">
              <a:off x="4408402" y="4604256"/>
              <a:ext cx="1648950" cy="1232158"/>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1414270 w 3833110"/>
                <a:gd name="connsiteY0" fmla="*/ 0 h 1119840"/>
                <a:gd name="connsiteX1" fmla="*/ 3653014 w 3833110"/>
                <a:gd name="connsiteY1" fmla="*/ 899338 h 1119840"/>
                <a:gd name="connsiteX2" fmla="*/ 3732206 w 3833110"/>
                <a:gd name="connsiteY2" fmla="*/ 795940 h 1119840"/>
                <a:gd name="connsiteX3" fmla="*/ 3833110 w 3833110"/>
                <a:gd name="connsiteY3" fmla="*/ 1119840 h 1119840"/>
                <a:gd name="connsiteX4" fmla="*/ 3428315 w 3833110"/>
                <a:gd name="connsiteY4" fmla="*/ 1012135 h 1119840"/>
                <a:gd name="connsiteX5" fmla="*/ 3586955 w 3833110"/>
                <a:gd name="connsiteY5" fmla="*/ 935960 h 1119840"/>
                <a:gd name="connsiteX6" fmla="*/ 1 w 3833110"/>
                <a:gd name="connsiteY6" fmla="*/ 613853 h 1119840"/>
                <a:gd name="connsiteX0" fmla="*/ 1414270 w 3833110"/>
                <a:gd name="connsiteY0" fmla="*/ 0 h 1119840"/>
                <a:gd name="connsiteX1" fmla="*/ 3653014 w 3833110"/>
                <a:gd name="connsiteY1" fmla="*/ 899338 h 1119840"/>
                <a:gd name="connsiteX2" fmla="*/ 3732206 w 3833110"/>
                <a:gd name="connsiteY2" fmla="*/ 795940 h 1119840"/>
                <a:gd name="connsiteX3" fmla="*/ 3833110 w 3833110"/>
                <a:gd name="connsiteY3" fmla="*/ 1119840 h 1119840"/>
                <a:gd name="connsiteX4" fmla="*/ 3428315 w 3833110"/>
                <a:gd name="connsiteY4" fmla="*/ 1012135 h 1119840"/>
                <a:gd name="connsiteX5" fmla="*/ 3586955 w 3833110"/>
                <a:gd name="connsiteY5" fmla="*/ 935960 h 1119840"/>
                <a:gd name="connsiteX6" fmla="*/ 1 w 3833110"/>
                <a:gd name="connsiteY6" fmla="*/ 613853 h 1119840"/>
                <a:gd name="connsiteX0" fmla="*/ 192558 w 3833110"/>
                <a:gd name="connsiteY0" fmla="*/ 0 h 1543654"/>
                <a:gd name="connsiteX1" fmla="*/ 3653014 w 3833110"/>
                <a:gd name="connsiteY1" fmla="*/ 1323152 h 1543654"/>
                <a:gd name="connsiteX2" fmla="*/ 3732206 w 3833110"/>
                <a:gd name="connsiteY2" fmla="*/ 1219754 h 1543654"/>
                <a:gd name="connsiteX3" fmla="*/ 3833110 w 3833110"/>
                <a:gd name="connsiteY3" fmla="*/ 1543654 h 1543654"/>
                <a:gd name="connsiteX4" fmla="*/ 3428315 w 3833110"/>
                <a:gd name="connsiteY4" fmla="*/ 1435949 h 1543654"/>
                <a:gd name="connsiteX5" fmla="*/ 3586955 w 3833110"/>
                <a:gd name="connsiteY5" fmla="*/ 1359774 h 1543654"/>
                <a:gd name="connsiteX6" fmla="*/ 1 w 3833110"/>
                <a:gd name="connsiteY6" fmla="*/ 1037667 h 1543654"/>
                <a:gd name="connsiteX0" fmla="*/ 192558 w 3833110"/>
                <a:gd name="connsiteY0" fmla="*/ 0 h 1543654"/>
                <a:gd name="connsiteX1" fmla="*/ 3653014 w 3833110"/>
                <a:gd name="connsiteY1" fmla="*/ 1323152 h 1543654"/>
                <a:gd name="connsiteX2" fmla="*/ 3732206 w 3833110"/>
                <a:gd name="connsiteY2" fmla="*/ 1219754 h 1543654"/>
                <a:gd name="connsiteX3" fmla="*/ 3833110 w 3833110"/>
                <a:gd name="connsiteY3" fmla="*/ 1543654 h 1543654"/>
                <a:gd name="connsiteX4" fmla="*/ 3428315 w 3833110"/>
                <a:gd name="connsiteY4" fmla="*/ 1435949 h 1543654"/>
                <a:gd name="connsiteX5" fmla="*/ 3586955 w 3833110"/>
                <a:gd name="connsiteY5" fmla="*/ 1359774 h 1543654"/>
                <a:gd name="connsiteX6" fmla="*/ 1 w 3833110"/>
                <a:gd name="connsiteY6" fmla="*/ 1037667 h 1543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3110" h="1543654">
                  <a:moveTo>
                    <a:pt x="192558" y="0"/>
                  </a:moveTo>
                  <a:cubicBezTo>
                    <a:pt x="2570695" y="399831"/>
                    <a:pt x="3440166" y="1136262"/>
                    <a:pt x="3653014" y="1323152"/>
                  </a:cubicBezTo>
                  <a:lnTo>
                    <a:pt x="3732206" y="1219754"/>
                  </a:lnTo>
                  <a:lnTo>
                    <a:pt x="3833110" y="1543654"/>
                  </a:lnTo>
                  <a:lnTo>
                    <a:pt x="3428315" y="1435949"/>
                  </a:lnTo>
                  <a:lnTo>
                    <a:pt x="3586955" y="1359774"/>
                  </a:lnTo>
                  <a:cubicBezTo>
                    <a:pt x="2743637" y="955048"/>
                    <a:pt x="1241025" y="724003"/>
                    <a:pt x="1" y="1037667"/>
                  </a:cubicBezTo>
                </a:path>
              </a:pathLst>
            </a:custGeom>
            <a:gradFill flip="none" rotWithShape="1">
              <a:gsLst>
                <a:gs pos="39000">
                  <a:schemeClr val="bg1">
                    <a:alpha val="0"/>
                  </a:schemeClr>
                </a:gs>
                <a:gs pos="100000">
                  <a:srgbClr val="FFCC66">
                    <a:alpha val="63000"/>
                  </a:srgbClr>
                </a:gs>
              </a:gsLst>
              <a:lin ang="2700000" scaled="1"/>
              <a:tileRect/>
            </a:gradFill>
            <a:ln>
              <a:gradFill flip="none" rotWithShape="1">
                <a:gsLst>
                  <a:gs pos="36000">
                    <a:schemeClr val="accent1">
                      <a:lumMod val="0"/>
                      <a:lumOff val="100000"/>
                      <a:alpha val="0"/>
                    </a:schemeClr>
                  </a:gs>
                  <a:gs pos="100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bwMode="gray">
            <a:xfrm>
              <a:off x="9032240" y="2501284"/>
              <a:ext cx="735464" cy="1"/>
            </a:xfrm>
            <a:prstGeom prst="straightConnector1">
              <a:avLst/>
            </a:prstGeom>
            <a:noFill/>
            <a:ln w="28575" cap="flat" cmpd="sng" algn="ctr">
              <a:solidFill>
                <a:srgbClr val="00B0F0"/>
              </a:solidFill>
              <a:prstDash val="solid"/>
              <a:miter lim="800000"/>
              <a:tailEnd type="triangle"/>
            </a:ln>
            <a:effectLst/>
          </p:spPr>
        </p:cxnSp>
        <p:sp>
          <p:nvSpPr>
            <p:cNvPr id="37" name="圆角矩形 36"/>
            <p:cNvSpPr/>
            <p:nvPr/>
          </p:nvSpPr>
          <p:spPr bwMode="gray">
            <a:xfrm>
              <a:off x="7428402" y="2318401"/>
              <a:ext cx="1814194" cy="365768"/>
            </a:xfrm>
            <a:prstGeom prst="roundRect">
              <a:avLst>
                <a:gd name="adj" fmla="val 2303"/>
              </a:avLst>
            </a:prstGeom>
            <a:solidFill>
              <a:srgbClr val="BEE9EE"/>
            </a:solidFill>
            <a:ln w="12700" cap="flat" cmpd="sng" algn="ctr">
              <a:solidFill>
                <a:srgbClr val="30B5C5"/>
              </a:solidFill>
              <a:prstDash val="solid"/>
              <a:miter lim="800000"/>
            </a:ln>
            <a:effectLst/>
          </p:spPr>
          <p:txBody>
            <a:bodyPr rtlCol="0" anchor="ctr"/>
            <a:lstStyle/>
            <a:p>
              <a:pPr lvl="0" fontAlgn="ctr">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 Preset roaming path</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37"/>
            <p:cNvSpPr/>
            <p:nvPr/>
          </p:nvSpPr>
          <p:spPr bwMode="gray">
            <a:xfrm>
              <a:off x="7593830" y="4782606"/>
              <a:ext cx="2173874" cy="760944"/>
            </a:xfrm>
            <a:prstGeom prst="roundRect">
              <a:avLst>
                <a:gd name="adj" fmla="val 2303"/>
              </a:avLst>
            </a:prstGeom>
            <a:solidFill>
              <a:srgbClr val="BEE9EE"/>
            </a:solidFill>
            <a:ln w="12700" cap="flat" cmpd="sng" algn="ctr">
              <a:solidFill>
                <a:srgbClr val="30B5C5"/>
              </a:solidFill>
              <a:prstDash val="solid"/>
              <a:miter lim="800000"/>
            </a:ln>
            <a:effectLst/>
          </p:spPr>
          <p:txBody>
            <a:bodyPr rtlCol="0" anchor="ctr"/>
            <a:lstStyle/>
            <a:p>
              <a:pPr lvl="0" fontAlgn="ctr">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2. Display the AP to which the terminal is connected, the access rate, and radio signal information.</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noChangeAspect="1"/>
            </p:cNvPicPr>
            <p:nvPr/>
          </p:nvPicPr>
          <p:blipFill>
            <a:blip r:embed="rId4"/>
            <a:stretch>
              <a:fillRect/>
            </a:stretch>
          </p:blipFill>
          <p:spPr bwMode="gray">
            <a:xfrm>
              <a:off x="7278250" y="1603512"/>
              <a:ext cx="2489454" cy="264580"/>
            </a:xfrm>
            <a:prstGeom prst="rect">
              <a:avLst/>
            </a:prstGeom>
          </p:spPr>
        </p:pic>
      </p:grpSp>
    </p:spTree>
    <p:extLst>
      <p:ext uri="{BB962C8B-B14F-4D97-AF65-F5344CB8AC3E}">
        <p14:creationId xmlns:p14="http://schemas.microsoft.com/office/powerpoint/2010/main" val="24517605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Day 1: Automated Deployment of Physical Network</a:t>
            </a:r>
            <a:endParaRPr lang="zh-CN" altLang="en-US" dirty="0">
              <a:sym typeface="Huawei Sans" panose="020C0503030203020204" pitchFamily="34" charset="0"/>
            </a:endParaRPr>
          </a:p>
        </p:txBody>
      </p:sp>
      <p:sp>
        <p:nvSpPr>
          <p:cNvPr id="3" name="梯形 2"/>
          <p:cNvSpPr/>
          <p:nvPr/>
        </p:nvSpPr>
        <p:spPr bwMode="gray">
          <a:xfrm>
            <a:off x="827845" y="3727557"/>
            <a:ext cx="4797680" cy="2084074"/>
          </a:xfrm>
          <a:prstGeom prst="trapezoid">
            <a:avLst>
              <a:gd name="adj" fmla="val 22961"/>
            </a:avLst>
          </a:prstGeom>
          <a:gradFill flip="none" rotWithShape="1">
            <a:gsLst>
              <a:gs pos="0">
                <a:schemeClr val="bg1">
                  <a:alpha val="0"/>
                </a:schemeClr>
              </a:gs>
              <a:gs pos="100000">
                <a:srgbClr val="BEE9EE"/>
              </a:gs>
            </a:gsLst>
            <a:lin ang="5400000" scaled="1"/>
            <a:tileRect/>
          </a:gradFill>
          <a:ln>
            <a:gradFill flip="none" rotWithShape="1">
              <a:gsLst>
                <a:gs pos="0">
                  <a:schemeClr val="accent1">
                    <a:lumMod val="5000"/>
                    <a:lumOff val="95000"/>
                    <a:alpha val="0"/>
                  </a:schemeClr>
                </a:gs>
                <a:gs pos="90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22" idx="1"/>
          </p:cNvCxnSpPr>
          <p:nvPr/>
        </p:nvCxnSpPr>
        <p:spPr bwMode="gray">
          <a:xfrm flipH="1" flipV="1">
            <a:off x="1978784" y="4801521"/>
            <a:ext cx="439129" cy="45461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21" idx="1"/>
          </p:cNvCxnSpPr>
          <p:nvPr/>
        </p:nvCxnSpPr>
        <p:spPr bwMode="gray">
          <a:xfrm flipH="1">
            <a:off x="1978784" y="4448017"/>
            <a:ext cx="1363250" cy="35350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2" idx="3"/>
            <a:endCxn id="23" idx="1"/>
          </p:cNvCxnSpPr>
          <p:nvPr/>
        </p:nvCxnSpPr>
        <p:spPr bwMode="gray">
          <a:xfrm>
            <a:off x="2730125" y="5256131"/>
            <a:ext cx="786661"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1" idx="3"/>
            <a:endCxn id="24" idx="1"/>
          </p:cNvCxnSpPr>
          <p:nvPr/>
        </p:nvCxnSpPr>
        <p:spPr bwMode="gray">
          <a:xfrm>
            <a:off x="3654246" y="4448017"/>
            <a:ext cx="787755"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3"/>
          <a:stretch>
            <a:fillRect/>
          </a:stretch>
        </p:blipFill>
        <p:spPr bwMode="gray">
          <a:xfrm>
            <a:off x="3342034" y="4320293"/>
            <a:ext cx="312212" cy="255448"/>
          </a:xfrm>
          <a:prstGeom prst="rect">
            <a:avLst/>
          </a:prstGeom>
        </p:spPr>
      </p:pic>
      <p:pic>
        <p:nvPicPr>
          <p:cNvPr id="22" name="图片 87" descr="汇聚交换机.png"/>
          <p:cNvPicPr>
            <a:picLocks noChangeAspect="1"/>
          </p:cNvPicPr>
          <p:nvPr/>
        </p:nvPicPr>
        <p:blipFill>
          <a:blip r:embed="rId3"/>
          <a:stretch>
            <a:fillRect/>
          </a:stretch>
        </p:blipFill>
        <p:spPr bwMode="gray">
          <a:xfrm>
            <a:off x="2417913" y="5128407"/>
            <a:ext cx="312212" cy="255448"/>
          </a:xfrm>
          <a:prstGeom prst="rect">
            <a:avLst/>
          </a:prstGeom>
        </p:spPr>
      </p:pic>
      <p:pic>
        <p:nvPicPr>
          <p:cNvPr id="23" name="图片 76" descr="接入交换机.png"/>
          <p:cNvPicPr>
            <a:picLocks noChangeAspect="1"/>
          </p:cNvPicPr>
          <p:nvPr/>
        </p:nvPicPr>
        <p:blipFill>
          <a:blip r:embed="rId4"/>
          <a:stretch>
            <a:fillRect/>
          </a:stretch>
        </p:blipFill>
        <p:spPr bwMode="gray">
          <a:xfrm>
            <a:off x="3516786" y="5128407"/>
            <a:ext cx="312212" cy="255448"/>
          </a:xfrm>
          <a:prstGeom prst="rect">
            <a:avLst/>
          </a:prstGeom>
        </p:spPr>
      </p:pic>
      <p:pic>
        <p:nvPicPr>
          <p:cNvPr id="24" name="图片 23" descr="接入交换机.png"/>
          <p:cNvPicPr>
            <a:picLocks noChangeAspect="1"/>
          </p:cNvPicPr>
          <p:nvPr/>
        </p:nvPicPr>
        <p:blipFill>
          <a:blip r:embed="rId4"/>
          <a:stretch>
            <a:fillRect/>
          </a:stretch>
        </p:blipFill>
        <p:spPr bwMode="gray">
          <a:xfrm>
            <a:off x="4442001" y="4320293"/>
            <a:ext cx="312212" cy="255448"/>
          </a:xfrm>
          <a:prstGeom prst="rect">
            <a:avLst/>
          </a:prstGeom>
        </p:spPr>
      </p:pic>
      <p:pic>
        <p:nvPicPr>
          <p:cNvPr id="25" name="图片 105" descr="AP.png"/>
          <p:cNvPicPr>
            <a:picLocks noChangeAspect="1"/>
          </p:cNvPicPr>
          <p:nvPr/>
        </p:nvPicPr>
        <p:blipFill>
          <a:blip r:embed="rId5"/>
          <a:stretch>
            <a:fillRect/>
          </a:stretch>
        </p:blipFill>
        <p:spPr bwMode="gray">
          <a:xfrm>
            <a:off x="4429285" y="5131434"/>
            <a:ext cx="304816" cy="249395"/>
          </a:xfrm>
          <a:prstGeom prst="rect">
            <a:avLst/>
          </a:prstGeom>
        </p:spPr>
      </p:pic>
      <p:sp>
        <p:nvSpPr>
          <p:cNvPr id="26" name="文本框 25"/>
          <p:cNvSpPr txBox="1"/>
          <p:nvPr/>
        </p:nvSpPr>
        <p:spPr bwMode="gray">
          <a:xfrm>
            <a:off x="2158753" y="5361801"/>
            <a:ext cx="2036135" cy="461665"/>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Interconnection VLAN</a:t>
            </a:r>
          </a:p>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Interconnection IP address</a:t>
            </a:r>
          </a:p>
        </p:txBody>
      </p:sp>
      <p:sp>
        <p:nvSpPr>
          <p:cNvPr id="27" name="文本框 26"/>
          <p:cNvSpPr txBox="1"/>
          <p:nvPr/>
        </p:nvSpPr>
        <p:spPr bwMode="gray">
          <a:xfrm>
            <a:off x="2981487" y="4711241"/>
            <a:ext cx="973343" cy="276999"/>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IGP (OSPF)</a:t>
            </a:r>
          </a:p>
        </p:txBody>
      </p:sp>
      <p:cxnSp>
        <p:nvCxnSpPr>
          <p:cNvPr id="28" name="直接连接符 27"/>
          <p:cNvCxnSpPr>
            <a:stCxn id="23" idx="3"/>
            <a:endCxn id="25" idx="1"/>
          </p:cNvCxnSpPr>
          <p:nvPr/>
        </p:nvCxnSpPr>
        <p:spPr bwMode="gray">
          <a:xfrm>
            <a:off x="3828998" y="5256131"/>
            <a:ext cx="600287" cy="1"/>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梯形 28"/>
          <p:cNvSpPr/>
          <p:nvPr/>
        </p:nvSpPr>
        <p:spPr bwMode="gray">
          <a:xfrm>
            <a:off x="827845" y="1669537"/>
            <a:ext cx="4797680" cy="2084074"/>
          </a:xfrm>
          <a:prstGeom prst="trapezoid">
            <a:avLst>
              <a:gd name="adj" fmla="val 22961"/>
            </a:avLst>
          </a:prstGeom>
          <a:gradFill flip="none" rotWithShape="1">
            <a:gsLst>
              <a:gs pos="0">
                <a:schemeClr val="bg1">
                  <a:alpha val="0"/>
                </a:schemeClr>
              </a:gs>
              <a:gs pos="100000">
                <a:schemeClr val="bg1">
                  <a:lumMod val="85000"/>
                </a:schemeClr>
              </a:gs>
            </a:gsLst>
            <a:lin ang="5400000" scaled="1"/>
            <a:tileRect/>
          </a:gradFill>
          <a:ln>
            <a:gradFill flip="none" rotWithShape="1">
              <a:gsLst>
                <a:gs pos="0">
                  <a:schemeClr val="accent1">
                    <a:lumMod val="5000"/>
                    <a:lumOff val="95000"/>
                    <a:alpha val="0"/>
                  </a:schemeClr>
                </a:gs>
                <a:gs pos="100000">
                  <a:schemeClr val="bg1">
                    <a:lumMod val="6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892848" y="5485983"/>
            <a:ext cx="816249"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Underlay</a:t>
            </a: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892848" y="3438723"/>
            <a:ext cx="721672"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Overlay</a:t>
            </a: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86" descr="核心交换机.png"/>
          <p:cNvPicPr>
            <a:picLocks noChangeAspect="1"/>
          </p:cNvPicPr>
          <p:nvPr/>
        </p:nvPicPr>
        <p:blipFill>
          <a:blip r:embed="rId6"/>
          <a:stretch>
            <a:fillRect/>
          </a:stretch>
        </p:blipFill>
        <p:spPr bwMode="gray">
          <a:xfrm>
            <a:off x="1778260" y="4673797"/>
            <a:ext cx="312212" cy="255448"/>
          </a:xfrm>
          <a:prstGeom prst="rect">
            <a:avLst/>
          </a:prstGeom>
        </p:spPr>
      </p:pic>
      <p:sp>
        <p:nvSpPr>
          <p:cNvPr id="34" name="Freeform 159"/>
          <p:cNvSpPr/>
          <p:nvPr/>
        </p:nvSpPr>
        <p:spPr bwMode="gray">
          <a:xfrm flipH="1">
            <a:off x="1963172" y="278028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OA VN</a:t>
            </a:r>
          </a:p>
        </p:txBody>
      </p:sp>
      <p:sp>
        <p:nvSpPr>
          <p:cNvPr id="35" name="Freeform 159"/>
          <p:cNvSpPr/>
          <p:nvPr/>
        </p:nvSpPr>
        <p:spPr bwMode="gray">
          <a:xfrm flipH="1">
            <a:off x="2771944" y="200330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R&amp;D VN</a:t>
            </a:r>
          </a:p>
        </p:txBody>
      </p:sp>
      <p:sp>
        <p:nvSpPr>
          <p:cNvPr id="36" name="Freeform 159"/>
          <p:cNvSpPr/>
          <p:nvPr/>
        </p:nvSpPr>
        <p:spPr bwMode="gray">
          <a:xfrm flipH="1">
            <a:off x="3468159" y="296880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IoT VN</a:t>
            </a:r>
          </a:p>
        </p:txBody>
      </p:sp>
      <p:sp>
        <p:nvSpPr>
          <p:cNvPr id="57" name="圆角矩形 56"/>
          <p:cNvSpPr/>
          <p:nvPr/>
        </p:nvSpPr>
        <p:spPr bwMode="gray">
          <a:xfrm>
            <a:off x="6205878" y="1323668"/>
            <a:ext cx="5400000" cy="833819"/>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8835">
              <a:lnSpc>
                <a:spcPct val="150000"/>
              </a:lnSpc>
              <a:spcAft>
                <a:spcPts val="300"/>
              </a:spcAft>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Large enterprises who want to reduce the proportion of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time required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initial device installation and configuration as well as device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upgrade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entire network management and O&amp;M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period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6205878" y="2622262"/>
            <a:ext cx="5400000" cy="753989"/>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342900" indent="-342900" defTabSz="1218835">
              <a:spcBef>
                <a:spcPts val="600"/>
              </a:spcBef>
              <a:spcAft>
                <a:spcPts val="300"/>
              </a:spcAft>
              <a:buFont typeface="+mj-lt"/>
              <a:buAutoNum type="arabicPeriod"/>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Simplified network device installation, shortened deployment period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defTabSz="1218835">
              <a:spcBef>
                <a:spcPts val="600"/>
              </a:spcBef>
              <a:spcAft>
                <a:spcPts val="300"/>
              </a:spcAft>
              <a:buFont typeface="+mj-lt"/>
              <a:buAutoNum type="arabicPeriod"/>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Simplified configuration related to Layer 3 routing, improved configuration correctness</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6205878" y="999669"/>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Scenario</a:t>
            </a:r>
          </a:p>
        </p:txBody>
      </p:sp>
      <p:sp>
        <p:nvSpPr>
          <p:cNvPr id="60" name="圆角矩形 59"/>
          <p:cNvSpPr/>
          <p:nvPr/>
        </p:nvSpPr>
        <p:spPr bwMode="gray">
          <a:xfrm>
            <a:off x="6205878" y="2298262"/>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Requirements</a:t>
            </a:r>
          </a:p>
        </p:txBody>
      </p:sp>
      <p:sp>
        <p:nvSpPr>
          <p:cNvPr id="61" name="圆角矩形 60"/>
          <p:cNvSpPr/>
          <p:nvPr/>
        </p:nvSpPr>
        <p:spPr bwMode="gray">
          <a:xfrm>
            <a:off x="6205878" y="3775244"/>
            <a:ext cx="5400000" cy="2411225"/>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342900" indent="-342900" defTabSz="1218835">
              <a:lnSpc>
                <a:spcPts val="2200"/>
              </a:lnSpc>
              <a:spcAft>
                <a:spcPts val="300"/>
              </a:spcAft>
              <a:buFont typeface="+mj-lt"/>
              <a:buAutoNum type="arabicPeriod"/>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圆角矩形 61"/>
          <p:cNvSpPr/>
          <p:nvPr/>
        </p:nvSpPr>
        <p:spPr bwMode="gray">
          <a:xfrm>
            <a:off x="6205878" y="3451244"/>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Huawei </a:t>
            </a:r>
            <a:r>
              <a:rPr lang="en-US" altLang="zh-CN"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solution and advantages</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a:off x="6318588" y="4033806"/>
            <a:ext cx="720000" cy="7200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defTabSz="1219272"/>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Rounded Rectangle 23"/>
          <p:cNvSpPr/>
          <p:nvPr/>
        </p:nvSpPr>
        <p:spPr bwMode="gray">
          <a:xfrm>
            <a:off x="7126911" y="3880393"/>
            <a:ext cx="4390285" cy="111724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a:buFont typeface="Arial" panose="020B0604020202020204" pitchFamily="34" charset="0"/>
              <a:buChar char="•"/>
            </a:pPr>
            <a:endParaRPr lang="en-US" altLang="zh-CN" sz="105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ounded Rectangle 23"/>
          <p:cNvSpPr/>
          <p:nvPr/>
        </p:nvSpPr>
        <p:spPr bwMode="gray">
          <a:xfrm>
            <a:off x="7126910" y="5247463"/>
            <a:ext cx="4244571"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a:buFont typeface="Arial" panose="020B0604020202020204" pitchFamily="34" charset="0"/>
              <a:buChar char="•"/>
            </a:pPr>
            <a:endParaRPr lang="zh-CN" altLang="en-US" sz="105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p:cNvSpPr/>
          <p:nvPr/>
        </p:nvSpPr>
        <p:spPr bwMode="gray">
          <a:xfrm>
            <a:off x="6318588" y="5228215"/>
            <a:ext cx="720000" cy="7200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defTabSz="1219272"/>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矩形 3"/>
          <p:cNvSpPr/>
          <p:nvPr/>
        </p:nvSpPr>
        <p:spPr bwMode="gray">
          <a:xfrm>
            <a:off x="6274946" y="4170075"/>
            <a:ext cx="782897" cy="553998"/>
          </a:xfrm>
          <a:prstGeom prst="rect">
            <a:avLst/>
          </a:prstGeom>
        </p:spPr>
        <p:txBody>
          <a:bodyPr wrap="square">
            <a:spAutoFit/>
          </a:bodyPr>
          <a:lstStyle/>
          <a:p>
            <a:pPr algn="ctr" defTabSz="1219272"/>
            <a:r>
              <a:rPr lang="en-US" altLang="zh-CN" sz="10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Device plug-and-play</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矩形 37"/>
          <p:cNvSpPr/>
          <p:nvPr/>
        </p:nvSpPr>
        <p:spPr bwMode="gray">
          <a:xfrm>
            <a:off x="6274946" y="5370223"/>
            <a:ext cx="782898" cy="553998"/>
          </a:xfrm>
          <a:prstGeom prst="rect">
            <a:avLst/>
          </a:prstGeom>
        </p:spPr>
        <p:txBody>
          <a:bodyPr wrap="square">
            <a:spAutoFit/>
          </a:bodyPr>
          <a:lstStyle/>
          <a:p>
            <a:pPr algn="ctr" defTabSz="1219272"/>
            <a:r>
              <a:rPr lang="en-US" altLang="zh-CN" sz="10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Automatic route config</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
          <p:cNvSpPr/>
          <p:nvPr/>
        </p:nvSpPr>
        <p:spPr bwMode="gray">
          <a:xfrm>
            <a:off x="7395554" y="3895277"/>
            <a:ext cx="4165983" cy="1092607"/>
          </a:xfrm>
          <a:prstGeom prst="rect">
            <a:avLst/>
          </a:prstGeom>
        </p:spPr>
        <p:txBody>
          <a:bodyPr wrap="square">
            <a:spAutoFit/>
          </a:bodyPr>
          <a:lstStyle/>
          <a:p>
            <a:pPr marL="176213" lvl="0" indent="-176213">
              <a:spcBef>
                <a:spcPts val="600"/>
              </a:spcBef>
              <a:buFont typeface="Arial" panose="020B0604020202020204" pitchFamily="34" charset="0"/>
              <a:buChar char="•"/>
            </a:pP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Visualized configuration interfaces and network planning</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a:spcBef>
                <a:spcPts val="600"/>
              </a:spcBef>
              <a:buFont typeface="Arial" panose="020B0604020202020204" pitchFamily="34" charset="0"/>
              <a:buChar char="•"/>
            </a:pP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Service pre-deployment on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controller in advance, greatly accelerating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a:spcBef>
                <a:spcPts val="600"/>
              </a:spcBef>
              <a:buFont typeface="Arial" panose="020B0604020202020204" pitchFamily="34" charset="0"/>
              <a:buChar char="•"/>
            </a:pP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GUI-based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operations, reducing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probability of configuration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errors</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7372492" y="5253501"/>
            <a:ext cx="4165983" cy="677108"/>
          </a:xfrm>
          <a:prstGeom prst="rect">
            <a:avLst/>
          </a:prstGeom>
        </p:spPr>
        <p:txBody>
          <a:bodyPr wrap="square">
            <a:spAutoFit/>
          </a:bodyPr>
          <a:lstStyle/>
          <a:p>
            <a:pPr marL="176213" lvl="0" indent="-176213">
              <a:spcBef>
                <a:spcPts val="600"/>
              </a:spcBef>
              <a:buFont typeface="Arial" panose="020B0604020202020204" pitchFamily="34" charset="0"/>
              <a:buChar char="•"/>
            </a:pP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Automatic generation of IP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and routing protocol-related configurations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based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on topology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a:spcBef>
                <a:spcPts val="600"/>
              </a:spcBef>
              <a:buFont typeface="Arial" panose="020B0604020202020204" pitchFamily="34" charset="0"/>
              <a:buChar char="•"/>
            </a:pP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Configuration simulation and verification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technologies</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bwMode="gray">
          <a:xfrm>
            <a:off x="8694000" y="152487"/>
            <a:ext cx="3051683" cy="213120"/>
            <a:chOff x="9224904" y="152487"/>
            <a:chExt cx="2669660" cy="213120"/>
          </a:xfrm>
        </p:grpSpPr>
        <p:sp>
          <p:nvSpPr>
            <p:cNvPr id="47" name="燕尾形 46"/>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48" name="燕尾形 47"/>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522517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mtClean="0">
                <a:sym typeface="Huawei Sans" panose="020C0503030203020204" pitchFamily="34" charset="0"/>
              </a:rPr>
              <a:t>Huawei CloudCampus Solution</a:t>
            </a:r>
            <a:endParaRPr lang="zh-CN" altLang="en-US" dirty="0">
              <a:sym typeface="Huawei Sans" panose="020C0503030203020204" pitchFamily="34" charset="0"/>
            </a:endParaRPr>
          </a:p>
        </p:txBody>
      </p:sp>
      <p:sp>
        <p:nvSpPr>
          <p:cNvPr id="7" name="文本占位符 6"/>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257471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Automated Deployment of Physical Network</a:t>
            </a:r>
            <a:br>
              <a:rPr lang="en-US" altLang="zh-CN" smtClean="0">
                <a:sym typeface="Huawei Sans" panose="020C0503030203020204" pitchFamily="34" charset="0"/>
              </a:rPr>
            </a:br>
            <a:r>
              <a:rPr lang="en-US" altLang="zh-CN" smtClean="0">
                <a:sym typeface="Huawei Sans" panose="020C0503030203020204" pitchFamily="34" charset="0"/>
              </a:rPr>
              <a:t>Device Plug-and-Play (1)</a:t>
            </a:r>
            <a:endParaRPr lang="zh-CN" altLang="en-US" dirty="0">
              <a:sym typeface="Huawei Sans" panose="020C0503030203020204" pitchFamily="34" charset="0"/>
            </a:endParaRPr>
          </a:p>
        </p:txBody>
      </p:sp>
      <p:sp>
        <p:nvSpPr>
          <p:cNvPr id="364" name="任意多边形 363"/>
          <p:cNvSpPr/>
          <p:nvPr/>
        </p:nvSpPr>
        <p:spPr bwMode="gray">
          <a:xfrm rot="10800000">
            <a:off x="8968770" y="2869872"/>
            <a:ext cx="2298646" cy="59328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1685871"/>
              <a:gd name="connsiteY0" fmla="*/ 0 h 1561035"/>
              <a:gd name="connsiteX1" fmla="*/ 1685871 w 1685871"/>
              <a:gd name="connsiteY1" fmla="*/ 407722 h 1561035"/>
              <a:gd name="connsiteX2" fmla="*/ 543953 w 1685871"/>
              <a:gd name="connsiteY2" fmla="*/ 1561035 h 1561035"/>
              <a:gd name="connsiteX3" fmla="*/ 0 w 1685871"/>
              <a:gd name="connsiteY3" fmla="*/ 0 h 1561035"/>
              <a:gd name="connsiteX0" fmla="*/ 0 w 2298646"/>
              <a:gd name="connsiteY0" fmla="*/ 0 h 1184510"/>
              <a:gd name="connsiteX1" fmla="*/ 2298646 w 2298646"/>
              <a:gd name="connsiteY1" fmla="*/ 31197 h 1184510"/>
              <a:gd name="connsiteX2" fmla="*/ 1156728 w 2298646"/>
              <a:gd name="connsiteY2" fmla="*/ 1184510 h 1184510"/>
              <a:gd name="connsiteX3" fmla="*/ 0 w 2298646"/>
              <a:gd name="connsiteY3" fmla="*/ 0 h 1184510"/>
              <a:gd name="connsiteX0" fmla="*/ 0 w 2298646"/>
              <a:gd name="connsiteY0" fmla="*/ 0 h 740607"/>
              <a:gd name="connsiteX1" fmla="*/ 2298646 w 2298646"/>
              <a:gd name="connsiteY1" fmla="*/ 31197 h 740607"/>
              <a:gd name="connsiteX2" fmla="*/ 1172603 w 2298646"/>
              <a:gd name="connsiteY2" fmla="*/ 740607 h 740607"/>
              <a:gd name="connsiteX3" fmla="*/ 0 w 2298646"/>
              <a:gd name="connsiteY3" fmla="*/ 0 h 740607"/>
            </a:gdLst>
            <a:ahLst/>
            <a:cxnLst>
              <a:cxn ang="0">
                <a:pos x="connsiteX0" y="connsiteY0"/>
              </a:cxn>
              <a:cxn ang="0">
                <a:pos x="connsiteX1" y="connsiteY1"/>
              </a:cxn>
              <a:cxn ang="0">
                <a:pos x="connsiteX2" y="connsiteY2"/>
              </a:cxn>
              <a:cxn ang="0">
                <a:pos x="connsiteX3" y="connsiteY3"/>
              </a:cxn>
            </a:cxnLst>
            <a:rect l="l" t="t" r="r" b="b"/>
            <a:pathLst>
              <a:path w="2298646" h="740607">
                <a:moveTo>
                  <a:pt x="0" y="0"/>
                </a:moveTo>
                <a:lnTo>
                  <a:pt x="2298646" y="31197"/>
                </a:lnTo>
                <a:lnTo>
                  <a:pt x="1172603" y="740607"/>
                </a:lnTo>
                <a:lnTo>
                  <a:pt x="0" y="0"/>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任意多边形 364"/>
          <p:cNvSpPr/>
          <p:nvPr/>
        </p:nvSpPr>
        <p:spPr bwMode="gray">
          <a:xfrm rot="5400000">
            <a:off x="2945308" y="2123250"/>
            <a:ext cx="961971" cy="100211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961971"/>
              <a:gd name="connsiteY0" fmla="*/ 24291 h 1250958"/>
              <a:gd name="connsiteX1" fmla="*/ 961971 w 961971"/>
              <a:gd name="connsiteY1" fmla="*/ 0 h 1250958"/>
              <a:gd name="connsiteX2" fmla="*/ 322280 w 961971"/>
              <a:gd name="connsiteY2" fmla="*/ 1250958 h 1250958"/>
              <a:gd name="connsiteX3" fmla="*/ 0 w 961971"/>
              <a:gd name="connsiteY3" fmla="*/ 24291 h 1250958"/>
            </a:gdLst>
            <a:ahLst/>
            <a:cxnLst>
              <a:cxn ang="0">
                <a:pos x="connsiteX0" y="connsiteY0"/>
              </a:cxn>
              <a:cxn ang="0">
                <a:pos x="connsiteX1" y="connsiteY1"/>
              </a:cxn>
              <a:cxn ang="0">
                <a:pos x="connsiteX2" y="connsiteY2"/>
              </a:cxn>
              <a:cxn ang="0">
                <a:pos x="connsiteX3" y="connsiteY3"/>
              </a:cxn>
            </a:cxnLst>
            <a:rect l="l" t="t" r="r" b="b"/>
            <a:pathLst>
              <a:path w="961971" h="1250958">
                <a:moveTo>
                  <a:pt x="0" y="24291"/>
                </a:moveTo>
                <a:lnTo>
                  <a:pt x="961971" y="0"/>
                </a:lnTo>
                <a:lnTo>
                  <a:pt x="322280" y="1250958"/>
                </a:lnTo>
                <a:lnTo>
                  <a:pt x="0" y="24291"/>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圆角矩形 365"/>
          <p:cNvSpPr/>
          <p:nvPr/>
        </p:nvSpPr>
        <p:spPr bwMode="gray">
          <a:xfrm>
            <a:off x="783049" y="1484312"/>
            <a:ext cx="5163734" cy="23927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CloudCampus APP (barcode scanning)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圆角矩形 366"/>
          <p:cNvSpPr/>
          <p:nvPr/>
        </p:nvSpPr>
        <p:spPr bwMode="gray">
          <a:xfrm>
            <a:off x="783048" y="1768116"/>
            <a:ext cx="5163736"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圆角矩形 367"/>
          <p:cNvSpPr/>
          <p:nvPr/>
        </p:nvSpPr>
        <p:spPr bwMode="gray">
          <a:xfrm>
            <a:off x="1138945" y="3922914"/>
            <a:ext cx="4511913" cy="193306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9" name="图片 368" descr="云AP蓝.png"/>
          <p:cNvPicPr>
            <a:picLocks noChangeAspect="1"/>
          </p:cNvPicPr>
          <p:nvPr/>
        </p:nvPicPr>
        <p:blipFill>
          <a:blip r:embed="rId3" cstate="print"/>
          <a:stretch>
            <a:fillRect/>
          </a:stretch>
        </p:blipFill>
        <p:spPr bwMode="gray">
          <a:xfrm>
            <a:off x="2607373" y="4423995"/>
            <a:ext cx="536397" cy="438870"/>
          </a:xfrm>
          <a:prstGeom prst="rect">
            <a:avLst/>
          </a:prstGeom>
        </p:spPr>
      </p:pic>
      <p:sp>
        <p:nvSpPr>
          <p:cNvPr id="370" name="任意多边形 369"/>
          <p:cNvSpPr/>
          <p:nvPr/>
        </p:nvSpPr>
        <p:spPr bwMode="gray">
          <a:xfrm>
            <a:off x="2617513" y="3142415"/>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任意多边形 370"/>
          <p:cNvSpPr/>
          <p:nvPr/>
        </p:nvSpPr>
        <p:spPr bwMode="gray">
          <a:xfrm rot="5400000">
            <a:off x="3283609" y="3732059"/>
            <a:ext cx="1104900" cy="169899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0 w 1104900"/>
              <a:gd name="connsiteY0" fmla="*/ 444500 h 444500"/>
              <a:gd name="connsiteX1" fmla="*/ 660400 w 1104900"/>
              <a:gd name="connsiteY1" fmla="*/ 0 h 444500"/>
              <a:gd name="connsiteX2" fmla="*/ 1104900 w 1104900"/>
              <a:gd name="connsiteY2" fmla="*/ 444500 h 444500"/>
              <a:gd name="connsiteX3" fmla="*/ 0 w 1104900"/>
              <a:gd name="connsiteY3" fmla="*/ 444500 h 444500"/>
            </a:gdLst>
            <a:ahLst/>
            <a:cxnLst>
              <a:cxn ang="0">
                <a:pos x="connsiteX0" y="connsiteY0"/>
              </a:cxn>
              <a:cxn ang="0">
                <a:pos x="connsiteX1" y="connsiteY1"/>
              </a:cxn>
              <a:cxn ang="0">
                <a:pos x="connsiteX2" y="connsiteY2"/>
              </a:cxn>
              <a:cxn ang="0">
                <a:pos x="connsiteX3" y="connsiteY3"/>
              </a:cxn>
            </a:cxnLst>
            <a:rect l="l" t="t" r="r" b="b"/>
            <a:pathLst>
              <a:path w="1104900" h="444500">
                <a:moveTo>
                  <a:pt x="0" y="444500"/>
                </a:moveTo>
                <a:lnTo>
                  <a:pt x="660400" y="0"/>
                </a:lnTo>
                <a:lnTo>
                  <a:pt x="1104900" y="444500"/>
                </a:lnTo>
                <a:lnTo>
                  <a:pt x="0" y="444500"/>
                </a:lnTo>
                <a:close/>
              </a:path>
            </a:pathLst>
          </a:custGeom>
          <a:gradFill flip="none" rotWithShape="1">
            <a:gsLst>
              <a:gs pos="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2" name="图片 371" descr="SAN网络-蓝.png"/>
          <p:cNvPicPr>
            <a:picLocks noChangeAspect="1"/>
          </p:cNvPicPr>
          <p:nvPr/>
        </p:nvPicPr>
        <p:blipFill>
          <a:blip r:embed="rId4" cstate="print"/>
          <a:stretch>
            <a:fillRect/>
          </a:stretch>
        </p:blipFill>
        <p:spPr bwMode="gray">
          <a:xfrm>
            <a:off x="4678955" y="4351733"/>
            <a:ext cx="356095" cy="583393"/>
          </a:xfrm>
          <a:prstGeom prst="rect">
            <a:avLst/>
          </a:prstGeom>
        </p:spPr>
      </p:pic>
      <p:sp>
        <p:nvSpPr>
          <p:cNvPr id="373" name="文本框 372"/>
          <p:cNvSpPr txBox="1"/>
          <p:nvPr/>
        </p:nvSpPr>
        <p:spPr bwMode="gray">
          <a:xfrm>
            <a:off x="3164516" y="4489540"/>
            <a:ext cx="1085554" cy="261610"/>
          </a:xfrm>
          <a:prstGeom prst="rect">
            <a:avLst/>
          </a:prstGeom>
          <a:noFill/>
        </p:spPr>
        <p:txBody>
          <a:bodyPr wrap="none" rtlCol="0">
            <a:spAutoFit/>
          </a:bodyPr>
          <a:lstStyle/>
          <a:p>
            <a:pPr algn="r" fontAlgn="ctr"/>
            <a:r>
              <a:rPr lang="en-US" sz="11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Scan barcode</a:t>
            </a:r>
            <a:endParaRPr lang="en-US" altLang="zh-CN" sz="11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圆角矩形 373"/>
          <p:cNvSpPr/>
          <p:nvPr/>
        </p:nvSpPr>
        <p:spPr bwMode="gray">
          <a:xfrm>
            <a:off x="3887331" y="2133786"/>
            <a:ext cx="1872207"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Tenant: Tenant </a:t>
            </a:r>
            <a:r>
              <a:rPr lang="en-US" sz="1200" i="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X</a:t>
            </a:r>
          </a:p>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Site: Site </a:t>
            </a:r>
            <a:r>
              <a:rPr lang="en-US" sz="1200" i="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Y</a:t>
            </a:r>
          </a:p>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椭圆 374"/>
          <p:cNvSpPr>
            <a:spLocks noChangeAspect="1"/>
          </p:cNvSpPr>
          <p:nvPr/>
        </p:nvSpPr>
        <p:spPr bwMode="gray">
          <a:xfrm>
            <a:off x="4315651" y="452718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椭圆 375"/>
          <p:cNvSpPr>
            <a:spLocks noChangeAspect="1"/>
          </p:cNvSpPr>
          <p:nvPr/>
        </p:nvSpPr>
        <p:spPr bwMode="gray">
          <a:xfrm>
            <a:off x="4315651" y="501360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文本框 376"/>
          <p:cNvSpPr txBox="1"/>
          <p:nvPr/>
        </p:nvSpPr>
        <p:spPr bwMode="gray">
          <a:xfrm>
            <a:off x="3454400" y="5283737"/>
            <a:ext cx="2196767"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APP obtains the ESN and MAC address of the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任意多边形 377"/>
          <p:cNvSpPr/>
          <p:nvPr/>
        </p:nvSpPr>
        <p:spPr bwMode="gray">
          <a:xfrm>
            <a:off x="3306259" y="2942245"/>
            <a:ext cx="1395499" cy="1473693"/>
          </a:xfrm>
          <a:custGeom>
            <a:avLst/>
            <a:gdLst>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24808 w 1524808"/>
              <a:gd name="connsiteY0" fmla="*/ 1473693 h 1473693"/>
              <a:gd name="connsiteX1" fmla="*/ 0 w 1524808"/>
              <a:gd name="connsiteY1" fmla="*/ 0 h 1473693"/>
              <a:gd name="connsiteX0" fmla="*/ 1524808 w 1524808"/>
              <a:gd name="connsiteY0" fmla="*/ 1473693 h 1473693"/>
              <a:gd name="connsiteX1" fmla="*/ 0 w 1524808"/>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Lst>
            <a:ahLst/>
            <a:cxnLst>
              <a:cxn ang="0">
                <a:pos x="connsiteX0" y="connsiteY0"/>
              </a:cxn>
              <a:cxn ang="0">
                <a:pos x="connsiteX1" y="connsiteY1"/>
              </a:cxn>
            </a:cxnLst>
            <a:rect l="l" t="t" r="r" b="b"/>
            <a:pathLst>
              <a:path w="1395499" h="1473693">
                <a:moveTo>
                  <a:pt x="1395499" y="1473693"/>
                </a:moveTo>
                <a:cubicBezTo>
                  <a:pt x="1066936" y="606730"/>
                  <a:pt x="850910" y="376808"/>
                  <a:pt x="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文本框 378"/>
          <p:cNvSpPr txBox="1"/>
          <p:nvPr/>
        </p:nvSpPr>
        <p:spPr bwMode="gray">
          <a:xfrm>
            <a:off x="4448751" y="3473910"/>
            <a:ext cx="1440160"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Report AP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椭圆 379"/>
          <p:cNvSpPr>
            <a:spLocks noChangeAspect="1"/>
          </p:cNvSpPr>
          <p:nvPr/>
        </p:nvSpPr>
        <p:spPr bwMode="gray">
          <a:xfrm>
            <a:off x="4250070" y="363914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椭圆 380"/>
          <p:cNvSpPr>
            <a:spLocks noChangeAspect="1"/>
          </p:cNvSpPr>
          <p:nvPr/>
        </p:nvSpPr>
        <p:spPr bwMode="gray">
          <a:xfrm>
            <a:off x="5340106" y="201583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任意多边形 381"/>
          <p:cNvSpPr/>
          <p:nvPr/>
        </p:nvSpPr>
        <p:spPr bwMode="gray">
          <a:xfrm flipH="1">
            <a:off x="2379687" y="2959323"/>
            <a:ext cx="483485" cy="139447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757692"/>
              <a:gd name="connsiteY0" fmla="*/ 1394472 h 1394472"/>
              <a:gd name="connsiteX1" fmla="*/ 3176189 w 5757692"/>
              <a:gd name="connsiteY1" fmla="*/ 0 h 1394472"/>
              <a:gd name="connsiteX0" fmla="*/ 0 w 5925726"/>
              <a:gd name="connsiteY0" fmla="*/ 1394472 h 1394472"/>
              <a:gd name="connsiteX1" fmla="*/ 3176189 w 5925726"/>
              <a:gd name="connsiteY1" fmla="*/ 0 h 1394472"/>
            </a:gdLst>
            <a:ahLst/>
            <a:cxnLst>
              <a:cxn ang="0">
                <a:pos x="connsiteX0" y="connsiteY0"/>
              </a:cxn>
              <a:cxn ang="0">
                <a:pos x="connsiteX1" y="connsiteY1"/>
              </a:cxn>
            </a:cxnLst>
            <a:rect l="l" t="t" r="r" b="b"/>
            <a:pathLst>
              <a:path w="5925726" h="1394472">
                <a:moveTo>
                  <a:pt x="0" y="1394472"/>
                </a:moveTo>
                <a:cubicBezTo>
                  <a:pt x="8250373" y="900282"/>
                  <a:pt x="6451091" y="467727"/>
                  <a:pt x="317618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椭圆 382"/>
          <p:cNvSpPr>
            <a:spLocks noChangeAspect="1"/>
          </p:cNvSpPr>
          <p:nvPr/>
        </p:nvSpPr>
        <p:spPr bwMode="gray">
          <a:xfrm>
            <a:off x="2365782" y="379662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文本框 383"/>
          <p:cNvSpPr txBox="1"/>
          <p:nvPr/>
        </p:nvSpPr>
        <p:spPr bwMode="gray">
          <a:xfrm>
            <a:off x="1134661" y="3473910"/>
            <a:ext cx="1242254"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圆角矩形 384"/>
          <p:cNvSpPr/>
          <p:nvPr/>
        </p:nvSpPr>
        <p:spPr bwMode="gray">
          <a:xfrm>
            <a:off x="6108325" y="1484312"/>
            <a:ext cx="5242970" cy="23927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registration center</a:t>
            </a:r>
          </a:p>
        </p:txBody>
      </p:sp>
      <p:sp>
        <p:nvSpPr>
          <p:cNvPr id="386" name="圆角矩形 385"/>
          <p:cNvSpPr/>
          <p:nvPr/>
        </p:nvSpPr>
        <p:spPr bwMode="gray">
          <a:xfrm>
            <a:off x="6108324" y="1768116"/>
            <a:ext cx="5242972"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圆角矩形 386"/>
          <p:cNvSpPr/>
          <p:nvPr/>
        </p:nvSpPr>
        <p:spPr bwMode="gray">
          <a:xfrm>
            <a:off x="6320477" y="4569935"/>
            <a:ext cx="4734894" cy="12860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8" name="图片 387" descr="云AP蓝.png"/>
          <p:cNvPicPr>
            <a:picLocks noChangeAspect="1"/>
          </p:cNvPicPr>
          <p:nvPr/>
        </p:nvPicPr>
        <p:blipFill>
          <a:blip r:embed="rId3" cstate="print"/>
          <a:stretch>
            <a:fillRect/>
          </a:stretch>
        </p:blipFill>
        <p:spPr bwMode="gray">
          <a:xfrm>
            <a:off x="8170023" y="5079318"/>
            <a:ext cx="536397" cy="438870"/>
          </a:xfrm>
          <a:prstGeom prst="rect">
            <a:avLst/>
          </a:prstGeom>
        </p:spPr>
      </p:pic>
      <p:sp>
        <p:nvSpPr>
          <p:cNvPr id="389" name="文本框 388"/>
          <p:cNvSpPr txBox="1"/>
          <p:nvPr/>
        </p:nvSpPr>
        <p:spPr bwMode="gray">
          <a:xfrm>
            <a:off x="6516023" y="2809928"/>
            <a:ext cx="1018228"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1.1.1.1:8080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圆角矩形 389"/>
          <p:cNvSpPr/>
          <p:nvPr/>
        </p:nvSpPr>
        <p:spPr bwMode="gray">
          <a:xfrm>
            <a:off x="783049" y="5958683"/>
            <a:ext cx="5163734" cy="242092"/>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圆角矩形 390"/>
          <p:cNvSpPr/>
          <p:nvPr/>
        </p:nvSpPr>
        <p:spPr bwMode="gray">
          <a:xfrm>
            <a:off x="6108325" y="5958683"/>
            <a:ext cx="5242970" cy="242092"/>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2" name="图片 391" descr="云管理平台蓝.png"/>
          <p:cNvPicPr>
            <a:picLocks noChangeAspect="1"/>
          </p:cNvPicPr>
          <p:nvPr/>
        </p:nvPicPr>
        <p:blipFill>
          <a:blip r:embed="rId5" cstate="print"/>
          <a:stretch>
            <a:fillRect/>
          </a:stretch>
        </p:blipFill>
        <p:spPr bwMode="gray">
          <a:xfrm>
            <a:off x="9860228" y="2603766"/>
            <a:ext cx="540000" cy="441818"/>
          </a:xfrm>
          <a:prstGeom prst="rect">
            <a:avLst/>
          </a:prstGeom>
        </p:spPr>
      </p:pic>
      <p:sp>
        <p:nvSpPr>
          <p:cNvPr id="393" name="文本框 392"/>
          <p:cNvSpPr txBox="1"/>
          <p:nvPr/>
        </p:nvSpPr>
        <p:spPr bwMode="gray">
          <a:xfrm>
            <a:off x="10367839" y="2517746"/>
            <a:ext cx="1041114"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4" name="直接箭头连接符 393"/>
          <p:cNvCxnSpPr/>
          <p:nvPr/>
        </p:nvCxnSpPr>
        <p:spPr bwMode="gray">
          <a:xfrm>
            <a:off x="7938299" y="2194122"/>
            <a:ext cx="0" cy="419744"/>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395" name="图片 394" descr="管理员-蓝.png"/>
          <p:cNvPicPr>
            <a:picLocks noChangeAspect="1"/>
          </p:cNvPicPr>
          <p:nvPr/>
        </p:nvPicPr>
        <p:blipFill>
          <a:blip r:embed="rId6" cstate="print"/>
          <a:stretch>
            <a:fillRect/>
          </a:stretch>
        </p:blipFill>
        <p:spPr bwMode="gray">
          <a:xfrm>
            <a:off x="7692845" y="1857723"/>
            <a:ext cx="490909" cy="401654"/>
          </a:xfrm>
          <a:prstGeom prst="rect">
            <a:avLst/>
          </a:prstGeom>
        </p:spPr>
      </p:pic>
      <p:sp>
        <p:nvSpPr>
          <p:cNvPr id="396" name="椭圆 395"/>
          <p:cNvSpPr>
            <a:spLocks noChangeAspect="1"/>
          </p:cNvSpPr>
          <p:nvPr/>
        </p:nvSpPr>
        <p:spPr bwMode="gray">
          <a:xfrm>
            <a:off x="8284805" y="196011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文本框 396"/>
          <p:cNvSpPr txBox="1"/>
          <p:nvPr/>
        </p:nvSpPr>
        <p:spPr bwMode="gray">
          <a:xfrm>
            <a:off x="8531879" y="1910679"/>
            <a:ext cx="205857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Record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8" name="直接箭头连接符 397"/>
          <p:cNvCxnSpPr>
            <a:endCxn id="392" idx="1"/>
          </p:cNvCxnSpPr>
          <p:nvPr/>
        </p:nvCxnSpPr>
        <p:spPr bwMode="gray">
          <a:xfrm flipV="1">
            <a:off x="8208299" y="2824675"/>
            <a:ext cx="1651929"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99" name="椭圆 398"/>
          <p:cNvSpPr>
            <a:spLocks noChangeAspect="1"/>
          </p:cNvSpPr>
          <p:nvPr/>
        </p:nvSpPr>
        <p:spPr bwMode="gray">
          <a:xfrm>
            <a:off x="8799413" y="270843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文本框 399"/>
          <p:cNvSpPr txBox="1"/>
          <p:nvPr/>
        </p:nvSpPr>
        <p:spPr bwMode="gray">
          <a:xfrm>
            <a:off x="8538488" y="2302426"/>
            <a:ext cx="1647241"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Synchronize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椭圆 400"/>
          <p:cNvSpPr>
            <a:spLocks noChangeAspect="1"/>
          </p:cNvSpPr>
          <p:nvPr/>
        </p:nvSpPr>
        <p:spPr bwMode="gray">
          <a:xfrm>
            <a:off x="8799413" y="518251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文本框 401"/>
          <p:cNvSpPr txBox="1"/>
          <p:nvPr/>
        </p:nvSpPr>
        <p:spPr bwMode="gray">
          <a:xfrm>
            <a:off x="9031892" y="4645923"/>
            <a:ext cx="2023477" cy="120032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Automatically initiate a query request to Huawei registration center to obtain the IP address and port number of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任意多边形 402"/>
          <p:cNvSpPr/>
          <p:nvPr/>
        </p:nvSpPr>
        <p:spPr bwMode="gray">
          <a:xfrm flipH="1">
            <a:off x="7637198" y="3321546"/>
            <a:ext cx="439518" cy="1729626"/>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386854"/>
              <a:gd name="connsiteY0" fmla="*/ 1429306 h 1429306"/>
              <a:gd name="connsiteX1" fmla="*/ 1575176 w 5386854"/>
              <a:gd name="connsiteY1" fmla="*/ 0 h 1429306"/>
            </a:gdLst>
            <a:ahLst/>
            <a:cxnLst>
              <a:cxn ang="0">
                <a:pos x="connsiteX0" y="connsiteY0"/>
              </a:cxn>
              <a:cxn ang="0">
                <a:pos x="connsiteX1" y="connsiteY1"/>
              </a:cxn>
            </a:cxnLst>
            <a:rect l="l" t="t" r="r" b="b"/>
            <a:pathLst>
              <a:path w="5386854" h="1429306">
                <a:moveTo>
                  <a:pt x="0" y="1429306"/>
                </a:moveTo>
                <a:cubicBezTo>
                  <a:pt x="8250373" y="935116"/>
                  <a:pt x="5564619" y="476435"/>
                  <a:pt x="1575176"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4" name="任意多边形 403"/>
          <p:cNvSpPr/>
          <p:nvPr/>
        </p:nvSpPr>
        <p:spPr bwMode="gray">
          <a:xfrm>
            <a:off x="7885967" y="3593394"/>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椭圆 404"/>
          <p:cNvSpPr>
            <a:spLocks noChangeAspect="1"/>
          </p:cNvSpPr>
          <p:nvPr/>
        </p:nvSpPr>
        <p:spPr bwMode="gray">
          <a:xfrm>
            <a:off x="7498475" y="379482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6" name="文本框 405"/>
          <p:cNvSpPr txBox="1"/>
          <p:nvPr/>
        </p:nvSpPr>
        <p:spPr bwMode="gray">
          <a:xfrm>
            <a:off x="6184611" y="3697880"/>
            <a:ext cx="1293426"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圆角矩形 406"/>
          <p:cNvSpPr/>
          <p:nvPr/>
        </p:nvSpPr>
        <p:spPr bwMode="gray">
          <a:xfrm>
            <a:off x="8961824" y="3430895"/>
            <a:ext cx="2305659"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Tenant: Tenant </a:t>
            </a:r>
            <a:r>
              <a:rPr lang="en-US" sz="1200" i="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X</a:t>
            </a:r>
          </a:p>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iMaster NCE: 1.1.1.1:8080</a:t>
            </a:r>
          </a:p>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8" name="椭圆 407"/>
          <p:cNvSpPr>
            <a:spLocks noChangeAspect="1"/>
          </p:cNvSpPr>
          <p:nvPr/>
        </p:nvSpPr>
        <p:spPr bwMode="gray">
          <a:xfrm>
            <a:off x="10547403" y="3258820"/>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椭圆 408"/>
          <p:cNvSpPr>
            <a:spLocks noChangeAspect="1"/>
          </p:cNvSpPr>
          <p:nvPr/>
        </p:nvSpPr>
        <p:spPr bwMode="gray">
          <a:xfrm>
            <a:off x="7839760" y="518251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文本框 409"/>
          <p:cNvSpPr txBox="1"/>
          <p:nvPr/>
        </p:nvSpPr>
        <p:spPr bwMode="gray">
          <a:xfrm>
            <a:off x="6331971" y="4875012"/>
            <a:ext cx="1635618" cy="646331"/>
          </a:xfrm>
          <a:prstGeom prst="rect">
            <a:avLst/>
          </a:prstGeom>
          <a:noFill/>
        </p:spPr>
        <p:txBody>
          <a:bodyPr wrap="squar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nitiate a registration request to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1" name="图片 4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329519" y="2329325"/>
            <a:ext cx="951607" cy="540946"/>
          </a:xfrm>
          <a:prstGeom prst="rect">
            <a:avLst/>
          </a:prstGeom>
        </p:spPr>
      </p:pic>
      <p:pic>
        <p:nvPicPr>
          <p:cNvPr id="412" name="图片 4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456421" y="2680695"/>
            <a:ext cx="951607" cy="540946"/>
          </a:xfrm>
          <a:prstGeom prst="rect">
            <a:avLst/>
          </a:prstGeom>
        </p:spPr>
      </p:pic>
      <p:sp>
        <p:nvSpPr>
          <p:cNvPr id="413" name="文本框 412"/>
          <p:cNvSpPr txBox="1"/>
          <p:nvPr/>
        </p:nvSpPr>
        <p:spPr bwMode="gray">
          <a:xfrm>
            <a:off x="1142771" y="5545430"/>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文本框 413"/>
          <p:cNvSpPr txBox="1"/>
          <p:nvPr/>
        </p:nvSpPr>
        <p:spPr bwMode="gray">
          <a:xfrm>
            <a:off x="6304463" y="5545430"/>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p:cNvGrpSpPr/>
          <p:nvPr/>
        </p:nvGrpSpPr>
        <p:grpSpPr bwMode="gray">
          <a:xfrm>
            <a:off x="8694000" y="152487"/>
            <a:ext cx="3051683" cy="213120"/>
            <a:chOff x="9224904" y="152487"/>
            <a:chExt cx="2669660" cy="213120"/>
          </a:xfrm>
        </p:grpSpPr>
        <p:sp>
          <p:nvSpPr>
            <p:cNvPr id="59" name="燕尾形 58"/>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60" name="燕尾形 59"/>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753325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Automated Deployment of Physical Network</a:t>
            </a:r>
            <a:br>
              <a:rPr lang="en-US" altLang="zh-CN" smtClean="0">
                <a:sym typeface="Huawei Sans" panose="020C0503030203020204" pitchFamily="34" charset="0"/>
              </a:rPr>
            </a:br>
            <a:r>
              <a:rPr lang="en-US" altLang="zh-CN" smtClean="0">
                <a:sym typeface="Huawei Sans" panose="020C0503030203020204" pitchFamily="34" charset="0"/>
              </a:rPr>
              <a:t>Device Plug-and-Play (2)</a:t>
            </a:r>
            <a:endParaRPr lang="zh-CN" altLang="en-US" dirty="0">
              <a:sym typeface="Huawei Sans" panose="020C0503030203020204" pitchFamily="34" charset="0"/>
            </a:endParaRPr>
          </a:p>
        </p:txBody>
      </p:sp>
      <p:sp>
        <p:nvSpPr>
          <p:cNvPr id="39" name="圆角矩形 38"/>
          <p:cNvSpPr/>
          <p:nvPr/>
        </p:nvSpPr>
        <p:spPr bwMode="gray">
          <a:xfrm>
            <a:off x="811877" y="1484312"/>
            <a:ext cx="5163734" cy="245663"/>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web system</a:t>
            </a:r>
          </a:p>
        </p:txBody>
      </p:sp>
      <p:sp>
        <p:nvSpPr>
          <p:cNvPr id="40" name="圆角矩形 39"/>
          <p:cNvSpPr/>
          <p:nvPr/>
        </p:nvSpPr>
        <p:spPr bwMode="gray">
          <a:xfrm>
            <a:off x="811876" y="1773735"/>
            <a:ext cx="5163736"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6137153" y="1484312"/>
            <a:ext cx="5242970" cy="245663"/>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CLI</a:t>
            </a:r>
          </a:p>
        </p:txBody>
      </p:sp>
      <p:sp>
        <p:nvSpPr>
          <p:cNvPr id="42" name="圆角矩形 41"/>
          <p:cNvSpPr/>
          <p:nvPr/>
        </p:nvSpPr>
        <p:spPr bwMode="gray">
          <a:xfrm>
            <a:off x="6137152" y="1773735"/>
            <a:ext cx="5242972"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811877" y="5856820"/>
            <a:ext cx="5163734" cy="267648"/>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6137153" y="5856820"/>
            <a:ext cx="5242970" cy="267648"/>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1201996" y="3738358"/>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descr="云AP蓝.png"/>
          <p:cNvPicPr>
            <a:picLocks noChangeAspect="1"/>
          </p:cNvPicPr>
          <p:nvPr/>
        </p:nvPicPr>
        <p:blipFill>
          <a:blip r:embed="rId3" cstate="print"/>
          <a:stretch>
            <a:fillRect/>
          </a:stretch>
        </p:blipFill>
        <p:spPr bwMode="gray">
          <a:xfrm>
            <a:off x="2670424" y="4239439"/>
            <a:ext cx="536397" cy="438870"/>
          </a:xfrm>
          <a:prstGeom prst="rect">
            <a:avLst/>
          </a:prstGeom>
        </p:spPr>
      </p:pic>
      <p:sp>
        <p:nvSpPr>
          <p:cNvPr id="47" name="任意多边形 46"/>
          <p:cNvSpPr/>
          <p:nvPr/>
        </p:nvSpPr>
        <p:spPr bwMode="gray">
          <a:xfrm>
            <a:off x="2680564" y="2957859"/>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flipH="1">
            <a:off x="2498583" y="2599239"/>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
          <a:xfrm>
            <a:off x="2428833" y="361206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201996" y="3252656"/>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bwMode="gray">
          <a:xfrm flipH="1">
            <a:off x="3266706" y="4458872"/>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52" name="图片 51" descr="笔记本电脑.png"/>
          <p:cNvPicPr>
            <a:picLocks noChangeAspect="1"/>
          </p:cNvPicPr>
          <p:nvPr/>
        </p:nvPicPr>
        <p:blipFill>
          <a:blip r:embed="rId4" cstate="print"/>
          <a:stretch>
            <a:fillRect/>
          </a:stretch>
        </p:blipFill>
        <p:spPr bwMode="gray">
          <a:xfrm>
            <a:off x="4665069" y="4233667"/>
            <a:ext cx="718446" cy="450410"/>
          </a:xfrm>
          <a:prstGeom prst="rect">
            <a:avLst/>
          </a:prstGeom>
        </p:spPr>
      </p:pic>
      <p:sp>
        <p:nvSpPr>
          <p:cNvPr id="53" name="椭圆 52"/>
          <p:cNvSpPr>
            <a:spLocks noChangeAspect="1"/>
          </p:cNvSpPr>
          <p:nvPr/>
        </p:nvSpPr>
        <p:spPr bwMode="gray">
          <a:xfrm>
            <a:off x="4544950" y="468913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691067" y="4900290"/>
            <a:ext cx="3023235"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the web system, configure Internet access parameters, 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3781739" y="4155394"/>
            <a:ext cx="60680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6490645" y="3738358"/>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云AP蓝.png"/>
          <p:cNvPicPr>
            <a:picLocks noChangeAspect="1"/>
          </p:cNvPicPr>
          <p:nvPr/>
        </p:nvPicPr>
        <p:blipFill>
          <a:blip r:embed="rId3" cstate="print"/>
          <a:stretch>
            <a:fillRect/>
          </a:stretch>
        </p:blipFill>
        <p:spPr bwMode="gray">
          <a:xfrm>
            <a:off x="7959073" y="4239439"/>
            <a:ext cx="536397" cy="438870"/>
          </a:xfrm>
          <a:prstGeom prst="rect">
            <a:avLst/>
          </a:prstGeom>
        </p:spPr>
      </p:pic>
      <p:sp>
        <p:nvSpPr>
          <p:cNvPr id="58" name="任意多边形 57"/>
          <p:cNvSpPr/>
          <p:nvPr/>
        </p:nvSpPr>
        <p:spPr bwMode="gray">
          <a:xfrm>
            <a:off x="7969213" y="2957859"/>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flipH="1">
            <a:off x="7787232" y="2599239"/>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bwMode="gray">
          <a:xfrm>
            <a:off x="7717482" y="361206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6490645" y="3252656"/>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p:cNvCxnSpPr/>
          <p:nvPr/>
        </p:nvCxnSpPr>
        <p:spPr bwMode="gray">
          <a:xfrm flipH="1">
            <a:off x="8555355" y="4458872"/>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63" name="图片 62" descr="笔记本电脑.png"/>
          <p:cNvPicPr>
            <a:picLocks noChangeAspect="1"/>
          </p:cNvPicPr>
          <p:nvPr/>
        </p:nvPicPr>
        <p:blipFill>
          <a:blip r:embed="rId4" cstate="print"/>
          <a:stretch>
            <a:fillRect/>
          </a:stretch>
        </p:blipFill>
        <p:spPr bwMode="gray">
          <a:xfrm>
            <a:off x="9953718" y="4233667"/>
            <a:ext cx="718446" cy="450410"/>
          </a:xfrm>
          <a:prstGeom prst="rect">
            <a:avLst/>
          </a:prstGeom>
        </p:spPr>
      </p:pic>
      <p:sp>
        <p:nvSpPr>
          <p:cNvPr id="64" name="椭圆 63"/>
          <p:cNvSpPr>
            <a:spLocks noChangeAspect="1"/>
          </p:cNvSpPr>
          <p:nvPr/>
        </p:nvSpPr>
        <p:spPr bwMode="gray">
          <a:xfrm>
            <a:off x="9833599" y="468913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7953479" y="4889036"/>
            <a:ext cx="2975031"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On the CLI, configure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Internet access parameters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9503135" y="4155394"/>
            <a:ext cx="901166"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428833" y="1969172"/>
            <a:ext cx="951607" cy="540946"/>
          </a:xfrm>
          <a:prstGeom prst="rect">
            <a:avLst/>
          </a:prstGeom>
        </p:spPr>
      </p:pic>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03748" y="1969172"/>
            <a:ext cx="951607" cy="540946"/>
          </a:xfrm>
          <a:prstGeom prst="rect">
            <a:avLst/>
          </a:prstGeom>
        </p:spPr>
      </p:pic>
      <p:sp>
        <p:nvSpPr>
          <p:cNvPr id="69" name="文本框 68"/>
          <p:cNvSpPr txBox="1"/>
          <p:nvPr/>
        </p:nvSpPr>
        <p:spPr bwMode="gray">
          <a:xfrm>
            <a:off x="1201996" y="5381209"/>
            <a:ext cx="990977" cy="261610"/>
          </a:xfrm>
          <a:prstGeom prst="rect">
            <a:avLst/>
          </a:prstGeom>
          <a:noFill/>
        </p:spPr>
        <p:txBody>
          <a:bodyPr wrap="none" rtlCol="0">
            <a:spAutoFit/>
          </a:bodyPr>
          <a:lstStyle/>
          <a:p>
            <a:pPr fontAlgn="ctr"/>
            <a:r>
              <a:rPr lang="en-US" sz="11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6490645" y="5381209"/>
            <a:ext cx="990977" cy="261610"/>
          </a:xfrm>
          <a:prstGeom prst="rect">
            <a:avLst/>
          </a:prstGeom>
          <a:noFill/>
        </p:spPr>
        <p:txBody>
          <a:bodyPr wrap="none" rtlCol="0">
            <a:spAutoFit/>
          </a:bodyPr>
          <a:lstStyle/>
          <a:p>
            <a:pPr fontAlgn="ctr"/>
            <a:r>
              <a:rPr lang="en-US" sz="11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70"/>
          <p:cNvGrpSpPr/>
          <p:nvPr/>
        </p:nvGrpSpPr>
        <p:grpSpPr bwMode="gray">
          <a:xfrm>
            <a:off x="8694000" y="152487"/>
            <a:ext cx="3051683" cy="213120"/>
            <a:chOff x="9224904" y="152487"/>
            <a:chExt cx="2669660" cy="213120"/>
          </a:xfrm>
        </p:grpSpPr>
        <p:sp>
          <p:nvSpPr>
            <p:cNvPr id="72" name="燕尾形 71"/>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73" name="燕尾形 72"/>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840390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Automated Deployment of Physical Network</a:t>
            </a:r>
            <a:br>
              <a:rPr lang="en-US" altLang="zh-CN" smtClean="0">
                <a:sym typeface="Huawei Sans" panose="020C0503030203020204" pitchFamily="34" charset="0"/>
              </a:rPr>
            </a:br>
            <a:r>
              <a:rPr lang="en-US" altLang="zh-CN" smtClean="0">
                <a:sym typeface="Huawei Sans" panose="020C0503030203020204" pitchFamily="34" charset="0"/>
              </a:rPr>
              <a:t>Device Plug-and-Play (3)</a:t>
            </a:r>
            <a:endParaRPr lang="zh-CN" altLang="en-US" dirty="0">
              <a:sym typeface="Huawei Sans" panose="020C0503030203020204" pitchFamily="34" charset="0"/>
            </a:endParaRPr>
          </a:p>
        </p:txBody>
      </p:sp>
      <p:sp>
        <p:nvSpPr>
          <p:cNvPr id="32" name="圆角矩形 31"/>
          <p:cNvSpPr/>
          <p:nvPr/>
        </p:nvSpPr>
        <p:spPr bwMode="gray">
          <a:xfrm>
            <a:off x="4836318" y="3503265"/>
            <a:ext cx="3698881" cy="21597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p:nvPr/>
        </p:nvCxnSpPr>
        <p:spPr bwMode="gray">
          <a:xfrm>
            <a:off x="6451996" y="4016199"/>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bwMode="gray">
          <a:xfrm>
            <a:off x="846339" y="1490237"/>
            <a:ext cx="10499320" cy="248883"/>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DHCP Option 148</a:t>
            </a:r>
          </a:p>
        </p:txBody>
      </p:sp>
      <p:sp>
        <p:nvSpPr>
          <p:cNvPr id="35" name="圆角矩形 34"/>
          <p:cNvSpPr/>
          <p:nvPr/>
        </p:nvSpPr>
        <p:spPr bwMode="gray">
          <a:xfrm>
            <a:off x="846338" y="1782881"/>
            <a:ext cx="10499324" cy="410992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bwMode="gray">
          <a:xfrm>
            <a:off x="5835503" y="2558368"/>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814499" y="3740882"/>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97859" y="3664580"/>
            <a:ext cx="540000" cy="439964"/>
          </a:xfrm>
          <a:prstGeom prst="rect">
            <a:avLst/>
          </a:prstGeom>
        </p:spPr>
      </p:pic>
      <p:pic>
        <p:nvPicPr>
          <p:cNvPr id="39" name="图片 38" descr="接入交换机.png"/>
          <p:cNvPicPr>
            <a:picLocks noChangeAspect="1"/>
          </p:cNvPicPr>
          <p:nvPr/>
        </p:nvPicPr>
        <p:blipFill>
          <a:blip r:embed="rId4" cstate="print"/>
          <a:stretch>
            <a:fillRect/>
          </a:stretch>
        </p:blipFill>
        <p:spPr bwMode="gray">
          <a:xfrm>
            <a:off x="6198770" y="5059338"/>
            <a:ext cx="538178" cy="440328"/>
          </a:xfrm>
          <a:prstGeom prst="rect">
            <a:avLst/>
          </a:prstGeom>
        </p:spPr>
      </p:pic>
      <p:cxnSp>
        <p:nvCxnSpPr>
          <p:cNvPr id="40" name="直接箭头连接符 39"/>
          <p:cNvCxnSpPr/>
          <p:nvPr/>
        </p:nvCxnSpPr>
        <p:spPr bwMode="gray">
          <a:xfrm>
            <a:off x="3175140" y="3898146"/>
            <a:ext cx="2915611" cy="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1" name="椭圆 40"/>
          <p:cNvSpPr>
            <a:spLocks noChangeAspect="1"/>
          </p:cNvSpPr>
          <p:nvPr/>
        </p:nvSpPr>
        <p:spPr bwMode="gray">
          <a:xfrm>
            <a:off x="3529663" y="378594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管理员-蓝.png"/>
          <p:cNvPicPr>
            <a:picLocks noChangeAspect="1"/>
          </p:cNvPicPr>
          <p:nvPr/>
        </p:nvPicPr>
        <p:blipFill>
          <a:blip r:embed="rId5" cstate="print"/>
          <a:stretch>
            <a:fillRect/>
          </a:stretch>
        </p:blipFill>
        <p:spPr bwMode="gray">
          <a:xfrm>
            <a:off x="2648624" y="3693943"/>
            <a:ext cx="490909" cy="401654"/>
          </a:xfrm>
          <a:prstGeom prst="rect">
            <a:avLst/>
          </a:prstGeom>
        </p:spPr>
      </p:pic>
      <p:sp>
        <p:nvSpPr>
          <p:cNvPr id="43" name="文本框 42"/>
          <p:cNvSpPr txBox="1"/>
          <p:nvPr/>
        </p:nvSpPr>
        <p:spPr bwMode="gray">
          <a:xfrm>
            <a:off x="809153" y="4140314"/>
            <a:ext cx="4017257" cy="1646605"/>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has deployed the DHCP service on the network in advance (by deploying the DHCP service on the egress device or deploying an independent 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addition to delivering IP addresses to the devices to be deployed, the DHCP server uses DHCP Option 148 to notify the devices of the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NCE</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-Campus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IP address and port number.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箭头连接符 43"/>
          <p:cNvCxnSpPr/>
          <p:nvPr/>
        </p:nvCxnSpPr>
        <p:spPr bwMode="gray">
          <a:xfrm flipV="1">
            <a:off x="6197859" y="4187161"/>
            <a:ext cx="0" cy="850568"/>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5" name="椭圆 44"/>
          <p:cNvSpPr>
            <a:spLocks noChangeAspect="1"/>
          </p:cNvSpPr>
          <p:nvPr/>
        </p:nvSpPr>
        <p:spPr bwMode="gray">
          <a:xfrm>
            <a:off x="6078632" y="450314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4556557" y="4465500"/>
            <a:ext cx="1512168" cy="276999"/>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p:nvPr/>
        </p:nvCxnSpPr>
        <p:spPr bwMode="gray">
          <a:xfrm>
            <a:off x="6693670" y="4131720"/>
            <a:ext cx="0" cy="90296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8" name="椭圆 47"/>
          <p:cNvSpPr>
            <a:spLocks noChangeAspect="1"/>
          </p:cNvSpPr>
          <p:nvPr/>
        </p:nvSpPr>
        <p:spPr bwMode="gray">
          <a:xfrm>
            <a:off x="6582019" y="43945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797131" y="4232207"/>
            <a:ext cx="1686441"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response carrying Option 148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a:off x="6812812" y="2183167"/>
            <a:ext cx="2002888" cy="303323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Lst>
            <a:ahLst/>
            <a:cxnLst>
              <a:cxn ang="0">
                <a:pos x="connsiteX0" y="connsiteY0"/>
              </a:cxn>
              <a:cxn ang="0">
                <a:pos x="connsiteX1" y="connsiteY1"/>
              </a:cxn>
            </a:cxnLst>
            <a:rect l="l" t="t" r="r" b="b"/>
            <a:pathLst>
              <a:path w="2931594" h="1490998">
                <a:moveTo>
                  <a:pt x="0" y="1490998"/>
                </a:moveTo>
                <a:cubicBezTo>
                  <a:pt x="4862645" y="1206484"/>
                  <a:pt x="2821730" y="311374"/>
                  <a:pt x="959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8580160" y="420068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8815700" y="4241539"/>
            <a:ext cx="2197835" cy="646331"/>
          </a:xfrm>
          <a:prstGeom prst="rect">
            <a:avLst/>
          </a:prstGeom>
          <a:noFill/>
        </p:spPr>
        <p:txBody>
          <a:bodyPr wrap="squar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nitiate a registration request to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846337" y="5959735"/>
            <a:ext cx="10499321" cy="211458"/>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switch, AP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4394856" y="5133956"/>
            <a:ext cx="16738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 to be deployed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976192" y="1911051"/>
            <a:ext cx="951607" cy="540946"/>
          </a:xfrm>
          <a:prstGeom prst="rect">
            <a:avLst/>
          </a:prstGeom>
        </p:spPr>
      </p:pic>
      <p:sp>
        <p:nvSpPr>
          <p:cNvPr id="56" name="文本框 55"/>
          <p:cNvSpPr txBox="1"/>
          <p:nvPr/>
        </p:nvSpPr>
        <p:spPr bwMode="gray">
          <a:xfrm>
            <a:off x="7637121" y="5316557"/>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8694000" y="152487"/>
            <a:ext cx="3051683" cy="213120"/>
            <a:chOff x="9224904" y="152487"/>
            <a:chExt cx="2669660" cy="213120"/>
          </a:xfrm>
        </p:grpSpPr>
        <p:sp>
          <p:nvSpPr>
            <p:cNvPr id="58" name="燕尾形 57"/>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59" name="燕尾形 58"/>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428302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Automated Deployment of Physical Network</a:t>
            </a:r>
            <a:br>
              <a:rPr lang="en-US" altLang="zh-CN" smtClean="0">
                <a:sym typeface="Huawei Sans" panose="020C0503030203020204" pitchFamily="34" charset="0"/>
              </a:rPr>
            </a:br>
            <a:r>
              <a:rPr lang="en-US" altLang="zh-CN" smtClean="0">
                <a:sym typeface="Huawei Sans" panose="020C0503030203020204" pitchFamily="34" charset="0"/>
              </a:rPr>
              <a:t>Device Plug-and-Play (4)</a:t>
            </a:r>
            <a:endParaRPr lang="zh-CN" altLang="en-US" dirty="0">
              <a:sym typeface="Huawei Sans" panose="020C0503030203020204" pitchFamily="34" charset="0"/>
            </a:endParaRPr>
          </a:p>
        </p:txBody>
      </p:sp>
      <p:sp>
        <p:nvSpPr>
          <p:cNvPr id="72" name="圆角矩形 71"/>
          <p:cNvSpPr/>
          <p:nvPr/>
        </p:nvSpPr>
        <p:spPr bwMode="gray">
          <a:xfrm>
            <a:off x="516000" y="3927143"/>
            <a:ext cx="3923816" cy="196694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480288" y="1495206"/>
            <a:ext cx="11231422" cy="312799"/>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Email-based deployment</a:t>
            </a:r>
          </a:p>
        </p:txBody>
      </p:sp>
      <p:sp>
        <p:nvSpPr>
          <p:cNvPr id="74" name="圆角矩形 73"/>
          <p:cNvSpPr/>
          <p:nvPr/>
        </p:nvSpPr>
        <p:spPr bwMode="gray">
          <a:xfrm>
            <a:off x="480286" y="5928617"/>
            <a:ext cx="11231424" cy="253243"/>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连接符 74"/>
          <p:cNvCxnSpPr/>
          <p:nvPr/>
        </p:nvCxnSpPr>
        <p:spPr bwMode="gray">
          <a:xfrm flipH="1">
            <a:off x="1761546" y="3072612"/>
            <a:ext cx="15121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a:off x="3152550" y="2534194"/>
            <a:ext cx="0" cy="2973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图片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92505" y="4164945"/>
            <a:ext cx="540000" cy="442800"/>
          </a:xfrm>
          <a:prstGeom prst="rect">
            <a:avLst/>
          </a:prstGeom>
        </p:spPr>
      </p:pic>
      <p:sp>
        <p:nvSpPr>
          <p:cNvPr id="78" name="任意多边形 77"/>
          <p:cNvSpPr>
            <a:spLocks noChangeAspect="1"/>
          </p:cNvSpPr>
          <p:nvPr/>
        </p:nvSpPr>
        <p:spPr bwMode="gray">
          <a:xfrm>
            <a:off x="2741208" y="2764081"/>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9" name="图片 78" descr="笔记本电脑.png"/>
          <p:cNvPicPr>
            <a:picLocks noChangeAspect="1"/>
          </p:cNvPicPr>
          <p:nvPr/>
        </p:nvPicPr>
        <p:blipFill>
          <a:blip r:embed="rId4" cstate="print"/>
          <a:stretch>
            <a:fillRect/>
          </a:stretch>
        </p:blipFill>
        <p:spPr bwMode="gray">
          <a:xfrm>
            <a:off x="2892616" y="5495672"/>
            <a:ext cx="539779" cy="338400"/>
          </a:xfrm>
          <a:prstGeom prst="rect">
            <a:avLst/>
          </a:prstGeom>
        </p:spPr>
      </p:pic>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327314" y="1906127"/>
            <a:ext cx="490909" cy="401976"/>
          </a:xfrm>
          <a:prstGeom prst="rect">
            <a:avLst/>
          </a:prstGeom>
        </p:spPr>
      </p:pic>
      <p:sp>
        <p:nvSpPr>
          <p:cNvPr id="81" name="下箭头 80"/>
          <p:cNvSpPr/>
          <p:nvPr/>
        </p:nvSpPr>
        <p:spPr bwMode="gray">
          <a:xfrm rot="5400000" flipV="1">
            <a:off x="2143249" y="1790568"/>
            <a:ext cx="208925" cy="63309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wifi信号蓝.png"/>
          <p:cNvPicPr>
            <a:picLocks noChangeAspect="1"/>
          </p:cNvPicPr>
          <p:nvPr/>
        </p:nvPicPr>
        <p:blipFill>
          <a:blip r:embed="rId6" cstate="print"/>
          <a:stretch>
            <a:fillRect/>
          </a:stretch>
        </p:blipFill>
        <p:spPr bwMode="gray">
          <a:xfrm rot="8100000">
            <a:off x="3354778" y="4644061"/>
            <a:ext cx="285606" cy="239153"/>
          </a:xfrm>
          <a:prstGeom prst="rect">
            <a:avLst/>
          </a:prstGeom>
        </p:spPr>
      </p:pic>
      <p:pic>
        <p:nvPicPr>
          <p:cNvPr id="83" name="图片 82" descr="wifi信号蓝.png"/>
          <p:cNvPicPr>
            <a:picLocks noChangeAspect="1"/>
          </p:cNvPicPr>
          <p:nvPr/>
        </p:nvPicPr>
        <p:blipFill>
          <a:blip r:embed="rId6" cstate="print"/>
          <a:stretch>
            <a:fillRect/>
          </a:stretch>
        </p:blipFill>
        <p:spPr bwMode="gray">
          <a:xfrm rot="2700000">
            <a:off x="3353629" y="5204196"/>
            <a:ext cx="285606" cy="239153"/>
          </a:xfrm>
          <a:prstGeom prst="rect">
            <a:avLst/>
          </a:prstGeom>
        </p:spPr>
      </p:pic>
      <p:sp>
        <p:nvSpPr>
          <p:cNvPr id="84" name="椭圆 83"/>
          <p:cNvSpPr>
            <a:spLocks noChangeAspect="1"/>
          </p:cNvSpPr>
          <p:nvPr/>
        </p:nvSpPr>
        <p:spPr bwMode="gray">
          <a:xfrm>
            <a:off x="1863728" y="197909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descr="通用服务器-蓝.png"/>
          <p:cNvPicPr>
            <a:picLocks noChangeAspect="1"/>
          </p:cNvPicPr>
          <p:nvPr/>
        </p:nvPicPr>
        <p:blipFill>
          <a:blip r:embed="rId7" cstate="print"/>
          <a:stretch>
            <a:fillRect/>
          </a:stretch>
        </p:blipFill>
        <p:spPr bwMode="gray">
          <a:xfrm>
            <a:off x="1388480" y="2871786"/>
            <a:ext cx="490909" cy="401653"/>
          </a:xfrm>
          <a:prstGeom prst="rect">
            <a:avLst/>
          </a:prstGeom>
        </p:spPr>
      </p:pic>
      <p:sp>
        <p:nvSpPr>
          <p:cNvPr id="86" name="文本框 85"/>
          <p:cNvSpPr txBox="1"/>
          <p:nvPr/>
        </p:nvSpPr>
        <p:spPr bwMode="gray">
          <a:xfrm>
            <a:off x="881662" y="2298150"/>
            <a:ext cx="1384746"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administrator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1180966" y="3267261"/>
            <a:ext cx="1042272"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845116" y="4876632"/>
            <a:ext cx="159567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deployment personnel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下箭头 88"/>
          <p:cNvSpPr/>
          <p:nvPr/>
        </p:nvSpPr>
        <p:spPr bwMode="gray">
          <a:xfrm rot="5400000" flipV="1">
            <a:off x="2328463" y="5255102"/>
            <a:ext cx="208925" cy="76604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3432395" y="4194136"/>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flipH="1" flipV="1">
            <a:off x="1920736" y="2548938"/>
            <a:ext cx="971768" cy="421803"/>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71783"/>
              <a:gd name="connsiteY0" fmla="*/ 1521069 h 1521069"/>
              <a:gd name="connsiteX1" fmla="*/ 571783 w 571783"/>
              <a:gd name="connsiteY1" fmla="*/ 0 h 1521069"/>
              <a:gd name="connsiteX0" fmla="*/ 0 w 571783"/>
              <a:gd name="connsiteY0" fmla="*/ 1521069 h 1521069"/>
              <a:gd name="connsiteX1" fmla="*/ 571783 w 571783"/>
              <a:gd name="connsiteY1" fmla="*/ 0 h 1521069"/>
              <a:gd name="connsiteX0" fmla="*/ 0 w 570380"/>
              <a:gd name="connsiteY0" fmla="*/ 1527706 h 1527706"/>
              <a:gd name="connsiteX1" fmla="*/ 570380 w 570380"/>
              <a:gd name="connsiteY1" fmla="*/ 0 h 1527706"/>
              <a:gd name="connsiteX0" fmla="*/ 0 w 570380"/>
              <a:gd name="connsiteY0" fmla="*/ 1527706 h 1527706"/>
              <a:gd name="connsiteX1" fmla="*/ 570380 w 570380"/>
              <a:gd name="connsiteY1" fmla="*/ 0 h 1527706"/>
            </a:gdLst>
            <a:ahLst/>
            <a:cxnLst>
              <a:cxn ang="0">
                <a:pos x="connsiteX0" y="connsiteY0"/>
              </a:cxn>
              <a:cxn ang="0">
                <a:pos x="connsiteX1" y="connsiteY1"/>
              </a:cxn>
            </a:cxnLst>
            <a:rect l="l" t="t" r="r" b="b"/>
            <a:pathLst>
              <a:path w="570380" h="1527706">
                <a:moveTo>
                  <a:pt x="0" y="1527706"/>
                </a:moveTo>
                <a:cubicBezTo>
                  <a:pt x="75954" y="297055"/>
                  <a:pt x="227382" y="81712"/>
                  <a:pt x="57038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91"/>
          <p:cNvSpPr/>
          <p:nvPr/>
        </p:nvSpPr>
        <p:spPr bwMode="gray">
          <a:xfrm>
            <a:off x="1945043" y="3193807"/>
            <a:ext cx="947461" cy="230774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90138"/>
              <a:gd name="connsiteY0" fmla="*/ 465146 h 547247"/>
              <a:gd name="connsiteX1" fmla="*/ 590138 w 590138"/>
              <a:gd name="connsiteY1" fmla="*/ 546201 h 547247"/>
              <a:gd name="connsiteX0" fmla="*/ 0 w 590138"/>
              <a:gd name="connsiteY0" fmla="*/ 89 h 89640"/>
              <a:gd name="connsiteX1" fmla="*/ 590138 w 590138"/>
              <a:gd name="connsiteY1" fmla="*/ 81144 h 89640"/>
              <a:gd name="connsiteX0" fmla="*/ 0 w 300578"/>
              <a:gd name="connsiteY0" fmla="*/ 3 h 4904651"/>
              <a:gd name="connsiteX1" fmla="*/ 300578 w 300578"/>
              <a:gd name="connsiteY1" fmla="*/ 4904387 h 4904651"/>
              <a:gd name="connsiteX0" fmla="*/ 0 w 300578"/>
              <a:gd name="connsiteY0" fmla="*/ 3 h 4904387"/>
              <a:gd name="connsiteX1" fmla="*/ 300578 w 300578"/>
              <a:gd name="connsiteY1" fmla="*/ 4904387 h 4904387"/>
              <a:gd name="connsiteX0" fmla="*/ 0 w 300578"/>
              <a:gd name="connsiteY0" fmla="*/ 156 h 4904540"/>
              <a:gd name="connsiteX1" fmla="*/ 300578 w 300578"/>
              <a:gd name="connsiteY1" fmla="*/ 4904540 h 4904540"/>
              <a:gd name="connsiteX0" fmla="*/ 0 w 300578"/>
              <a:gd name="connsiteY0" fmla="*/ 87 h 4904471"/>
              <a:gd name="connsiteX1" fmla="*/ 300578 w 300578"/>
              <a:gd name="connsiteY1" fmla="*/ 4904471 h 4904471"/>
              <a:gd name="connsiteX0" fmla="*/ 0 w 326902"/>
              <a:gd name="connsiteY0" fmla="*/ 87 h 4848168"/>
              <a:gd name="connsiteX1" fmla="*/ 326902 w 326902"/>
              <a:gd name="connsiteY1" fmla="*/ 4848168 h 4848168"/>
            </a:gdLst>
            <a:ahLst/>
            <a:cxnLst>
              <a:cxn ang="0">
                <a:pos x="connsiteX0" y="connsiteY0"/>
              </a:cxn>
              <a:cxn ang="0">
                <a:pos x="connsiteX1" y="connsiteY1"/>
              </a:cxn>
            </a:cxnLst>
            <a:rect l="l" t="t" r="r" b="b"/>
            <a:pathLst>
              <a:path w="326902" h="4848168">
                <a:moveTo>
                  <a:pt x="0" y="87"/>
                </a:moveTo>
                <a:cubicBezTo>
                  <a:pt x="524710" y="-22562"/>
                  <a:pt x="-114317" y="4327024"/>
                  <a:pt x="326902" y="4848168"/>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椭圆 92"/>
          <p:cNvSpPr>
            <a:spLocks noChangeAspect="1"/>
          </p:cNvSpPr>
          <p:nvPr/>
        </p:nvSpPr>
        <p:spPr bwMode="gray">
          <a:xfrm>
            <a:off x="2487829" y="273188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椭圆 93"/>
          <p:cNvSpPr>
            <a:spLocks noChangeAspect="1"/>
          </p:cNvSpPr>
          <p:nvPr/>
        </p:nvSpPr>
        <p:spPr bwMode="gray">
          <a:xfrm>
            <a:off x="2066658" y="552188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任意多边形 94"/>
          <p:cNvSpPr/>
          <p:nvPr/>
        </p:nvSpPr>
        <p:spPr bwMode="gray">
          <a:xfrm flipH="1">
            <a:off x="3475785" y="4342686"/>
            <a:ext cx="662749" cy="119097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329526 w 329526"/>
              <a:gd name="connsiteY0" fmla="*/ 1380638 h 1380638"/>
              <a:gd name="connsiteX1" fmla="*/ 132827 w 329526"/>
              <a:gd name="connsiteY1" fmla="*/ 0 h 1380638"/>
              <a:gd name="connsiteX0" fmla="*/ 417239 w 417239"/>
              <a:gd name="connsiteY0" fmla="*/ 1380638 h 1380638"/>
              <a:gd name="connsiteX1" fmla="*/ 220540 w 417239"/>
              <a:gd name="connsiteY1" fmla="*/ 0 h 1380638"/>
              <a:gd name="connsiteX0" fmla="*/ 414787 w 414787"/>
              <a:gd name="connsiteY0" fmla="*/ 1380638 h 1380638"/>
              <a:gd name="connsiteX1" fmla="*/ 218088 w 414787"/>
              <a:gd name="connsiteY1" fmla="*/ 0 h 1380638"/>
              <a:gd name="connsiteX0" fmla="*/ 433217 w 433217"/>
              <a:gd name="connsiteY0" fmla="*/ 1380638 h 1380638"/>
              <a:gd name="connsiteX1" fmla="*/ 211100 w 433217"/>
              <a:gd name="connsiteY1" fmla="*/ 0 h 1380638"/>
              <a:gd name="connsiteX0" fmla="*/ 388044 w 388044"/>
              <a:gd name="connsiteY0" fmla="*/ 1380638 h 1380638"/>
              <a:gd name="connsiteX1" fmla="*/ 165927 w 388044"/>
              <a:gd name="connsiteY1" fmla="*/ 0 h 1380638"/>
              <a:gd name="connsiteX0" fmla="*/ 388044 w 388044"/>
              <a:gd name="connsiteY0" fmla="*/ 1380638 h 1380638"/>
              <a:gd name="connsiteX1" fmla="*/ 165927 w 388044"/>
              <a:gd name="connsiteY1" fmla="*/ 0 h 1380638"/>
              <a:gd name="connsiteX0" fmla="*/ 386881 w 386881"/>
              <a:gd name="connsiteY0" fmla="*/ 1380638 h 1380638"/>
              <a:gd name="connsiteX1" fmla="*/ 164764 w 386881"/>
              <a:gd name="connsiteY1" fmla="*/ 0 h 1380638"/>
            </a:gdLst>
            <a:ahLst/>
            <a:cxnLst>
              <a:cxn ang="0">
                <a:pos x="connsiteX0" y="connsiteY0"/>
              </a:cxn>
              <a:cxn ang="0">
                <a:pos x="connsiteX1" y="connsiteY1"/>
              </a:cxn>
            </a:cxnLst>
            <a:rect l="l" t="t" r="r" b="b"/>
            <a:pathLst>
              <a:path w="386881" h="1380638">
                <a:moveTo>
                  <a:pt x="386881" y="1380638"/>
                </a:moveTo>
                <a:cubicBezTo>
                  <a:pt x="77136" y="1228558"/>
                  <a:pt x="-180567" y="776045"/>
                  <a:pt x="164764"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3968735" y="502200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96"/>
          <p:cNvSpPr/>
          <p:nvPr/>
        </p:nvSpPr>
        <p:spPr bwMode="gray">
          <a:xfrm flipH="1">
            <a:off x="3475783" y="2527936"/>
            <a:ext cx="659749" cy="16648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4814926" y="1795254"/>
            <a:ext cx="6934162" cy="4093428"/>
          </a:xfrm>
          <a:prstGeom prst="rect">
            <a:avLst/>
          </a:prstGeom>
        </p:spPr>
        <p:txBody>
          <a:bodyPr wrap="square">
            <a:spAutoFit/>
          </a:bodyPr>
          <a:lstStyle/>
          <a:p>
            <a:pPr marL="342900" indent="-342900" fontAlgn="ctr">
              <a:lnSpc>
                <a:spcPts val="2400"/>
              </a:lnSpc>
              <a:spcAft>
                <a:spcPts val="600"/>
              </a:spcAft>
              <a:buFont typeface="+mj-lt"/>
              <a:buAutoNum type="arabicPeriod"/>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configures ZTP and selects the email-based deployment mode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on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NCE-Campus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NCE-Campus packs the deployment configuration into a series of character strings and sends them to the email address specified by the administrator.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site deployment personnel log in to the email box on a PC at the site and receive the deployment email.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During site deployment, the site deployment personnel connect the PC to the AR in wired or wireless mode and click the hyperlink in the email body. The PC then automatically logs in to the AR, parses the parameters in the hyperlink to obtain the deployment configuration of the AR, and writes the configuration into the AR.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AR connects to the Internet and automatically sends a registration request to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362"/>
          <p:cNvGrpSpPr>
            <a:grpSpLocks/>
          </p:cNvGrpSpPr>
          <p:nvPr/>
        </p:nvGrpSpPr>
        <p:grpSpPr bwMode="gray">
          <a:xfrm>
            <a:off x="1624858" y="5443121"/>
            <a:ext cx="390007" cy="390007"/>
            <a:chOff x="373063" y="2114551"/>
            <a:chExt cx="1114425" cy="1116013"/>
          </a:xfrm>
        </p:grpSpPr>
        <p:sp>
          <p:nvSpPr>
            <p:cNvPr id="10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组合 341"/>
            <p:cNvGrpSpPr>
              <a:grpSpLocks/>
            </p:cNvGrpSpPr>
            <p:nvPr/>
          </p:nvGrpSpPr>
          <p:grpSpPr bwMode="gray">
            <a:xfrm>
              <a:off x="649288" y="2289176"/>
              <a:ext cx="561975" cy="769938"/>
              <a:chOff x="649288" y="2289176"/>
              <a:chExt cx="561975" cy="769938"/>
            </a:xfrm>
          </p:grpSpPr>
          <p:sp>
            <p:nvSpPr>
              <p:cNvPr id="10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108" name="图片 10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672190" y="1844467"/>
            <a:ext cx="951607" cy="540946"/>
          </a:xfrm>
          <a:prstGeom prst="rect">
            <a:avLst/>
          </a:prstGeom>
        </p:spPr>
      </p:pic>
      <p:sp>
        <p:nvSpPr>
          <p:cNvPr id="109" name="文本框 108"/>
          <p:cNvSpPr txBox="1"/>
          <p:nvPr/>
        </p:nvSpPr>
        <p:spPr bwMode="gray">
          <a:xfrm>
            <a:off x="522268" y="3955472"/>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bwMode="gray">
          <a:xfrm>
            <a:off x="2401390" y="517998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a:spLocks noChangeAspect="1"/>
          </p:cNvSpPr>
          <p:nvPr/>
        </p:nvSpPr>
        <p:spPr bwMode="gray">
          <a:xfrm>
            <a:off x="3862402" y="283201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p:cNvGrpSpPr/>
          <p:nvPr/>
        </p:nvGrpSpPr>
        <p:grpSpPr bwMode="gray">
          <a:xfrm>
            <a:off x="8694000" y="152487"/>
            <a:ext cx="3051683" cy="213120"/>
            <a:chOff x="9224904" y="152487"/>
            <a:chExt cx="2669660" cy="213120"/>
          </a:xfrm>
        </p:grpSpPr>
        <p:sp>
          <p:nvSpPr>
            <p:cNvPr id="49" name="燕尾形 48"/>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50" name="燕尾形 49"/>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22059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Day 1: Automated Deployment of Virtual Network</a:t>
            </a:r>
            <a:endParaRPr lang="zh-CN" altLang="en-US" dirty="0">
              <a:sym typeface="Huawei Sans" panose="020C0503030203020204" pitchFamily="34" charset="0"/>
            </a:endParaRPr>
          </a:p>
        </p:txBody>
      </p:sp>
      <p:sp>
        <p:nvSpPr>
          <p:cNvPr id="37" name="圆角矩形 36"/>
          <p:cNvSpPr/>
          <p:nvPr/>
        </p:nvSpPr>
        <p:spPr bwMode="gray">
          <a:xfrm>
            <a:off x="6205878" y="1499421"/>
            <a:ext cx="5400000" cy="750383"/>
          </a:xfrm>
          <a:prstGeom prst="roundRect">
            <a:avLst>
              <a:gd name="adj" fmla="val 0"/>
            </a:avLst>
          </a:prstGeom>
          <a:noFill/>
          <a:ln w="9525">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8835" fontAlgn="ctr">
              <a:spcAft>
                <a:spcPts val="30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Higher education, government campus, commercial building, and other scenarios</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where isolated virtual networks need to be provided for multiple services or tenants </a:t>
            </a: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achieve "one network for multiple purposes" and improve network resource utilization.</a:t>
            </a:r>
            <a:endPar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梯形 37"/>
          <p:cNvSpPr/>
          <p:nvPr/>
        </p:nvSpPr>
        <p:spPr bwMode="gray">
          <a:xfrm>
            <a:off x="827845" y="3605637"/>
            <a:ext cx="4797680" cy="2084074"/>
          </a:xfrm>
          <a:prstGeom prst="trapezoid">
            <a:avLst>
              <a:gd name="adj" fmla="val 22961"/>
            </a:avLst>
          </a:prstGeom>
          <a:gradFill flip="none" rotWithShape="1">
            <a:gsLst>
              <a:gs pos="0">
                <a:schemeClr val="bg1">
                  <a:alpha val="0"/>
                </a:schemeClr>
              </a:gs>
              <a:gs pos="100000">
                <a:schemeClr val="bg1">
                  <a:lumMod val="85000"/>
                </a:schemeClr>
              </a:gs>
            </a:gsLst>
            <a:lin ang="5400000" scaled="1"/>
            <a:tileRect/>
          </a:gradFill>
          <a:ln>
            <a:gradFill flip="none" rotWithShape="1">
              <a:gsLst>
                <a:gs pos="0">
                  <a:schemeClr val="accent1">
                    <a:lumMod val="5000"/>
                    <a:lumOff val="95000"/>
                    <a:alpha val="0"/>
                  </a:schemeClr>
                </a:gs>
                <a:gs pos="100000">
                  <a:schemeClr val="bg1">
                    <a:lumMod val="6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44" idx="1"/>
          </p:cNvCxnSpPr>
          <p:nvPr/>
        </p:nvCxnSpPr>
        <p:spPr bwMode="gray">
          <a:xfrm flipH="1" flipV="1">
            <a:off x="1978784" y="4679601"/>
            <a:ext cx="439129" cy="45461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3" idx="1"/>
          </p:cNvCxnSpPr>
          <p:nvPr/>
        </p:nvCxnSpPr>
        <p:spPr bwMode="gray">
          <a:xfrm flipH="1">
            <a:off x="1978784" y="4326097"/>
            <a:ext cx="1363250" cy="35350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4" idx="3"/>
            <a:endCxn id="45" idx="1"/>
          </p:cNvCxnSpPr>
          <p:nvPr/>
        </p:nvCxnSpPr>
        <p:spPr bwMode="gray">
          <a:xfrm>
            <a:off x="2730125" y="5134211"/>
            <a:ext cx="786661"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3" idx="3"/>
            <a:endCxn id="46" idx="1"/>
          </p:cNvCxnSpPr>
          <p:nvPr/>
        </p:nvCxnSpPr>
        <p:spPr bwMode="gray">
          <a:xfrm>
            <a:off x="3654246" y="4326097"/>
            <a:ext cx="787755"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3" name="图片 87" descr="汇聚交换机.png"/>
          <p:cNvPicPr>
            <a:picLocks noChangeAspect="1"/>
          </p:cNvPicPr>
          <p:nvPr/>
        </p:nvPicPr>
        <p:blipFill>
          <a:blip r:embed="rId3"/>
          <a:stretch>
            <a:fillRect/>
          </a:stretch>
        </p:blipFill>
        <p:spPr bwMode="gray">
          <a:xfrm>
            <a:off x="3342034" y="4198373"/>
            <a:ext cx="312212" cy="255448"/>
          </a:xfrm>
          <a:prstGeom prst="rect">
            <a:avLst/>
          </a:prstGeom>
        </p:spPr>
      </p:pic>
      <p:pic>
        <p:nvPicPr>
          <p:cNvPr id="44" name="图片 87" descr="汇聚交换机.png"/>
          <p:cNvPicPr>
            <a:picLocks noChangeAspect="1"/>
          </p:cNvPicPr>
          <p:nvPr/>
        </p:nvPicPr>
        <p:blipFill>
          <a:blip r:embed="rId3"/>
          <a:stretch>
            <a:fillRect/>
          </a:stretch>
        </p:blipFill>
        <p:spPr bwMode="gray">
          <a:xfrm>
            <a:off x="2417913" y="5006487"/>
            <a:ext cx="312212" cy="255448"/>
          </a:xfrm>
          <a:prstGeom prst="rect">
            <a:avLst/>
          </a:prstGeom>
        </p:spPr>
      </p:pic>
      <p:pic>
        <p:nvPicPr>
          <p:cNvPr id="45" name="图片 76" descr="接入交换机.png"/>
          <p:cNvPicPr>
            <a:picLocks noChangeAspect="1"/>
          </p:cNvPicPr>
          <p:nvPr/>
        </p:nvPicPr>
        <p:blipFill>
          <a:blip r:embed="rId4"/>
          <a:stretch>
            <a:fillRect/>
          </a:stretch>
        </p:blipFill>
        <p:spPr bwMode="gray">
          <a:xfrm>
            <a:off x="3516786" y="5006487"/>
            <a:ext cx="312212" cy="255448"/>
          </a:xfrm>
          <a:prstGeom prst="rect">
            <a:avLst/>
          </a:prstGeom>
        </p:spPr>
      </p:pic>
      <p:pic>
        <p:nvPicPr>
          <p:cNvPr id="46" name="图片 45" descr="接入交换机.png"/>
          <p:cNvPicPr>
            <a:picLocks noChangeAspect="1"/>
          </p:cNvPicPr>
          <p:nvPr/>
        </p:nvPicPr>
        <p:blipFill>
          <a:blip r:embed="rId4"/>
          <a:stretch>
            <a:fillRect/>
          </a:stretch>
        </p:blipFill>
        <p:spPr bwMode="gray">
          <a:xfrm>
            <a:off x="4442001" y="4198373"/>
            <a:ext cx="312212" cy="255448"/>
          </a:xfrm>
          <a:prstGeom prst="rect">
            <a:avLst/>
          </a:prstGeom>
        </p:spPr>
      </p:pic>
      <p:pic>
        <p:nvPicPr>
          <p:cNvPr id="47" name="图片 105" descr="AP.png"/>
          <p:cNvPicPr>
            <a:picLocks noChangeAspect="1"/>
          </p:cNvPicPr>
          <p:nvPr/>
        </p:nvPicPr>
        <p:blipFill>
          <a:blip r:embed="rId5"/>
          <a:stretch>
            <a:fillRect/>
          </a:stretch>
        </p:blipFill>
        <p:spPr bwMode="gray">
          <a:xfrm>
            <a:off x="4429285" y="5009514"/>
            <a:ext cx="304816" cy="249395"/>
          </a:xfrm>
          <a:prstGeom prst="rect">
            <a:avLst/>
          </a:prstGeom>
        </p:spPr>
      </p:pic>
      <p:cxnSp>
        <p:nvCxnSpPr>
          <p:cNvPr id="48" name="直接连接符 47"/>
          <p:cNvCxnSpPr>
            <a:stCxn id="45" idx="3"/>
            <a:endCxn id="47" idx="1"/>
          </p:cNvCxnSpPr>
          <p:nvPr/>
        </p:nvCxnSpPr>
        <p:spPr bwMode="gray">
          <a:xfrm>
            <a:off x="3828998" y="5134211"/>
            <a:ext cx="600287" cy="1"/>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梯形 48"/>
          <p:cNvSpPr/>
          <p:nvPr/>
        </p:nvSpPr>
        <p:spPr bwMode="gray">
          <a:xfrm>
            <a:off x="827845" y="1547617"/>
            <a:ext cx="4797680" cy="2084074"/>
          </a:xfrm>
          <a:prstGeom prst="trapezoid">
            <a:avLst>
              <a:gd name="adj" fmla="val 22961"/>
            </a:avLst>
          </a:prstGeom>
          <a:gradFill flip="none" rotWithShape="1">
            <a:gsLst>
              <a:gs pos="0">
                <a:schemeClr val="bg1">
                  <a:alpha val="0"/>
                </a:schemeClr>
              </a:gs>
              <a:gs pos="100000">
                <a:srgbClr val="BEE9EE"/>
              </a:gs>
            </a:gsLst>
            <a:lin ang="5400000" scaled="1"/>
            <a:tileRect/>
          </a:gradFill>
          <a:ln>
            <a:gradFill flip="none" rotWithShape="1">
              <a:gsLst>
                <a:gs pos="0">
                  <a:schemeClr val="accent1">
                    <a:lumMod val="5000"/>
                    <a:lumOff val="95000"/>
                    <a:alpha val="0"/>
                  </a:schemeClr>
                </a:gs>
                <a:gs pos="90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892848" y="5364063"/>
            <a:ext cx="81624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Underlay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92848" y="3316803"/>
            <a:ext cx="72167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Overlay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86" descr="核心交换机.png"/>
          <p:cNvPicPr>
            <a:picLocks noChangeAspect="1"/>
          </p:cNvPicPr>
          <p:nvPr/>
        </p:nvPicPr>
        <p:blipFill>
          <a:blip r:embed="rId6"/>
          <a:stretch>
            <a:fillRect/>
          </a:stretch>
        </p:blipFill>
        <p:spPr bwMode="gray">
          <a:xfrm>
            <a:off x="1778260" y="4551877"/>
            <a:ext cx="312212" cy="255448"/>
          </a:xfrm>
          <a:prstGeom prst="rect">
            <a:avLst/>
          </a:prstGeom>
        </p:spPr>
      </p:pic>
      <p:sp>
        <p:nvSpPr>
          <p:cNvPr id="53" name="Freeform 159"/>
          <p:cNvSpPr/>
          <p:nvPr/>
        </p:nvSpPr>
        <p:spPr bwMode="gray">
          <a:xfrm flipH="1">
            <a:off x="1963172" y="265836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 VN</a:t>
            </a:r>
            <a:endPar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59"/>
          <p:cNvSpPr/>
          <p:nvPr/>
        </p:nvSpPr>
        <p:spPr bwMode="gray">
          <a:xfrm flipH="1">
            <a:off x="2771944" y="188138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R&amp;D VN</a:t>
            </a:r>
            <a:endPar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9"/>
          <p:cNvSpPr/>
          <p:nvPr/>
        </p:nvSpPr>
        <p:spPr bwMode="gray">
          <a:xfrm flipH="1">
            <a:off x="3468159" y="28468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IoT VN</a:t>
            </a:r>
            <a:endPar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6205878" y="2662815"/>
            <a:ext cx="5400000" cy="685541"/>
          </a:xfrm>
          <a:prstGeom prst="roundRect">
            <a:avLst>
              <a:gd name="adj" fmla="val 0"/>
            </a:avLst>
          </a:prstGeom>
          <a:noFill/>
          <a:ln>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69875" indent="-269875" defTabSz="1218835" fontAlgn="ctr">
              <a:spcAft>
                <a:spcPts val="300"/>
              </a:spcAft>
              <a:buFont typeface="+mj-lt"/>
              <a:buAutoNum type="arabicPeriod"/>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physical network is divided into multiple virtual networks that are isolated from each other.</a:t>
            </a:r>
            <a:endPar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69875" indent="-269875" defTabSz="1218835" fontAlgn="ctr">
              <a:spcAft>
                <a:spcPts val="300"/>
              </a:spcAft>
              <a:buFont typeface="+mj-lt"/>
              <a:buAutoNum type="arabicPeriod"/>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networks are automatically deployed.</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圆角矩形 56"/>
          <p:cNvSpPr/>
          <p:nvPr/>
        </p:nvSpPr>
        <p:spPr bwMode="gray">
          <a:xfrm>
            <a:off x="6205878" y="1175421"/>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6205878" y="2338815"/>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Requirements</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6205878" y="3749122"/>
            <a:ext cx="5400000" cy="2411225"/>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342900" indent="-342900" defTabSz="1218835" fontAlgn="ctr">
              <a:lnSpc>
                <a:spcPts val="2200"/>
              </a:lnSpc>
              <a:spcAft>
                <a:spcPts val="300"/>
              </a:spcAft>
              <a:buFont typeface="+mj-lt"/>
              <a:buAutoNum type="arabicPeriod"/>
            </a:pP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0" name="圆角矩形 59"/>
          <p:cNvSpPr/>
          <p:nvPr/>
        </p:nvSpPr>
        <p:spPr bwMode="gray">
          <a:xfrm>
            <a:off x="6205878" y="3425122"/>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Huawei solution and customer benefits</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6334126" y="3839495"/>
            <a:ext cx="744458" cy="68250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6000" rIns="0" bIns="36000" rtlCol="0" anchor="ctr"/>
          <a:lstStyle/>
          <a:p>
            <a:pPr algn="ctr" defTabSz="1219272"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Multi-purpose</a:t>
            </a:r>
            <a:endParaRPr lang="en-US" altLang="zh-CN" sz="900" b="1"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1219272"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8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椭圆 61"/>
          <p:cNvSpPr/>
          <p:nvPr/>
        </p:nvSpPr>
        <p:spPr bwMode="gray">
          <a:xfrm>
            <a:off x="6334126" y="4600001"/>
            <a:ext cx="744458" cy="68250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36000" rIns="0" bIns="36000" rtlCol="0" anchor="ctr"/>
          <a:lstStyle/>
          <a:p>
            <a:pPr algn="ctr" defTabSz="1219272"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Automation</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a:off x="6334126" y="5360508"/>
            <a:ext cx="744458" cy="68250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6000" rIns="0" bIns="36000" rtlCol="0" anchor="ctr"/>
          <a:lstStyle/>
          <a:p>
            <a:pPr algn="ctr" defTabSz="1219272"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Smooth</a:t>
            </a:r>
          </a:p>
          <a:p>
            <a:pPr algn="ctr" defTabSz="1219272"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evolution</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Rounded Rectangle 23"/>
          <p:cNvSpPr/>
          <p:nvPr/>
        </p:nvSpPr>
        <p:spPr bwMode="gray">
          <a:xfrm>
            <a:off x="7215593" y="3839495"/>
            <a:ext cx="420634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buFont typeface="Arial" panose="020B0604020202020204" pitchFamily="34" charset="0"/>
              <a:buChar char="•"/>
            </a:pP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VXLAN-based multi-purpose network</a:t>
            </a:r>
          </a:p>
          <a:p>
            <a:pPr marL="176213" indent="-176213" fontAlgn="ctr">
              <a:buFont typeface="Arial" panose="020B0604020202020204" pitchFamily="34" charset="0"/>
              <a:buChar char="•"/>
            </a:pP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Automatic tunnel establishment through BGP-EVPN</a:t>
            </a:r>
            <a:endParaRPr lang="en-US" sz="10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Rounded Rectangle 23"/>
          <p:cNvSpPr/>
          <p:nvPr/>
        </p:nvSpPr>
        <p:spPr bwMode="gray">
          <a:xfrm>
            <a:off x="7215593" y="4616496"/>
            <a:ext cx="420634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buFont typeface="Arial" panose="020B0604020202020204" pitchFamily="34" charset="0"/>
              <a:buChar char="•"/>
            </a:pP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NETCONF/YANG</a:t>
            </a:r>
          </a:p>
          <a:p>
            <a:pPr marL="176213" indent="-176213" fontAlgn="ctr">
              <a:buFont typeface="Arial" panose="020B0604020202020204" pitchFamily="34" charset="0"/>
              <a:buChar char="•"/>
            </a:pPr>
            <a:r>
              <a:rPr lang="en-US" sz="1000" dirty="0" err="1"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NCE-Campus GUI</a:t>
            </a:r>
            <a:endParaRPr lang="en-US" altLang="zh-CN" sz="10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ounded Rectangle 23"/>
          <p:cNvSpPr/>
          <p:nvPr/>
        </p:nvSpPr>
        <p:spPr bwMode="gray">
          <a:xfrm>
            <a:off x="7215593" y="5364696"/>
            <a:ext cx="439028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buFont typeface="Arial" panose="020B0604020202020204" pitchFamily="34" charset="0"/>
              <a:buChar char="•"/>
            </a:pP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Policy association at the aggregation and access layers (access switches do not need to support VXLAN)</a:t>
            </a:r>
            <a:endParaRPr lang="en-US" altLang="zh-CN"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buFont typeface="Arial" panose="020B0604020202020204" pitchFamily="34" charset="0"/>
              <a:buChar char="•"/>
            </a:pPr>
            <a:r>
              <a:rPr lang="en-US" sz="1000" dirty="0" err="1"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0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NCE-Campus supports automatic deployment of VLAN networks.</a:t>
            </a:r>
            <a:endParaRPr lang="en-US" altLang="zh-CN" sz="10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a:off x="8694000" y="152487"/>
            <a:ext cx="3051683" cy="213120"/>
            <a:chOff x="9224904" y="152487"/>
            <a:chExt cx="2669660" cy="213120"/>
          </a:xfrm>
        </p:grpSpPr>
        <p:sp>
          <p:nvSpPr>
            <p:cNvPr id="68" name="燕尾形 67"/>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69" name="燕尾形 68"/>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999996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bwMode="gray">
          <a:xfrm rot="16200000">
            <a:off x="3096479" y="1864148"/>
            <a:ext cx="892918" cy="770051"/>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395912 w 1219200"/>
              <a:gd name="connsiteY0" fmla="*/ 0 h 740550"/>
              <a:gd name="connsiteX1" fmla="*/ 0 w 1219200"/>
              <a:gd name="connsiteY1" fmla="*/ 740550 h 740550"/>
              <a:gd name="connsiteX2" fmla="*/ 1219200 w 1219200"/>
              <a:gd name="connsiteY2" fmla="*/ 740550 h 740550"/>
              <a:gd name="connsiteX3" fmla="*/ 812800 w 1219200"/>
              <a:gd name="connsiteY3" fmla="*/ 122484 h 740550"/>
              <a:gd name="connsiteX0" fmla="*/ 395912 w 1219200"/>
              <a:gd name="connsiteY0" fmla="*/ 8998 h 749548"/>
              <a:gd name="connsiteX1" fmla="*/ 0 w 1219200"/>
              <a:gd name="connsiteY1" fmla="*/ 749548 h 749548"/>
              <a:gd name="connsiteX2" fmla="*/ 1219200 w 1219200"/>
              <a:gd name="connsiteY2" fmla="*/ 749548 h 749548"/>
              <a:gd name="connsiteX3" fmla="*/ 489812 w 1219200"/>
              <a:gd name="connsiteY3" fmla="*/ 0 h 749548"/>
              <a:gd name="connsiteX0" fmla="*/ 395912 w 819038"/>
              <a:gd name="connsiteY0" fmla="*/ 8998 h 846730"/>
              <a:gd name="connsiteX1" fmla="*/ 0 w 819038"/>
              <a:gd name="connsiteY1" fmla="*/ 749548 h 846730"/>
              <a:gd name="connsiteX2" fmla="*/ 819038 w 819038"/>
              <a:gd name="connsiteY2" fmla="*/ 846730 h 846730"/>
              <a:gd name="connsiteX3" fmla="*/ 489812 w 819038"/>
              <a:gd name="connsiteY3" fmla="*/ 0 h 846730"/>
              <a:gd name="connsiteX0" fmla="*/ 547402 w 970528"/>
              <a:gd name="connsiteY0" fmla="*/ 8998 h 846730"/>
              <a:gd name="connsiteX1" fmla="*/ 0 w 970528"/>
              <a:gd name="connsiteY1" fmla="*/ 835297 h 846730"/>
              <a:gd name="connsiteX2" fmla="*/ 970528 w 970528"/>
              <a:gd name="connsiteY2" fmla="*/ 846730 h 846730"/>
              <a:gd name="connsiteX3" fmla="*/ 641302 w 970528"/>
              <a:gd name="connsiteY3" fmla="*/ 0 h 846730"/>
              <a:gd name="connsiteX0" fmla="*/ 581702 w 970528"/>
              <a:gd name="connsiteY0" fmla="*/ 11142 h 846730"/>
              <a:gd name="connsiteX1" fmla="*/ 0 w 970528"/>
              <a:gd name="connsiteY1" fmla="*/ 835297 h 846730"/>
              <a:gd name="connsiteX2" fmla="*/ 970528 w 970528"/>
              <a:gd name="connsiteY2" fmla="*/ 846730 h 846730"/>
              <a:gd name="connsiteX3" fmla="*/ 641302 w 970528"/>
              <a:gd name="connsiteY3" fmla="*/ 0 h 846730"/>
              <a:gd name="connsiteX0" fmla="*/ 0 w 970528"/>
              <a:gd name="connsiteY0" fmla="*/ 835297 h 846730"/>
              <a:gd name="connsiteX1" fmla="*/ 970528 w 970528"/>
              <a:gd name="connsiteY1" fmla="*/ 846730 h 846730"/>
              <a:gd name="connsiteX2" fmla="*/ 641302 w 970528"/>
              <a:gd name="connsiteY2" fmla="*/ 0 h 846730"/>
              <a:gd name="connsiteX0" fmla="*/ 0 w 970528"/>
              <a:gd name="connsiteY0" fmla="*/ 835297 h 846730"/>
              <a:gd name="connsiteX1" fmla="*/ 970528 w 970528"/>
              <a:gd name="connsiteY1" fmla="*/ 846730 h 846730"/>
              <a:gd name="connsiteX2" fmla="*/ 861186 w 970528"/>
              <a:gd name="connsiteY2" fmla="*/ 194547 h 846730"/>
              <a:gd name="connsiteX3" fmla="*/ 641302 w 970528"/>
              <a:gd name="connsiteY3" fmla="*/ 0 h 846730"/>
              <a:gd name="connsiteX0" fmla="*/ 0 w 970528"/>
              <a:gd name="connsiteY0" fmla="*/ 835297 h 846730"/>
              <a:gd name="connsiteX1" fmla="*/ 970528 w 970528"/>
              <a:gd name="connsiteY1" fmla="*/ 846730 h 846730"/>
              <a:gd name="connsiteX2" fmla="*/ 861186 w 970528"/>
              <a:gd name="connsiteY2" fmla="*/ 194547 h 846730"/>
              <a:gd name="connsiteX3" fmla="*/ 641302 w 970528"/>
              <a:gd name="connsiteY3" fmla="*/ 0 h 846730"/>
              <a:gd name="connsiteX0" fmla="*/ 0 w 970528"/>
              <a:gd name="connsiteY0" fmla="*/ 835297 h 846730"/>
              <a:gd name="connsiteX1" fmla="*/ 970528 w 970528"/>
              <a:gd name="connsiteY1" fmla="*/ 846730 h 846730"/>
              <a:gd name="connsiteX2" fmla="*/ 861186 w 970528"/>
              <a:gd name="connsiteY2" fmla="*/ 194547 h 846730"/>
              <a:gd name="connsiteX3" fmla="*/ 641302 w 970528"/>
              <a:gd name="connsiteY3" fmla="*/ 0 h 846730"/>
              <a:gd name="connsiteX0" fmla="*/ 0 w 970528"/>
              <a:gd name="connsiteY0" fmla="*/ 807429 h 818862"/>
              <a:gd name="connsiteX1" fmla="*/ 970528 w 970528"/>
              <a:gd name="connsiteY1" fmla="*/ 818862 h 818862"/>
              <a:gd name="connsiteX2" fmla="*/ 861186 w 970528"/>
              <a:gd name="connsiteY2" fmla="*/ 166679 h 818862"/>
              <a:gd name="connsiteX3" fmla="*/ 521253 w 970528"/>
              <a:gd name="connsiteY3" fmla="*/ 0 h 818862"/>
              <a:gd name="connsiteX0" fmla="*/ 0 w 970528"/>
              <a:gd name="connsiteY0" fmla="*/ 812245 h 823678"/>
              <a:gd name="connsiteX1" fmla="*/ 970528 w 970528"/>
              <a:gd name="connsiteY1" fmla="*/ 823678 h 823678"/>
              <a:gd name="connsiteX2" fmla="*/ 644669 w 970528"/>
              <a:gd name="connsiteY2" fmla="*/ 0 h 823678"/>
              <a:gd name="connsiteX3" fmla="*/ 521253 w 970528"/>
              <a:gd name="connsiteY3" fmla="*/ 4816 h 823678"/>
              <a:gd name="connsiteX0" fmla="*/ 0 w 970528"/>
              <a:gd name="connsiteY0" fmla="*/ 807429 h 818862"/>
              <a:gd name="connsiteX1" fmla="*/ 970528 w 970528"/>
              <a:gd name="connsiteY1" fmla="*/ 818862 h 818862"/>
              <a:gd name="connsiteX2" fmla="*/ 912633 w 970528"/>
              <a:gd name="connsiteY2" fmla="*/ 91654 h 818862"/>
              <a:gd name="connsiteX3" fmla="*/ 521253 w 970528"/>
              <a:gd name="connsiteY3" fmla="*/ 0 h 818862"/>
              <a:gd name="connsiteX0" fmla="*/ 0 w 970528"/>
              <a:gd name="connsiteY0" fmla="*/ 715776 h 727209"/>
              <a:gd name="connsiteX1" fmla="*/ 970528 w 970528"/>
              <a:gd name="connsiteY1" fmla="*/ 727209 h 727209"/>
              <a:gd name="connsiteX2" fmla="*/ 912633 w 970528"/>
              <a:gd name="connsiteY2" fmla="*/ 1 h 727209"/>
              <a:gd name="connsiteX3" fmla="*/ 780643 w 970528"/>
              <a:gd name="connsiteY3" fmla="*/ 2674 h 727209"/>
              <a:gd name="connsiteX0" fmla="*/ 0 w 970528"/>
              <a:gd name="connsiteY0" fmla="*/ 850301 h 861734"/>
              <a:gd name="connsiteX1" fmla="*/ 970528 w 970528"/>
              <a:gd name="connsiteY1" fmla="*/ 861734 h 861734"/>
              <a:gd name="connsiteX2" fmla="*/ 912633 w 970528"/>
              <a:gd name="connsiteY2" fmla="*/ 134526 h 861734"/>
              <a:gd name="connsiteX3" fmla="*/ 778499 w 970528"/>
              <a:gd name="connsiteY3" fmla="*/ 0 h 861734"/>
              <a:gd name="connsiteX0" fmla="*/ 0 w 1004813"/>
              <a:gd name="connsiteY0" fmla="*/ 855117 h 866550"/>
              <a:gd name="connsiteX1" fmla="*/ 970528 w 1004813"/>
              <a:gd name="connsiteY1" fmla="*/ 866550 h 866550"/>
              <a:gd name="connsiteX2" fmla="*/ 1004813 w 1004813"/>
              <a:gd name="connsiteY2" fmla="*/ 0 h 866550"/>
              <a:gd name="connsiteX3" fmla="*/ 778499 w 1004813"/>
              <a:gd name="connsiteY3" fmla="*/ 4816 h 866550"/>
              <a:gd name="connsiteX0" fmla="*/ 0 w 1004813"/>
              <a:gd name="connsiteY0" fmla="*/ 855117 h 866550"/>
              <a:gd name="connsiteX1" fmla="*/ 970528 w 1004813"/>
              <a:gd name="connsiteY1" fmla="*/ 866550 h 866550"/>
              <a:gd name="connsiteX2" fmla="*/ 1004813 w 1004813"/>
              <a:gd name="connsiteY2" fmla="*/ 0 h 866550"/>
              <a:gd name="connsiteX3" fmla="*/ 862104 w 1004813"/>
              <a:gd name="connsiteY3" fmla="*/ 4819 h 866550"/>
            </a:gdLst>
            <a:ahLst/>
            <a:cxnLst>
              <a:cxn ang="0">
                <a:pos x="connsiteX0" y="connsiteY0"/>
              </a:cxn>
              <a:cxn ang="0">
                <a:pos x="connsiteX1" y="connsiteY1"/>
              </a:cxn>
              <a:cxn ang="0">
                <a:pos x="connsiteX2" y="connsiteY2"/>
              </a:cxn>
              <a:cxn ang="0">
                <a:pos x="connsiteX3" y="connsiteY3"/>
              </a:cxn>
            </a:cxnLst>
            <a:rect l="l" t="t" r="r" b="b"/>
            <a:pathLst>
              <a:path w="1004813" h="866550">
                <a:moveTo>
                  <a:pt x="0" y="855117"/>
                </a:moveTo>
                <a:lnTo>
                  <a:pt x="970528" y="866550"/>
                </a:lnTo>
                <a:lnTo>
                  <a:pt x="1004813" y="0"/>
                </a:lnTo>
                <a:lnTo>
                  <a:pt x="862104" y="4819"/>
                </a:lnTo>
              </a:path>
            </a:pathLst>
          </a:custGeom>
          <a:gradFill flip="none" rotWithShape="1">
            <a:gsLst>
              <a:gs pos="0">
                <a:schemeClr val="accent1">
                  <a:lumMod val="5000"/>
                  <a:lumOff val="95000"/>
                  <a:alpha val="0"/>
                </a:schemeClr>
              </a:gs>
              <a:gs pos="60000">
                <a:srgbClr val="94DAE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Day 2: Fine-Grained Policy Control and Automatic Deployment of Free Mobility</a:t>
            </a:r>
            <a:endParaRPr lang="zh-CN" altLang="en-US" dirty="0">
              <a:sym typeface="Huawei Sans" panose="020C0503030203020204" pitchFamily="34" charset="0"/>
            </a:endParaRPr>
          </a:p>
        </p:txBody>
      </p:sp>
      <p:cxnSp>
        <p:nvCxnSpPr>
          <p:cNvPr id="3" name="Straight Connector 167"/>
          <p:cNvCxnSpPr/>
          <p:nvPr/>
        </p:nvCxnSpPr>
        <p:spPr bwMode="gray">
          <a:xfrm>
            <a:off x="3048284" y="2118182"/>
            <a:ext cx="0" cy="53097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bwMode="gray">
          <a:xfrm>
            <a:off x="3357292" y="2987175"/>
            <a:ext cx="2301238" cy="2171107"/>
          </a:xfrm>
          <a:prstGeom prst="roundRect">
            <a:avLst>
              <a:gd name="adj" fmla="val 97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72204" y="2987175"/>
            <a:ext cx="2202393" cy="2171107"/>
          </a:xfrm>
          <a:prstGeom prst="roundRect">
            <a:avLst>
              <a:gd name="adj" fmla="val 867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Straight Connector 167"/>
          <p:cNvCxnSpPr/>
          <p:nvPr/>
        </p:nvCxnSpPr>
        <p:spPr bwMode="gray">
          <a:xfrm>
            <a:off x="2023291" y="3414885"/>
            <a:ext cx="0" cy="52680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a:off x="4012785" y="3325842"/>
            <a:ext cx="0" cy="85513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166"/>
          <p:cNvCxnSpPr/>
          <p:nvPr/>
        </p:nvCxnSpPr>
        <p:spPr bwMode="gray">
          <a:xfrm>
            <a:off x="3048284" y="2694048"/>
            <a:ext cx="992836" cy="6086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167"/>
          <p:cNvCxnSpPr/>
          <p:nvPr/>
        </p:nvCxnSpPr>
        <p:spPr bwMode="gray">
          <a:xfrm flipH="1">
            <a:off x="2002488" y="2694048"/>
            <a:ext cx="1045796" cy="6086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4" name="图片 86" descr="核心交换机.png"/>
          <p:cNvPicPr>
            <a:picLocks noChangeAspect="1"/>
          </p:cNvPicPr>
          <p:nvPr/>
        </p:nvPicPr>
        <p:blipFill>
          <a:blip r:embed="rId3" cstate="print"/>
          <a:stretch>
            <a:fillRect/>
          </a:stretch>
        </p:blipFill>
        <p:spPr bwMode="gray">
          <a:xfrm>
            <a:off x="2845430" y="2504539"/>
            <a:ext cx="405710" cy="331945"/>
          </a:xfrm>
          <a:prstGeom prst="rect">
            <a:avLst/>
          </a:prstGeom>
        </p:spPr>
      </p:pic>
      <p:pic>
        <p:nvPicPr>
          <p:cNvPr id="25" name="图片 87" descr="汇聚交换机.png"/>
          <p:cNvPicPr>
            <a:picLocks noChangeAspect="1"/>
          </p:cNvPicPr>
          <p:nvPr/>
        </p:nvPicPr>
        <p:blipFill>
          <a:blip r:embed="rId4" cstate="print"/>
          <a:stretch>
            <a:fillRect/>
          </a:stretch>
        </p:blipFill>
        <p:spPr bwMode="gray">
          <a:xfrm>
            <a:off x="1820436" y="3122644"/>
            <a:ext cx="405710" cy="331945"/>
          </a:xfrm>
          <a:prstGeom prst="rect">
            <a:avLst/>
          </a:prstGeom>
        </p:spPr>
      </p:pic>
      <p:pic>
        <p:nvPicPr>
          <p:cNvPr id="26" name="图片 87" descr="汇聚交换机.png"/>
          <p:cNvPicPr>
            <a:picLocks noChangeAspect="1"/>
          </p:cNvPicPr>
          <p:nvPr/>
        </p:nvPicPr>
        <p:blipFill>
          <a:blip r:embed="rId4" cstate="print"/>
          <a:stretch>
            <a:fillRect/>
          </a:stretch>
        </p:blipFill>
        <p:spPr bwMode="gray">
          <a:xfrm>
            <a:off x="3809929" y="3146966"/>
            <a:ext cx="405710" cy="331945"/>
          </a:xfrm>
          <a:prstGeom prst="rect">
            <a:avLst/>
          </a:prstGeom>
        </p:spPr>
      </p:pic>
      <p:sp>
        <p:nvSpPr>
          <p:cNvPr id="27" name="任意多边形 26"/>
          <p:cNvSpPr/>
          <p:nvPr/>
        </p:nvSpPr>
        <p:spPr bwMode="gray">
          <a:xfrm>
            <a:off x="2415878" y="4736847"/>
            <a:ext cx="1315420" cy="311457"/>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38100">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362"/>
          <p:cNvGrpSpPr>
            <a:grpSpLocks/>
          </p:cNvGrpSpPr>
          <p:nvPr/>
        </p:nvGrpSpPr>
        <p:grpSpPr bwMode="gray">
          <a:xfrm>
            <a:off x="1825263" y="5213293"/>
            <a:ext cx="390007" cy="390007"/>
            <a:chOff x="373063" y="2114551"/>
            <a:chExt cx="1114425" cy="1116013"/>
          </a:xfrm>
        </p:grpSpPr>
        <p:sp>
          <p:nvSpPr>
            <p:cNvPr id="29"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341"/>
            <p:cNvGrpSpPr>
              <a:grpSpLocks/>
            </p:cNvGrpSpPr>
            <p:nvPr/>
          </p:nvGrpSpPr>
          <p:grpSpPr bwMode="gray">
            <a:xfrm>
              <a:off x="649288" y="2289176"/>
              <a:ext cx="561975" cy="769938"/>
              <a:chOff x="649288" y="2289176"/>
              <a:chExt cx="561975" cy="769938"/>
            </a:xfrm>
          </p:grpSpPr>
          <p:sp>
            <p:nvSpPr>
              <p:cNvPr id="31"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7" name="文本框 36"/>
          <p:cNvSpPr txBox="1"/>
          <p:nvPr/>
        </p:nvSpPr>
        <p:spPr bwMode="gray">
          <a:xfrm>
            <a:off x="1736363" y="5641043"/>
            <a:ext cx="651139" cy="276999"/>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User A</a:t>
            </a:r>
          </a:p>
        </p:txBody>
      </p:sp>
      <p:grpSp>
        <p:nvGrpSpPr>
          <p:cNvPr id="38" name="组合 362"/>
          <p:cNvGrpSpPr>
            <a:grpSpLocks/>
          </p:cNvGrpSpPr>
          <p:nvPr/>
        </p:nvGrpSpPr>
        <p:grpSpPr bwMode="gray">
          <a:xfrm>
            <a:off x="3825006" y="5237615"/>
            <a:ext cx="390007" cy="390007"/>
            <a:chOff x="373063" y="2114551"/>
            <a:chExt cx="1114425" cy="1116013"/>
          </a:xfrm>
        </p:grpSpPr>
        <p:sp>
          <p:nvSpPr>
            <p:cNvPr id="39"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41"/>
            <p:cNvGrpSpPr>
              <a:grpSpLocks/>
            </p:cNvGrpSpPr>
            <p:nvPr/>
          </p:nvGrpSpPr>
          <p:grpSpPr bwMode="gray">
            <a:xfrm>
              <a:off x="649288" y="2289176"/>
              <a:ext cx="561975" cy="769938"/>
              <a:chOff x="649288" y="2289176"/>
              <a:chExt cx="561975" cy="769938"/>
            </a:xfrm>
          </p:grpSpPr>
          <p:sp>
            <p:nvSpPr>
              <p:cNvPr id="41"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7" name="文本框 46"/>
          <p:cNvSpPr txBox="1"/>
          <p:nvPr/>
        </p:nvSpPr>
        <p:spPr bwMode="gray">
          <a:xfrm>
            <a:off x="3736106" y="5665365"/>
            <a:ext cx="651139" cy="276999"/>
          </a:xfrm>
          <a:prstGeom prst="rect">
            <a:avLst/>
          </a:prstGeom>
          <a:noFill/>
        </p:spPr>
        <p:txBody>
          <a:bodyPr wrap="none" rtlCol="0">
            <a:spAutoFit/>
          </a:bodyPr>
          <a:lstStyle/>
          <a:p>
            <a:pPr lvl="0" algn="ctr"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A</a:t>
            </a:r>
          </a:p>
        </p:txBody>
      </p:sp>
      <p:sp>
        <p:nvSpPr>
          <p:cNvPr id="48" name="文本框 47"/>
          <p:cNvSpPr txBox="1"/>
          <p:nvPr/>
        </p:nvSpPr>
        <p:spPr bwMode="gray">
          <a:xfrm>
            <a:off x="2879756" y="4929838"/>
            <a:ext cx="572593" cy="276999"/>
          </a:xfrm>
          <a:prstGeom prst="rect">
            <a:avLst/>
          </a:prstGeom>
          <a:noFill/>
        </p:spPr>
        <p:txBody>
          <a:bodyPr wrap="none" rtlCol="0">
            <a:spAutoFit/>
          </a:bodyPr>
          <a:lstStyle/>
          <a:p>
            <a:pPr algn="ct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Move</a:t>
            </a:r>
            <a:endParaRPr lang="zh-CN" alt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254159" y="5274318"/>
            <a:ext cx="1650786" cy="646331"/>
          </a:xfrm>
          <a:prstGeom prst="rect">
            <a:avLst/>
          </a:prstGeom>
          <a:noFill/>
        </p:spPr>
        <p:txBody>
          <a:bodyPr wrap="square" rtlCol="0">
            <a:spAutoFit/>
          </a:bodyPr>
          <a:lstStyle/>
          <a:p>
            <a:pPr algn="ctr" fontAlgn="ct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Consistent policy, </a:t>
            </a: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consistent experience</a:t>
            </a:r>
          </a:p>
        </p:txBody>
      </p:sp>
      <p:sp>
        <p:nvSpPr>
          <p:cNvPr id="50" name="文本框 49"/>
          <p:cNvSpPr txBox="1"/>
          <p:nvPr/>
        </p:nvSpPr>
        <p:spPr bwMode="gray">
          <a:xfrm>
            <a:off x="1193101" y="5943960"/>
            <a:ext cx="1689885" cy="276999"/>
          </a:xfrm>
          <a:prstGeom prst="rect">
            <a:avLst/>
          </a:prstGeom>
          <a:noFill/>
        </p:spPr>
        <p:txBody>
          <a:bodyPr wrap="none" rtlCol="0">
            <a:spAutoFit/>
          </a:bodyPr>
          <a:lstStyle/>
          <a:p>
            <a:pPr algn="ctr" font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Security group (R&amp;D)</a:t>
            </a:r>
          </a:p>
        </p:txBody>
      </p:sp>
      <p:sp>
        <p:nvSpPr>
          <p:cNvPr id="51" name="文本框 50"/>
          <p:cNvSpPr txBox="1"/>
          <p:nvPr/>
        </p:nvSpPr>
        <p:spPr bwMode="gray">
          <a:xfrm>
            <a:off x="3206455" y="5968282"/>
            <a:ext cx="1689886" cy="276999"/>
          </a:xfrm>
          <a:prstGeom prst="rect">
            <a:avLst/>
          </a:prstGeom>
          <a:noFill/>
        </p:spPr>
        <p:txBody>
          <a:bodyPr wrap="none" rtlCol="0">
            <a:spAutoFit/>
          </a:bodyPr>
          <a:lstStyle/>
          <a:p>
            <a:pPr lvl="0" algn="ctr" font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Security group (R&amp;D)</a:t>
            </a:r>
          </a:p>
        </p:txBody>
      </p:sp>
      <p:pic>
        <p:nvPicPr>
          <p:cNvPr id="52" name="图片 105" descr="AP.png"/>
          <p:cNvPicPr>
            <a:picLocks noChangeAspect="1"/>
          </p:cNvPicPr>
          <p:nvPr/>
        </p:nvPicPr>
        <p:blipFill>
          <a:blip r:embed="rId5" cstate="print"/>
          <a:stretch>
            <a:fillRect/>
          </a:stretch>
        </p:blipFill>
        <p:spPr bwMode="gray">
          <a:xfrm>
            <a:off x="1838878" y="3931449"/>
            <a:ext cx="368827" cy="301768"/>
          </a:xfrm>
          <a:prstGeom prst="rect">
            <a:avLst/>
          </a:prstGeom>
        </p:spPr>
      </p:pic>
      <p:grpSp>
        <p:nvGrpSpPr>
          <p:cNvPr id="53" name="组合 758"/>
          <p:cNvGrpSpPr/>
          <p:nvPr/>
        </p:nvGrpSpPr>
        <p:grpSpPr bwMode="gray">
          <a:xfrm flipV="1">
            <a:off x="1905184" y="4345453"/>
            <a:ext cx="236214" cy="200032"/>
            <a:chOff x="7440613" y="4868863"/>
            <a:chExt cx="1019175" cy="828675"/>
          </a:xfrm>
          <a:solidFill>
            <a:schemeClr val="bg1">
              <a:lumMod val="50000"/>
            </a:schemeClr>
          </a:solidFill>
        </p:grpSpPr>
        <p:sp>
          <p:nvSpPr>
            <p:cNvPr id="5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6" name="图片 105" descr="AP.png"/>
          <p:cNvPicPr>
            <a:picLocks noChangeAspect="1"/>
          </p:cNvPicPr>
          <p:nvPr/>
        </p:nvPicPr>
        <p:blipFill>
          <a:blip r:embed="rId5" cstate="print"/>
          <a:stretch>
            <a:fillRect/>
          </a:stretch>
        </p:blipFill>
        <p:spPr bwMode="gray">
          <a:xfrm>
            <a:off x="3825726" y="3955771"/>
            <a:ext cx="368827" cy="301768"/>
          </a:xfrm>
          <a:prstGeom prst="rect">
            <a:avLst/>
          </a:prstGeom>
        </p:spPr>
      </p:pic>
      <p:grpSp>
        <p:nvGrpSpPr>
          <p:cNvPr id="57" name="组合 758"/>
          <p:cNvGrpSpPr/>
          <p:nvPr/>
        </p:nvGrpSpPr>
        <p:grpSpPr bwMode="gray">
          <a:xfrm flipV="1">
            <a:off x="3892032" y="4369775"/>
            <a:ext cx="236214" cy="200032"/>
            <a:chOff x="7440613" y="4868863"/>
            <a:chExt cx="1019175" cy="828675"/>
          </a:xfrm>
          <a:solidFill>
            <a:schemeClr val="bg1">
              <a:lumMod val="50000"/>
            </a:schemeClr>
          </a:solidFill>
        </p:grpSpPr>
        <p:sp>
          <p:nvSpPr>
            <p:cNvPr id="5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0" name="图片 14" descr="日志告警服务器-蓝.png"/>
          <p:cNvPicPr>
            <a:picLocks noChangeAspect="1"/>
          </p:cNvPicPr>
          <p:nvPr/>
        </p:nvPicPr>
        <p:blipFill>
          <a:blip r:embed="rId6" cstate="print"/>
          <a:stretch>
            <a:fillRect/>
          </a:stretch>
        </p:blipFill>
        <p:spPr bwMode="gray">
          <a:xfrm>
            <a:off x="1797217" y="4715823"/>
            <a:ext cx="481650" cy="300752"/>
          </a:xfrm>
          <a:prstGeom prst="rect">
            <a:avLst/>
          </a:prstGeom>
        </p:spPr>
      </p:pic>
      <p:pic>
        <p:nvPicPr>
          <p:cNvPr id="61" name="图片 14" descr="日志告警服务器-蓝.png"/>
          <p:cNvPicPr>
            <a:picLocks noChangeAspect="1"/>
          </p:cNvPicPr>
          <p:nvPr/>
        </p:nvPicPr>
        <p:blipFill>
          <a:blip r:embed="rId6" cstate="print"/>
          <a:stretch>
            <a:fillRect/>
          </a:stretch>
        </p:blipFill>
        <p:spPr bwMode="gray">
          <a:xfrm>
            <a:off x="3779181" y="4740145"/>
            <a:ext cx="481650" cy="300752"/>
          </a:xfrm>
          <a:prstGeom prst="rect">
            <a:avLst/>
          </a:prstGeom>
        </p:spPr>
      </p:pic>
      <p:sp>
        <p:nvSpPr>
          <p:cNvPr id="62" name="文本框 61"/>
          <p:cNvSpPr txBox="1"/>
          <p:nvPr/>
        </p:nvSpPr>
        <p:spPr bwMode="gray">
          <a:xfrm>
            <a:off x="573983" y="2998348"/>
            <a:ext cx="1350050" cy="276999"/>
          </a:xfrm>
          <a:prstGeom prst="rect">
            <a:avLst/>
          </a:prstGeom>
          <a:noFill/>
        </p:spPr>
        <p:txBody>
          <a:bodyPr wrap="none" rtlCol="0">
            <a:spAutoFit/>
          </a:bodyPr>
          <a:lstStyle/>
          <a:p>
            <a:pPr lvl="0" algn="ctr" fontAlgn="ctr"/>
            <a:r>
              <a:rPr lang="en-US" altLang="zh-CN" sz="1200" dirty="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rPr>
              <a:t>Office building 1</a:t>
            </a:r>
          </a:p>
        </p:txBody>
      </p:sp>
      <p:sp>
        <p:nvSpPr>
          <p:cNvPr id="63" name="文本框 62"/>
          <p:cNvSpPr txBox="1"/>
          <p:nvPr/>
        </p:nvSpPr>
        <p:spPr bwMode="gray">
          <a:xfrm>
            <a:off x="4161125" y="2998476"/>
            <a:ext cx="1350050" cy="276999"/>
          </a:xfrm>
          <a:prstGeom prst="rect">
            <a:avLst/>
          </a:prstGeom>
          <a:noFill/>
        </p:spPr>
        <p:txBody>
          <a:bodyPr wrap="none" rtlCol="0">
            <a:spAutoFit/>
          </a:bodyPr>
          <a:lstStyle/>
          <a:p>
            <a:pPr lvl="0" algn="ctr" fontAlgn="ctr"/>
            <a:r>
              <a:rPr lang="en-US" altLang="zh-CN" sz="1200" dirty="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rPr>
              <a:t>Office building 2</a:t>
            </a:r>
          </a:p>
        </p:txBody>
      </p:sp>
      <p:pic>
        <p:nvPicPr>
          <p:cNvPr id="64" name="图片 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655058" y="1605446"/>
            <a:ext cx="786452" cy="447063"/>
          </a:xfrm>
          <a:prstGeom prst="rect">
            <a:avLst/>
          </a:prstGeom>
        </p:spPr>
      </p:pic>
      <p:sp>
        <p:nvSpPr>
          <p:cNvPr id="66" name="文本框 65"/>
          <p:cNvSpPr txBox="1"/>
          <p:nvPr/>
        </p:nvSpPr>
        <p:spPr bwMode="gray">
          <a:xfrm>
            <a:off x="3825006" y="1440535"/>
            <a:ext cx="2207533" cy="461665"/>
          </a:xfrm>
          <a:prstGeom prst="rect">
            <a:avLst/>
          </a:prstGeom>
          <a:noFill/>
        </p:spPr>
        <p:txBody>
          <a:bodyPr wrap="squar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Security group-based communication matrix</a:t>
            </a:r>
          </a:p>
        </p:txBody>
      </p:sp>
      <p:graphicFrame>
        <p:nvGraphicFramePr>
          <p:cNvPr id="67" name="表格 66"/>
          <p:cNvGraphicFramePr>
            <a:graphicFrameLocks noGrp="1"/>
          </p:cNvGraphicFramePr>
          <p:nvPr>
            <p:extLst>
              <p:ext uri="{D42A27DB-BD31-4B8C-83A1-F6EECF244321}">
                <p14:modId xmlns:p14="http://schemas.microsoft.com/office/powerpoint/2010/main" val="3472504617"/>
              </p:ext>
            </p:extLst>
          </p:nvPr>
        </p:nvGraphicFramePr>
        <p:xfrm>
          <a:off x="3904944" y="1902200"/>
          <a:ext cx="2029012" cy="1033605"/>
        </p:xfrm>
        <a:graphic>
          <a:graphicData uri="http://schemas.openxmlformats.org/drawingml/2006/table">
            <a:tbl>
              <a:tblPr firstRow="1" bandRow="1"/>
              <a:tblGrid>
                <a:gridCol w="507253"/>
                <a:gridCol w="507253"/>
                <a:gridCol w="448963"/>
                <a:gridCol w="565543"/>
              </a:tblGrid>
              <a:tr h="253095">
                <a:tc>
                  <a:txBody>
                    <a:bodyPr/>
                    <a:lstStyle/>
                    <a:p>
                      <a:pPr algn="ct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Sales</a:t>
                      </a:r>
                      <a:endParaRPr lang="en-US" altLang="zh-CN" sz="8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R&amp;D</a:t>
                      </a:r>
                      <a:endParaRPr lang="en-US" altLang="zh-CN" sz="8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Marketing</a:t>
                      </a:r>
                      <a:endParaRPr lang="en-US" altLang="zh-CN" sz="8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53095">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8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Sales</a:t>
                      </a:r>
                      <a:endParaRPr lang="en-US" altLang="zh-CN" sz="8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marL="0" marR="0" marT="0" marB="0" anchor="ctr"/>
                </a:tc>
                <a:tc>
                  <a:txBody>
                    <a:bodyPr/>
                    <a:lstStyle/>
                    <a:p>
                      <a:pPr algn="ctr"/>
                      <a:r>
                        <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2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marL="0" marR="0" marT="0" marB="0" anchor="ctr">
                    <a:lnR w="28575" cap="flat" cmpd="sng" algn="ctr">
                      <a:solidFill>
                        <a:schemeClr val="tx1"/>
                      </a:solidFill>
                      <a:prstDash val="solid"/>
                      <a:round/>
                      <a:headEnd type="none" w="med" len="med"/>
                      <a:tailEnd type="none" w="med" len="med"/>
                    </a:lnR>
                  </a:tcPr>
                </a:tc>
              </a:tr>
              <a:tr h="253095">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8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R&amp;D</a:t>
                      </a:r>
                      <a:endParaRPr lang="en-US" altLang="zh-CN" sz="8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tc>
                <a:tc>
                  <a:txBody>
                    <a:bodyPr/>
                    <a:lstStyle/>
                    <a:p>
                      <a:pPr algn="ctr"/>
                      <a:r>
                        <a:rPr lang="zh-CN" altLang="en-US" sz="12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tc>
                <a:tc>
                  <a:txBody>
                    <a:bodyPr/>
                    <a:lstStyle/>
                    <a:p>
                      <a:pPr algn="ctr"/>
                      <a:r>
                        <a:rPr lang="zh-CN" altLang="en-US" sz="12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R w="28575" cap="flat" cmpd="sng" algn="ctr">
                      <a:solidFill>
                        <a:schemeClr val="tx1"/>
                      </a:solidFill>
                      <a:prstDash val="solid"/>
                      <a:round/>
                      <a:headEnd type="none" w="med" len="med"/>
                      <a:tailEnd type="none" w="med" len="med"/>
                    </a:lnR>
                  </a:tcPr>
                </a:tc>
              </a:tr>
              <a:tr h="253095">
                <a:tc>
                  <a:txBody>
                    <a:bodyPr/>
                    <a:lstStyle/>
                    <a:p>
                      <a:pPr algn="ctr" fontAlgn="ctr"/>
                      <a:r>
                        <a:rPr lang="en-US" sz="8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Marketing</a:t>
                      </a:r>
                      <a:endParaRPr lang="en-US" altLang="zh-CN" sz="8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2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marL="0" marR="0" marT="0" marB="0" anchor="ctr">
                    <a:lnB w="28575" cap="flat" cmpd="sng" algn="ctr">
                      <a:solidFill>
                        <a:schemeClr val="tx1"/>
                      </a:solidFill>
                      <a:prstDash val="solid"/>
                      <a:round/>
                      <a:headEnd type="none" w="med" len="med"/>
                      <a:tailEnd type="none" w="med" len="med"/>
                    </a:lnB>
                  </a:tcPr>
                </a:tc>
                <a:tc>
                  <a:txBody>
                    <a:bodyPr/>
                    <a:lstStyle/>
                    <a:p>
                      <a:pPr algn="ctr"/>
                      <a:r>
                        <a:rPr lang="zh-CN" altLang="en-US" sz="12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B w="28575" cap="flat" cmpd="sng" algn="ctr">
                      <a:solidFill>
                        <a:schemeClr val="tx1"/>
                      </a:solidFill>
                      <a:prstDash val="solid"/>
                      <a:round/>
                      <a:headEnd type="none" w="med" len="med"/>
                      <a:tailEnd type="none" w="med" len="med"/>
                    </a:lnB>
                  </a:tcPr>
                </a:tc>
                <a:tc>
                  <a:txBody>
                    <a:bodyPr/>
                    <a:lstStyle/>
                    <a:p>
                      <a:pPr algn="ctr"/>
                      <a:r>
                        <a:rPr lang="zh-CN" alt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pic>
        <p:nvPicPr>
          <p:cNvPr id="73" name="图片 14" descr="日志告警服务器-蓝.png"/>
          <p:cNvPicPr>
            <a:picLocks noChangeAspect="1"/>
          </p:cNvPicPr>
          <p:nvPr/>
        </p:nvPicPr>
        <p:blipFill>
          <a:blip r:embed="rId6" cstate="print"/>
          <a:stretch>
            <a:fillRect/>
          </a:stretch>
        </p:blipFill>
        <p:spPr bwMode="gray">
          <a:xfrm>
            <a:off x="933317" y="4216912"/>
            <a:ext cx="481650" cy="300752"/>
          </a:xfrm>
          <a:prstGeom prst="rect">
            <a:avLst/>
          </a:prstGeom>
        </p:spPr>
      </p:pic>
      <p:cxnSp>
        <p:nvCxnSpPr>
          <p:cNvPr id="74" name="Straight Connector 167"/>
          <p:cNvCxnSpPr>
            <a:stCxn id="25" idx="1"/>
            <a:endCxn id="73" idx="0"/>
          </p:cNvCxnSpPr>
          <p:nvPr/>
        </p:nvCxnSpPr>
        <p:spPr bwMode="gray">
          <a:xfrm flipH="1">
            <a:off x="1174142" y="3288617"/>
            <a:ext cx="646294" cy="9282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7" name="图片 14" descr="日志告警服务器-蓝.png"/>
          <p:cNvPicPr>
            <a:picLocks noChangeAspect="1"/>
          </p:cNvPicPr>
          <p:nvPr/>
        </p:nvPicPr>
        <p:blipFill>
          <a:blip r:embed="rId6" cstate="print"/>
          <a:stretch>
            <a:fillRect/>
          </a:stretch>
        </p:blipFill>
        <p:spPr bwMode="gray">
          <a:xfrm>
            <a:off x="4696995" y="4216912"/>
            <a:ext cx="481650" cy="300752"/>
          </a:xfrm>
          <a:prstGeom prst="rect">
            <a:avLst/>
          </a:prstGeom>
        </p:spPr>
      </p:pic>
      <p:cxnSp>
        <p:nvCxnSpPr>
          <p:cNvPr id="78" name="Straight Connector 167"/>
          <p:cNvCxnSpPr>
            <a:stCxn id="26" idx="3"/>
            <a:endCxn id="77" idx="0"/>
          </p:cNvCxnSpPr>
          <p:nvPr/>
        </p:nvCxnSpPr>
        <p:spPr bwMode="gray">
          <a:xfrm>
            <a:off x="4215639" y="3312939"/>
            <a:ext cx="722181" cy="90397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216147" y="4718473"/>
            <a:ext cx="1678912" cy="461665"/>
          </a:xfrm>
          <a:prstGeom prst="rect">
            <a:avLst/>
          </a:prstGeom>
          <a:noFill/>
        </p:spPr>
        <p:txBody>
          <a:bodyPr wrap="square" rtlCol="0">
            <a:spAutoFit/>
          </a:bodyPr>
          <a:lstStyle/>
          <a:p>
            <a:pPr 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Security group </a:t>
            </a: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(marketing)</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842062" y="4512804"/>
            <a:ext cx="643126" cy="276999"/>
          </a:xfrm>
          <a:prstGeom prst="rect">
            <a:avLst/>
          </a:prstGeom>
          <a:noFill/>
        </p:spPr>
        <p:txBody>
          <a:bodyPr wrap="none" rtlCol="0">
            <a:spAutoFit/>
          </a:bodyPr>
          <a:lstStyle/>
          <a:p>
            <a:pPr algn="ctr"/>
            <a:r>
              <a:rPr lang="en-US" altLang="zh-CN" sz="1200" dirty="0" smtClean="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rPr>
              <a:t>User B</a:t>
            </a:r>
            <a:endParaRPr lang="zh-CN" altLang="en-US" sz="1200" dirty="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4616257" y="4518165"/>
            <a:ext cx="643126" cy="276999"/>
          </a:xfrm>
          <a:prstGeom prst="rect">
            <a:avLst/>
          </a:prstGeom>
          <a:noFill/>
        </p:spPr>
        <p:txBody>
          <a:bodyPr wrap="none" rtlCol="0">
            <a:spAutoFit/>
          </a:bodyPr>
          <a:lstStyle/>
          <a:p>
            <a:pPr algn="ctr"/>
            <a:r>
              <a:rPr lang="en-US" altLang="zh-CN" sz="1200" dirty="0" smtClean="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rPr>
              <a:t>User B</a:t>
            </a:r>
            <a:endParaRPr lang="zh-CN" altLang="en-US" sz="1200" dirty="0">
              <a:solidFill>
                <a:prstClr val="black">
                  <a:lumMod val="50000"/>
                  <a:lumOff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6205878" y="1829622"/>
            <a:ext cx="5400000" cy="402191"/>
          </a:xfrm>
          <a:prstGeom prst="roundRect">
            <a:avLst>
              <a:gd name="adj" fmla="val 0"/>
            </a:avLst>
          </a:prstGeom>
          <a:noFill/>
          <a:ln w="9525">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8835" fontAlgn="ctr">
              <a:spcAft>
                <a:spcPts val="300"/>
              </a:spcAft>
            </a:pP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Enterprises, higher education institutions, governments, and other scenarios where fin</a:t>
            </a:r>
            <a:r>
              <a:rPr lang="en-US" altLang="zh-CN"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e-grained </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of network policies is required</a:t>
            </a:r>
            <a:endParaRPr lang="en-US"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bwMode="gray">
          <a:xfrm>
            <a:off x="6205878" y="2646186"/>
            <a:ext cx="5400000" cy="694763"/>
          </a:xfrm>
          <a:prstGeom prst="roundRect">
            <a:avLst>
              <a:gd name="adj" fmla="val 0"/>
            </a:avLst>
          </a:prstGeom>
          <a:noFill/>
          <a:ln>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69875" indent="-269875" defTabSz="1218835" fontAlgn="ctr">
              <a:spcAft>
                <a:spcPts val="300"/>
              </a:spcAft>
              <a:buFont typeface="+mj-lt"/>
              <a:buAutoNum type="arabicPeriod"/>
            </a:pP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Fine-grained policy control, allowing users to move across the entire network with consistent policies and service experience</a:t>
            </a:r>
            <a:endParaRPr lang="en-US" altLang="zh-CN" sz="105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69875" indent="-269875" defTabSz="1218835" fontAlgn="ctr">
              <a:spcAft>
                <a:spcPts val="300"/>
              </a:spcAft>
              <a:buFont typeface="+mj-lt"/>
              <a:buAutoNum type="arabicPeriod"/>
            </a:pP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Flexible and simplified policy deployment, lowering OPEX</a:t>
            </a:r>
            <a:endParaRPr lang="en-US"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6205878" y="1505622"/>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6205878" y="2322186"/>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Requirements</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6205878" y="3766902"/>
            <a:ext cx="5400000" cy="2411225"/>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342900" indent="-342900" defTabSz="1218835" fontAlgn="ctr">
              <a:lnSpc>
                <a:spcPts val="2200"/>
              </a:lnSpc>
              <a:spcAft>
                <a:spcPts val="300"/>
              </a:spcAft>
              <a:buFont typeface="+mj-lt"/>
              <a:buAutoNum type="arabicPeriod"/>
            </a:pP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圆角矩形 87"/>
          <p:cNvSpPr/>
          <p:nvPr/>
        </p:nvSpPr>
        <p:spPr bwMode="gray">
          <a:xfrm>
            <a:off x="6205878" y="3442902"/>
            <a:ext cx="540000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Huawei solution and customer benefits</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p:cNvSpPr/>
          <p:nvPr/>
        </p:nvSpPr>
        <p:spPr bwMode="gray">
          <a:xfrm>
            <a:off x="6315023" y="3766902"/>
            <a:ext cx="792135" cy="73221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6000" rIns="0" bIns="36000" rtlCol="0" anchor="ctr"/>
          <a:lstStyle/>
          <a:p>
            <a:pPr algn="ctr" defTabSz="1219272"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 group-</a:t>
            </a:r>
          </a:p>
          <a:p>
            <a:pPr algn="ctr" defTabSz="1219272"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based</a:t>
            </a:r>
            <a:endParaRPr lang="en-US" altLang="zh-CN" sz="1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0" name="椭圆 89"/>
          <p:cNvSpPr/>
          <p:nvPr/>
        </p:nvSpPr>
        <p:spPr bwMode="gray">
          <a:xfrm>
            <a:off x="6315023" y="4527408"/>
            <a:ext cx="792135" cy="73221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6000" rIns="0" bIns="36000" rtlCol="0" anchor="ctr"/>
          <a:lstStyle/>
          <a:p>
            <a:pPr algn="ctr" defTabSz="1219272"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SDN</a:t>
            </a:r>
            <a:endParaRPr lang="en-US" altLang="zh-CN" sz="1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1" name="椭圆 90"/>
          <p:cNvSpPr/>
          <p:nvPr/>
        </p:nvSpPr>
        <p:spPr bwMode="gray">
          <a:xfrm>
            <a:off x="6315023" y="5287915"/>
            <a:ext cx="792135" cy="732215"/>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36000" rIns="0" bIns="36000" rtlCol="0" anchor="ctr"/>
          <a:lstStyle/>
          <a:p>
            <a:pPr algn="ctr" defTabSz="1219272"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Natural</a:t>
            </a:r>
            <a:endParaRPr lang="en-US" altLang="zh-CN" sz="1000" b="1"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1219272"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language</a:t>
            </a:r>
            <a:endParaRPr lang="en-US" altLang="zh-CN" sz="1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Rounded Rectangle 23"/>
          <p:cNvSpPr/>
          <p:nvPr/>
        </p:nvSpPr>
        <p:spPr bwMode="gray">
          <a:xfrm>
            <a:off x="7215593" y="3857275"/>
            <a:ext cx="420634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User- and application-based policy/experience</a:t>
            </a:r>
          </a:p>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Permissions, bandwidth, and QoS included</a:t>
            </a:r>
            <a:endParaRPr lang="en-US" sz="105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Rounded Rectangle 23"/>
          <p:cNvSpPr/>
          <p:nvPr/>
        </p:nvSpPr>
        <p:spPr bwMode="gray">
          <a:xfrm>
            <a:off x="7215593" y="4608875"/>
            <a:ext cx="420634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Centralized policy control based on the SDN controller</a:t>
            </a:r>
            <a:endParaRPr lang="en-US" altLang="zh-CN"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Service intent-oriented</a:t>
            </a:r>
            <a:endParaRPr lang="en-US" altLang="zh-CN" sz="105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Rounded Rectangle 23"/>
          <p:cNvSpPr/>
          <p:nvPr/>
        </p:nvSpPr>
        <p:spPr bwMode="gray">
          <a:xfrm>
            <a:off x="7215593" y="5382476"/>
            <a:ext cx="4206345" cy="678318"/>
          </a:xfrm>
          <a:prstGeom prst="roundRect">
            <a:avLst>
              <a:gd name="adj" fmla="val 50000"/>
            </a:avLst>
          </a:prstGeom>
          <a:gradFill flip="none" rotWithShape="1">
            <a:gsLst>
              <a:gs pos="100000">
                <a:schemeClr val="bg1"/>
              </a:gs>
              <a:gs pos="0">
                <a:srgbClr val="FEF9F8"/>
              </a:gs>
            </a:gsLst>
            <a:lin ang="0" scaled="1"/>
            <a:tileRect/>
          </a:gradFill>
          <a:ln w="9525">
            <a:gradFill flip="none" rotWithShape="1">
              <a:gsLst>
                <a:gs pos="22000">
                  <a:srgbClr val="EC706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GUI</a:t>
            </a:r>
            <a:endParaRPr lang="en-US" altLang="zh-CN"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Bef>
                <a:spcPts val="600"/>
              </a:spcBef>
              <a:buFont typeface="Arial" panose="020B0604020202020204" pitchFamily="34" charset="0"/>
              <a:buChar char="•"/>
            </a:pPr>
            <a:r>
              <a:rPr lang="en-US" sz="105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Natural language-based configuration</a:t>
            </a:r>
            <a:endParaRPr lang="en-US" altLang="zh-CN" sz="105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090672" y="4734081"/>
            <a:ext cx="1678912" cy="461665"/>
          </a:xfrm>
          <a:prstGeom prst="rect">
            <a:avLst/>
          </a:prstGeom>
          <a:noFill/>
        </p:spPr>
        <p:txBody>
          <a:bodyPr wrap="square" rtlCol="0">
            <a:spAutoFit/>
          </a:bodyPr>
          <a:lstStyle/>
          <a:p>
            <a:pPr 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Security group </a:t>
            </a: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(marketing)</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8694000" y="152487"/>
            <a:ext cx="3051683" cy="213120"/>
            <a:chOff x="9224904" y="152487"/>
            <a:chExt cx="2669660" cy="213120"/>
          </a:xfrm>
        </p:grpSpPr>
        <p:sp>
          <p:nvSpPr>
            <p:cNvPr id="96" name="燕尾形 95"/>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97" name="燕尾形 96"/>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7"/>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867962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Day 2: LAN-WAN Convergence Simplifies Management</a:t>
            </a:r>
            <a:endParaRPr lang="zh-CN" altLang="en-US" dirty="0">
              <a:sym typeface="Huawei Sans" panose="020C0503030203020204" pitchFamily="34" charset="0"/>
            </a:endParaRPr>
          </a:p>
        </p:txBody>
      </p:sp>
      <p:grpSp>
        <p:nvGrpSpPr>
          <p:cNvPr id="113" name="组合 112"/>
          <p:cNvGrpSpPr/>
          <p:nvPr/>
        </p:nvGrpSpPr>
        <p:grpSpPr bwMode="gray">
          <a:xfrm rot="10800000">
            <a:off x="1108524" y="2492076"/>
            <a:ext cx="6265645" cy="556149"/>
            <a:chOff x="-922741" y="4190496"/>
            <a:chExt cx="3527788" cy="1368203"/>
          </a:xfrm>
        </p:grpSpPr>
        <p:sp>
          <p:nvSpPr>
            <p:cNvPr id="114" name="梯形 113"/>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梯形 114"/>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梯形 115"/>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7" name="圆角矩形 116"/>
          <p:cNvSpPr/>
          <p:nvPr/>
        </p:nvSpPr>
        <p:spPr bwMode="gray">
          <a:xfrm>
            <a:off x="538160" y="4145360"/>
            <a:ext cx="3409048" cy="2021706"/>
          </a:xfrm>
          <a:prstGeom prst="roundRect">
            <a:avLst>
              <a:gd name="adj" fmla="val 2928"/>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圆角矩形 117"/>
          <p:cNvSpPr/>
          <p:nvPr/>
        </p:nvSpPr>
        <p:spPr bwMode="gray">
          <a:xfrm>
            <a:off x="5679585" y="4145360"/>
            <a:ext cx="1543170" cy="2021706"/>
          </a:xfrm>
          <a:prstGeom prst="roundRect">
            <a:avLst>
              <a:gd name="adj" fmla="val 2928"/>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bwMode="gray">
          <a:xfrm>
            <a:off x="4040384" y="4145360"/>
            <a:ext cx="1543170" cy="2021706"/>
          </a:xfrm>
          <a:prstGeom prst="roundRect">
            <a:avLst>
              <a:gd name="adj" fmla="val 2928"/>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0" name="组合 119"/>
          <p:cNvGrpSpPr/>
          <p:nvPr/>
        </p:nvGrpSpPr>
        <p:grpSpPr bwMode="gray">
          <a:xfrm>
            <a:off x="2683149" y="3364454"/>
            <a:ext cx="824217" cy="439611"/>
            <a:chOff x="4409044" y="1389584"/>
            <a:chExt cx="824217" cy="439611"/>
          </a:xfrm>
        </p:grpSpPr>
        <p:sp>
          <p:nvSpPr>
            <p:cNvPr id="121" name="椭圆 120"/>
            <p:cNvSpPr/>
            <p:nvPr/>
          </p:nvSpPr>
          <p:spPr bwMode="gray">
            <a:xfrm>
              <a:off x="4696053" y="1579005"/>
              <a:ext cx="250200" cy="2501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gray">
            <a:xfrm flipH="1">
              <a:off x="4409044" y="1389584"/>
              <a:ext cx="824217" cy="4308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t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MPLS</a:t>
              </a:r>
            </a:p>
          </p:txBody>
        </p:sp>
      </p:grpSp>
      <p:pic>
        <p:nvPicPr>
          <p:cNvPr id="1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9544" y="4363697"/>
            <a:ext cx="446281" cy="365138"/>
          </a:xfrm>
          <a:prstGeom prst="rect">
            <a:avLst/>
          </a:prstGeom>
          <a:noFill/>
        </p:spPr>
      </p:pic>
      <p:pic>
        <p:nvPicPr>
          <p:cNvPr id="1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609114" y="4380294"/>
            <a:ext cx="405710" cy="331944"/>
          </a:xfrm>
          <a:prstGeom prst="rect">
            <a:avLst/>
          </a:prstGeom>
          <a:noFill/>
        </p:spPr>
      </p:pic>
      <p:sp>
        <p:nvSpPr>
          <p:cNvPr id="125" name="文本框 124"/>
          <p:cNvSpPr txBox="1"/>
          <p:nvPr/>
        </p:nvSpPr>
        <p:spPr bwMode="gray">
          <a:xfrm>
            <a:off x="2477065" y="4423156"/>
            <a:ext cx="519694" cy="26161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CPE1</a:t>
            </a:r>
          </a:p>
        </p:txBody>
      </p:sp>
      <p:pic>
        <p:nvPicPr>
          <p:cNvPr id="1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248315" y="4380294"/>
            <a:ext cx="405710" cy="331944"/>
          </a:xfrm>
          <a:prstGeom prst="rect">
            <a:avLst/>
          </a:prstGeom>
          <a:noFill/>
        </p:spPr>
      </p:pic>
      <p:cxnSp>
        <p:nvCxnSpPr>
          <p:cNvPr id="127" name="直接连接符 126"/>
          <p:cNvCxnSpPr>
            <a:stCxn id="121" idx="4"/>
            <a:endCxn id="124" idx="0"/>
          </p:cNvCxnSpPr>
          <p:nvPr/>
        </p:nvCxnSpPr>
        <p:spPr bwMode="gray">
          <a:xfrm>
            <a:off x="3095258" y="3804065"/>
            <a:ext cx="1716711" cy="576229"/>
          </a:xfrm>
          <a:prstGeom prst="line">
            <a:avLst/>
          </a:prstGeom>
          <a:noFill/>
          <a:ln w="9525" cap="flat" cmpd="sng" algn="ctr">
            <a:solidFill>
              <a:sysClr val="window" lastClr="FFFFFF">
                <a:lumMod val="50000"/>
              </a:sysClr>
            </a:solidFill>
            <a:prstDash val="solid"/>
            <a:miter lim="800000"/>
          </a:ln>
          <a:effectLst/>
        </p:spPr>
      </p:cxnSp>
      <p:cxnSp>
        <p:nvCxnSpPr>
          <p:cNvPr id="128" name="直接连接符 127"/>
          <p:cNvCxnSpPr>
            <a:stCxn id="121" idx="4"/>
            <a:endCxn id="123" idx="0"/>
          </p:cNvCxnSpPr>
          <p:nvPr/>
        </p:nvCxnSpPr>
        <p:spPr bwMode="gray">
          <a:xfrm flipH="1">
            <a:off x="2242685" y="3804065"/>
            <a:ext cx="852573" cy="559632"/>
          </a:xfrm>
          <a:prstGeom prst="line">
            <a:avLst/>
          </a:prstGeom>
          <a:noFill/>
          <a:ln w="9525" cap="flat" cmpd="sng" algn="ctr">
            <a:solidFill>
              <a:sysClr val="window" lastClr="FFFFFF">
                <a:lumMod val="50000"/>
              </a:sysClr>
            </a:solidFill>
            <a:prstDash val="solid"/>
            <a:miter lim="800000"/>
          </a:ln>
          <a:effectLst/>
        </p:spPr>
      </p:cxnSp>
      <p:cxnSp>
        <p:nvCxnSpPr>
          <p:cNvPr id="129" name="直接连接符 128"/>
          <p:cNvCxnSpPr>
            <a:stCxn id="131" idx="4"/>
            <a:endCxn id="123" idx="0"/>
          </p:cNvCxnSpPr>
          <p:nvPr/>
        </p:nvCxnSpPr>
        <p:spPr bwMode="gray">
          <a:xfrm flipH="1">
            <a:off x="2242685" y="3804065"/>
            <a:ext cx="3321216" cy="559632"/>
          </a:xfrm>
          <a:prstGeom prst="line">
            <a:avLst/>
          </a:prstGeom>
          <a:noFill/>
          <a:ln w="9525" cap="flat" cmpd="sng" algn="ctr">
            <a:solidFill>
              <a:sysClr val="window" lastClr="FFFFFF">
                <a:lumMod val="50000"/>
              </a:sysClr>
            </a:solidFill>
            <a:prstDash val="solid"/>
            <a:miter lim="800000"/>
          </a:ln>
          <a:effectLst/>
        </p:spPr>
      </p:cxnSp>
      <p:grpSp>
        <p:nvGrpSpPr>
          <p:cNvPr id="130" name="组合 129"/>
          <p:cNvGrpSpPr/>
          <p:nvPr/>
        </p:nvGrpSpPr>
        <p:grpSpPr bwMode="gray">
          <a:xfrm>
            <a:off x="5151792" y="3364454"/>
            <a:ext cx="824217" cy="439611"/>
            <a:chOff x="4409044" y="1389584"/>
            <a:chExt cx="824217" cy="439611"/>
          </a:xfrm>
        </p:grpSpPr>
        <p:sp>
          <p:nvSpPr>
            <p:cNvPr id="131" name="椭圆 130"/>
            <p:cNvSpPr/>
            <p:nvPr/>
          </p:nvSpPr>
          <p:spPr bwMode="gray">
            <a:xfrm>
              <a:off x="4696053" y="1579005"/>
              <a:ext cx="250200" cy="2501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59"/>
            <p:cNvSpPr/>
            <p:nvPr/>
          </p:nvSpPr>
          <p:spPr bwMode="gray">
            <a:xfrm flipH="1">
              <a:off x="4409044" y="1389584"/>
              <a:ext cx="824217" cy="4308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t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Internet</a:t>
              </a:r>
            </a:p>
          </p:txBody>
        </p:sp>
      </p:grpSp>
      <p:cxnSp>
        <p:nvCxnSpPr>
          <p:cNvPr id="133" name="直接连接符 132"/>
          <p:cNvCxnSpPr>
            <a:stCxn id="131" idx="4"/>
            <a:endCxn id="124" idx="0"/>
          </p:cNvCxnSpPr>
          <p:nvPr/>
        </p:nvCxnSpPr>
        <p:spPr bwMode="gray">
          <a:xfrm flipH="1">
            <a:off x="4811969" y="3804065"/>
            <a:ext cx="751932" cy="576229"/>
          </a:xfrm>
          <a:prstGeom prst="line">
            <a:avLst/>
          </a:prstGeom>
          <a:noFill/>
          <a:ln w="9525" cap="flat" cmpd="sng" algn="ctr">
            <a:solidFill>
              <a:sysClr val="window" lastClr="FFFFFF">
                <a:lumMod val="50000"/>
              </a:sysClr>
            </a:solidFill>
            <a:prstDash val="solid"/>
            <a:miter lim="800000"/>
          </a:ln>
          <a:effectLst/>
        </p:spPr>
      </p:cxnSp>
      <p:cxnSp>
        <p:nvCxnSpPr>
          <p:cNvPr id="134" name="直接连接符 133"/>
          <p:cNvCxnSpPr>
            <a:stCxn id="131" idx="4"/>
            <a:endCxn id="126" idx="0"/>
          </p:cNvCxnSpPr>
          <p:nvPr/>
        </p:nvCxnSpPr>
        <p:spPr bwMode="gray">
          <a:xfrm>
            <a:off x="5563901" y="3804065"/>
            <a:ext cx="887269" cy="576229"/>
          </a:xfrm>
          <a:prstGeom prst="line">
            <a:avLst/>
          </a:prstGeom>
          <a:noFill/>
          <a:ln w="9525" cap="flat" cmpd="sng" algn="ctr">
            <a:solidFill>
              <a:sysClr val="window" lastClr="FFFFFF">
                <a:lumMod val="50000"/>
              </a:sysClr>
            </a:solidFill>
            <a:prstDash val="solid"/>
            <a:miter lim="800000"/>
          </a:ln>
          <a:effectLst/>
        </p:spPr>
      </p:cxnSp>
      <p:cxnSp>
        <p:nvCxnSpPr>
          <p:cNvPr id="135" name="直接连接符 134"/>
          <p:cNvCxnSpPr>
            <a:stCxn id="121" idx="4"/>
            <a:endCxn id="126" idx="0"/>
          </p:cNvCxnSpPr>
          <p:nvPr/>
        </p:nvCxnSpPr>
        <p:spPr bwMode="gray">
          <a:xfrm>
            <a:off x="3095258" y="3804065"/>
            <a:ext cx="3355912" cy="576229"/>
          </a:xfrm>
          <a:prstGeom prst="line">
            <a:avLst/>
          </a:prstGeom>
          <a:noFill/>
          <a:ln w="9525" cap="flat" cmpd="sng" algn="ctr">
            <a:solidFill>
              <a:sysClr val="window" lastClr="FFFFFF">
                <a:lumMod val="50000"/>
              </a:sysClr>
            </a:solidFill>
            <a:prstDash val="solid"/>
            <a:miter lim="800000"/>
          </a:ln>
          <a:effectLst/>
        </p:spPr>
      </p:cxnSp>
      <p:sp>
        <p:nvSpPr>
          <p:cNvPr id="136" name="文本框 135"/>
          <p:cNvSpPr txBox="1"/>
          <p:nvPr/>
        </p:nvSpPr>
        <p:spPr bwMode="gray">
          <a:xfrm>
            <a:off x="4066604" y="4423156"/>
            <a:ext cx="519694" cy="26161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CPE2</a:t>
            </a:r>
          </a:p>
        </p:txBody>
      </p:sp>
      <p:sp>
        <p:nvSpPr>
          <p:cNvPr id="137" name="文本框 136"/>
          <p:cNvSpPr txBox="1"/>
          <p:nvPr/>
        </p:nvSpPr>
        <p:spPr bwMode="gray">
          <a:xfrm>
            <a:off x="5703259" y="4423156"/>
            <a:ext cx="519694" cy="26161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CPE3</a:t>
            </a:r>
          </a:p>
        </p:txBody>
      </p:sp>
      <p:pic>
        <p:nvPicPr>
          <p:cNvPr id="138" name="图片 76" descr="接入交换机.png"/>
          <p:cNvPicPr>
            <a:picLocks noChangeAspect="1"/>
          </p:cNvPicPr>
          <p:nvPr/>
        </p:nvPicPr>
        <p:blipFill>
          <a:blip r:embed="rId4" cstate="print"/>
          <a:stretch>
            <a:fillRect/>
          </a:stretch>
        </p:blipFill>
        <p:spPr bwMode="gray">
          <a:xfrm>
            <a:off x="4266743" y="4977213"/>
            <a:ext cx="359999" cy="294545"/>
          </a:xfrm>
          <a:prstGeom prst="rect">
            <a:avLst/>
          </a:prstGeom>
        </p:spPr>
      </p:pic>
      <p:pic>
        <p:nvPicPr>
          <p:cNvPr id="139" name="图片 105" descr="AP.png"/>
          <p:cNvPicPr>
            <a:picLocks noChangeAspect="1"/>
          </p:cNvPicPr>
          <p:nvPr/>
        </p:nvPicPr>
        <p:blipFill>
          <a:blip r:embed="rId5" cstate="print"/>
          <a:stretch>
            <a:fillRect/>
          </a:stretch>
        </p:blipFill>
        <p:spPr bwMode="gray">
          <a:xfrm>
            <a:off x="4989862" y="4977213"/>
            <a:ext cx="359999" cy="294545"/>
          </a:xfrm>
          <a:prstGeom prst="rect">
            <a:avLst/>
          </a:prstGeom>
        </p:spPr>
      </p:pic>
      <p:pic>
        <p:nvPicPr>
          <p:cNvPr id="140" name="图片 76" descr="接入交换机.png"/>
          <p:cNvPicPr>
            <a:picLocks noChangeAspect="1"/>
          </p:cNvPicPr>
          <p:nvPr/>
        </p:nvPicPr>
        <p:blipFill>
          <a:blip r:embed="rId4" cstate="print"/>
          <a:stretch>
            <a:fillRect/>
          </a:stretch>
        </p:blipFill>
        <p:spPr bwMode="gray">
          <a:xfrm>
            <a:off x="5905944" y="4977213"/>
            <a:ext cx="359999" cy="294545"/>
          </a:xfrm>
          <a:prstGeom prst="rect">
            <a:avLst/>
          </a:prstGeom>
        </p:spPr>
      </p:pic>
      <p:pic>
        <p:nvPicPr>
          <p:cNvPr id="141" name="图片 105" descr="AP.png"/>
          <p:cNvPicPr>
            <a:picLocks noChangeAspect="1"/>
          </p:cNvPicPr>
          <p:nvPr/>
        </p:nvPicPr>
        <p:blipFill>
          <a:blip r:embed="rId5" cstate="print"/>
          <a:stretch>
            <a:fillRect/>
          </a:stretch>
        </p:blipFill>
        <p:spPr bwMode="gray">
          <a:xfrm>
            <a:off x="6629063" y="4977213"/>
            <a:ext cx="359999" cy="294545"/>
          </a:xfrm>
          <a:prstGeom prst="rect">
            <a:avLst/>
          </a:prstGeom>
        </p:spPr>
      </p:pic>
      <p:pic>
        <p:nvPicPr>
          <p:cNvPr id="142" name="图片 141" descr="汇聚交换机.png"/>
          <p:cNvPicPr>
            <a:picLocks noChangeAspect="1"/>
          </p:cNvPicPr>
          <p:nvPr/>
        </p:nvPicPr>
        <p:blipFill>
          <a:blip r:embed="rId6" cstate="print"/>
          <a:stretch>
            <a:fillRect/>
          </a:stretch>
        </p:blipFill>
        <p:spPr bwMode="gray">
          <a:xfrm>
            <a:off x="2350151" y="4977213"/>
            <a:ext cx="359999" cy="294545"/>
          </a:xfrm>
          <a:prstGeom prst="rect">
            <a:avLst/>
          </a:prstGeom>
        </p:spPr>
      </p:pic>
      <p:pic>
        <p:nvPicPr>
          <p:cNvPr id="143" name="图片 76" descr="接入交换机.png"/>
          <p:cNvPicPr>
            <a:picLocks noChangeAspect="1"/>
          </p:cNvPicPr>
          <p:nvPr/>
        </p:nvPicPr>
        <p:blipFill>
          <a:blip r:embed="rId4" cstate="print"/>
          <a:stretch>
            <a:fillRect/>
          </a:stretch>
        </p:blipFill>
        <p:spPr bwMode="gray">
          <a:xfrm>
            <a:off x="2903551" y="4977213"/>
            <a:ext cx="359999" cy="294545"/>
          </a:xfrm>
          <a:prstGeom prst="rect">
            <a:avLst/>
          </a:prstGeom>
        </p:spPr>
      </p:pic>
      <p:pic>
        <p:nvPicPr>
          <p:cNvPr id="144" name="图片 86" descr="核心交换机.png"/>
          <p:cNvPicPr>
            <a:picLocks noChangeAspect="1"/>
          </p:cNvPicPr>
          <p:nvPr/>
        </p:nvPicPr>
        <p:blipFill>
          <a:blip r:embed="rId7" cstate="print"/>
          <a:stretch>
            <a:fillRect/>
          </a:stretch>
        </p:blipFill>
        <p:spPr bwMode="gray">
          <a:xfrm>
            <a:off x="1796751" y="4977213"/>
            <a:ext cx="359999" cy="294545"/>
          </a:xfrm>
          <a:prstGeom prst="rect">
            <a:avLst/>
          </a:prstGeom>
        </p:spPr>
      </p:pic>
      <p:pic>
        <p:nvPicPr>
          <p:cNvPr id="145" name="图片 105" descr="AP.png"/>
          <p:cNvPicPr>
            <a:picLocks noChangeAspect="1"/>
          </p:cNvPicPr>
          <p:nvPr/>
        </p:nvPicPr>
        <p:blipFill>
          <a:blip r:embed="rId5" cstate="print"/>
          <a:stretch>
            <a:fillRect/>
          </a:stretch>
        </p:blipFill>
        <p:spPr bwMode="gray">
          <a:xfrm>
            <a:off x="3456952" y="4977213"/>
            <a:ext cx="359999" cy="294545"/>
          </a:xfrm>
          <a:prstGeom prst="rect">
            <a:avLst/>
          </a:prstGeom>
        </p:spPr>
      </p:pic>
      <p:pic>
        <p:nvPicPr>
          <p:cNvPr id="14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243351" y="4977213"/>
            <a:ext cx="359999" cy="294545"/>
          </a:xfrm>
          <a:prstGeom prst="rect">
            <a:avLst/>
          </a:prstGeom>
        </p:spPr>
      </p:pic>
      <p:pic>
        <p:nvPicPr>
          <p:cNvPr id="147" name="图片 72" descr="交换机.png"/>
          <p:cNvPicPr>
            <a:picLocks noChangeAspect="1"/>
          </p:cNvPicPr>
          <p:nvPr/>
        </p:nvPicPr>
        <p:blipFill>
          <a:blip r:embed="rId9" cstate="print"/>
          <a:stretch>
            <a:fillRect/>
          </a:stretch>
        </p:blipFill>
        <p:spPr bwMode="gray">
          <a:xfrm>
            <a:off x="691197" y="4977213"/>
            <a:ext cx="358812" cy="294545"/>
          </a:xfrm>
          <a:prstGeom prst="rect">
            <a:avLst/>
          </a:prstGeom>
        </p:spPr>
      </p:pic>
      <p:sp>
        <p:nvSpPr>
          <p:cNvPr id="148" name="文本框 147"/>
          <p:cNvSpPr txBox="1"/>
          <p:nvPr/>
        </p:nvSpPr>
        <p:spPr bwMode="gray">
          <a:xfrm>
            <a:off x="1475327" y="5439109"/>
            <a:ext cx="1542409" cy="605294"/>
          </a:xfrm>
          <a:prstGeom prst="rect">
            <a:avLst/>
          </a:prstGeom>
          <a:noFill/>
        </p:spPr>
        <p:txBody>
          <a:bodyPr wrap="none" rtlCol="0">
            <a:spAutoFit/>
          </a:bodyPr>
          <a:lstStyle/>
          <a:p>
            <a:pPr marL="0" marR="0" lvl="0" indent="0" algn="ctr" defTabSz="914400" eaLnBrk="1" fontAlgn="ctr" latinLnBrk="0" hangingPunct="1">
              <a:lnSpc>
                <a:spcPts val="2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HQ campus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Multi-service campus</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3994277" y="5439109"/>
            <a:ext cx="1635384" cy="605294"/>
          </a:xfrm>
          <a:prstGeom prst="rect">
            <a:avLst/>
          </a:prstGeom>
          <a:noFill/>
        </p:spPr>
        <p:txBody>
          <a:bodyPr wrap="none" rtlCol="0">
            <a:spAutoFit/>
          </a:bodyPr>
          <a:lstStyle/>
          <a:p>
            <a:pPr marL="0" marR="0" lvl="0" indent="0" algn="ctr" defTabSz="914400" eaLnBrk="1" fontAlgn="ctr" latinLnBrk="0" hangingPunct="1">
              <a:lnSpc>
                <a:spcPts val="2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Branch 1</a:t>
            </a:r>
          </a:p>
          <a:p>
            <a:pPr marL="0" marR="0" lvl="0" indent="0" algn="ctr" defTabSz="914400" eaLnBrk="1" fontAlgn="ctr" latinLnBrk="0" hangingPunct="1">
              <a:lnSpc>
                <a:spcPts val="2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Simple-service campus</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5637265" y="5439109"/>
            <a:ext cx="1635384" cy="605294"/>
          </a:xfrm>
          <a:prstGeom prst="rect">
            <a:avLst/>
          </a:prstGeom>
          <a:noFill/>
        </p:spPr>
        <p:txBody>
          <a:bodyPr wrap="none" rtlCol="0">
            <a:spAutoFit/>
          </a:bodyPr>
          <a:lstStyle/>
          <a:p>
            <a:pPr marL="0" marR="0" lvl="0" indent="0" algn="ctr" defTabSz="914400" eaLnBrk="1" fontAlgn="ctr" latinLnBrk="0" hangingPunct="1">
              <a:lnSpc>
                <a:spcPts val="2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Branch 2</a:t>
            </a:r>
          </a:p>
          <a:p>
            <a:pPr marL="0" marR="0" lvl="0" indent="0" algn="ctr" defTabSz="914400" eaLnBrk="1" fontAlgn="ctr" latinLnBrk="0" hangingPunct="1">
              <a:lnSpc>
                <a:spcPts val="2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Simple-service campus</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p:cNvSpPr/>
          <p:nvPr/>
        </p:nvSpPr>
        <p:spPr bwMode="gray">
          <a:xfrm>
            <a:off x="1108526" y="1154463"/>
            <a:ext cx="6099501" cy="1380919"/>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4506531" y="1162368"/>
            <a:ext cx="2284989" cy="238871"/>
          </a:xfrm>
          <a:prstGeom prst="rect">
            <a:avLst/>
          </a:prstGeom>
          <a:no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SD-WAN</a:t>
            </a:r>
          </a:p>
        </p:txBody>
      </p:sp>
      <p:sp>
        <p:nvSpPr>
          <p:cNvPr id="153" name="矩形 152"/>
          <p:cNvSpPr/>
          <p:nvPr/>
        </p:nvSpPr>
        <p:spPr bwMode="gray">
          <a:xfrm>
            <a:off x="1499257" y="1162368"/>
            <a:ext cx="2505831" cy="238871"/>
          </a:xfrm>
          <a:prstGeom prst="rect">
            <a:avLst/>
          </a:prstGeom>
          <a:no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LAN management</a:t>
            </a:r>
            <a:endParaRPr kumimoji="0" lang="en-US" altLang="zh-CN" sz="12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4" name="矩形 153"/>
          <p:cNvSpPr/>
          <p:nvPr/>
        </p:nvSpPr>
        <p:spPr bwMode="gray">
          <a:xfrm>
            <a:off x="1499257" y="2170094"/>
            <a:ext cx="5292263"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Site management</a:t>
            </a:r>
          </a:p>
        </p:txBody>
      </p:sp>
      <p:sp>
        <p:nvSpPr>
          <p:cNvPr id="155" name="矩形 154"/>
          <p:cNvSpPr/>
          <p:nvPr/>
        </p:nvSpPr>
        <p:spPr bwMode="gray">
          <a:xfrm>
            <a:off x="1499257" y="1807074"/>
            <a:ext cx="1205531"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Campus VXLAN</a:t>
            </a:r>
            <a:endParaRPr lang="en-US" altLang="zh-CN"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2799557" y="1807074"/>
            <a:ext cx="1205531"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Free mobility</a:t>
            </a:r>
            <a:endParaRPr lang="en-US" altLang="zh-CN"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矩形 156"/>
          <p:cNvSpPr/>
          <p:nvPr/>
        </p:nvSpPr>
        <p:spPr bwMode="gray">
          <a:xfrm>
            <a:off x="1499257" y="1444055"/>
            <a:ext cx="1205531"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Site configuration</a:t>
            </a:r>
            <a:endParaRPr lang="en-US" altLang="zh-CN"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2799557" y="1444055"/>
            <a:ext cx="1205531"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Access authentication</a:t>
            </a:r>
          </a:p>
        </p:txBody>
      </p:sp>
      <p:sp>
        <p:nvSpPr>
          <p:cNvPr id="159" name="矩形 158"/>
          <p:cNvSpPr/>
          <p:nvPr/>
        </p:nvSpPr>
        <p:spPr bwMode="gray">
          <a:xfrm>
            <a:off x="4506531" y="1807074"/>
            <a:ext cx="1079458"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Resource management</a:t>
            </a:r>
          </a:p>
        </p:txBody>
      </p:sp>
      <p:sp>
        <p:nvSpPr>
          <p:cNvPr id="160" name="矩形 159"/>
          <p:cNvSpPr/>
          <p:nvPr/>
        </p:nvSpPr>
        <p:spPr bwMode="gray">
          <a:xfrm>
            <a:off x="5712062" y="1807074"/>
            <a:ext cx="1079458"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WAN VPN</a:t>
            </a:r>
            <a:endParaRPr lang="en-US" altLang="zh-CN"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矩形 160"/>
          <p:cNvSpPr/>
          <p:nvPr/>
        </p:nvSpPr>
        <p:spPr bwMode="gray">
          <a:xfrm>
            <a:off x="4506531" y="1444055"/>
            <a:ext cx="1079458"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Route management</a:t>
            </a:r>
          </a:p>
        </p:txBody>
      </p:sp>
      <p:sp>
        <p:nvSpPr>
          <p:cNvPr id="162" name="矩形 161"/>
          <p:cNvSpPr/>
          <p:nvPr/>
        </p:nvSpPr>
        <p:spPr bwMode="gray">
          <a:xfrm>
            <a:off x="5712062" y="1444055"/>
            <a:ext cx="1079458" cy="324000"/>
          </a:xfrm>
          <a:prstGeom prst="rect">
            <a:avLst/>
          </a:prstGeom>
          <a:solidFill>
            <a:srgbClr val="F3FBFE"/>
          </a:solidFill>
          <a:ln w="12700" cap="flat" cmpd="sng" algn="ctr">
            <a:solidFill>
              <a:srgbClr val="99DFF9"/>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hangingPunct="0"/>
            <a:r>
              <a:rPr lang="en-US"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Intelligent traffic steering</a:t>
            </a:r>
            <a:endParaRPr lang="en-US" altLang="zh-CN" sz="11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框 162"/>
          <p:cNvSpPr txBox="1"/>
          <p:nvPr/>
        </p:nvSpPr>
        <p:spPr bwMode="gray">
          <a:xfrm>
            <a:off x="3481490" y="3413364"/>
            <a:ext cx="1680267" cy="348813"/>
          </a:xfrm>
          <a:prstGeom prst="rect">
            <a:avLst/>
          </a:prstGeom>
          <a:noFill/>
        </p:spPr>
        <p:txBody>
          <a:bodyPr wrap="none" rtlCol="0">
            <a:spAutoFit/>
          </a:bodyPr>
          <a:lstStyle/>
          <a:p>
            <a:pPr marL="0" marR="0" lvl="0" indent="0" algn="ctr" defTabSz="914400" eaLnBrk="1" fontAlgn="ctr" latinLnBrk="0" hangingPunct="1">
              <a:lnSpc>
                <a:spcPts val="2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One-stop management</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4" name="图片 1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816702" y="2953824"/>
            <a:ext cx="865097" cy="491769"/>
          </a:xfrm>
          <a:prstGeom prst="rect">
            <a:avLst/>
          </a:prstGeom>
        </p:spPr>
      </p:pic>
      <p:sp>
        <p:nvSpPr>
          <p:cNvPr id="165" name="矩形 164"/>
          <p:cNvSpPr/>
          <p:nvPr/>
        </p:nvSpPr>
        <p:spPr bwMode="gray">
          <a:xfrm>
            <a:off x="7554460" y="953185"/>
            <a:ext cx="4184800" cy="5247590"/>
          </a:xfrm>
          <a:prstGeom prst="rect">
            <a:avLst/>
          </a:prstGeom>
        </p:spPr>
        <p:txBody>
          <a:bodyPr wrap="square">
            <a:spAutoFit/>
          </a:bodyPr>
          <a:lstStyle/>
          <a:p>
            <a:pPr marL="0" marR="0" lvl="0" indent="0" defTabSz="914400" eaLnBrk="1" fontAlgn="ctr" latinLnBrk="0" hangingPunct="1">
              <a:lnSpc>
                <a:spcPts val="2400"/>
              </a:lnSpc>
              <a:spcBef>
                <a:spcPts val="0"/>
              </a:spcBef>
              <a:spcAft>
                <a:spcPts val="600"/>
              </a:spcAft>
              <a:buClrTx/>
              <a:buSzTx/>
              <a:buFontTx/>
              <a:buNone/>
              <a:tabLst/>
              <a:defRPr/>
            </a:pPr>
            <a:r>
              <a:rPr kumimoji="0" lang="en-US"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Integrated GUI, improving deployment and O&amp;M efficiency</a:t>
            </a:r>
            <a:endParaRPr kumimoji="0" lang="en-US" altLang="zh-CN"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r>
              <a:rPr kumimoji="0" lang="en-US"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Integrated deployment, integrated policy, integrated O&amp;M</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endParaRPr kumimoji="0" lang="en-US" altLang="zh-CN" sz="1600" b="1"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r>
              <a:rPr kumimoji="0" lang="en-US"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Abundant SD-WAN policies, improving application experience</a:t>
            </a:r>
            <a:endParaRPr kumimoji="0" lang="en-US" altLang="zh-CN"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defTabSz="914400" fontAlgn="ctr">
              <a:lnSpc>
                <a:spcPts val="2400"/>
              </a:lnSpc>
              <a:spcAft>
                <a:spcPts val="600"/>
              </a:spcAft>
              <a:defRPr/>
            </a:pP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Precise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dentification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of 6000+ applications</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application-based intelligent traffic steering, application-specific fine-grained QoS scheduling</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r>
              <a:rPr kumimoji="0" lang="en-US"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One platform, reducing customer investment</a:t>
            </a:r>
            <a:endParaRPr kumimoji="0" lang="en-US" altLang="zh-CN" sz="1600" b="1"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0" marR="0" lvl="0" indent="0" defTabSz="914400" eaLnBrk="1" fontAlgn="ctr" latinLnBrk="0" hangingPunct="1">
              <a:lnSpc>
                <a:spcPts val="2400"/>
              </a:lnSpc>
              <a:spcBef>
                <a:spcPts val="0"/>
              </a:spcBef>
              <a:spcAft>
                <a:spcPts val="600"/>
              </a:spcAft>
              <a:buClrTx/>
              <a:buSzTx/>
              <a:buFontTx/>
              <a:buNone/>
              <a:tabLst/>
              <a:defRPr/>
            </a:pP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NCE-Campus can be deployed in a single-node system or a cluster.</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0" name="组合 59"/>
          <p:cNvGrpSpPr/>
          <p:nvPr/>
        </p:nvGrpSpPr>
        <p:grpSpPr bwMode="gray">
          <a:xfrm>
            <a:off x="8694000" y="152487"/>
            <a:ext cx="3051683" cy="213120"/>
            <a:chOff x="9224904" y="152487"/>
            <a:chExt cx="2669660" cy="213120"/>
          </a:xfrm>
        </p:grpSpPr>
        <p:sp>
          <p:nvSpPr>
            <p:cNvPr id="61" name="燕尾形 60"/>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62" name="燕尾形 61"/>
            <p:cNvSpPr/>
            <p:nvPr/>
          </p:nvSpPr>
          <p:spPr bwMode="gray">
            <a:xfrm>
              <a:off x="9877398"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Deployment</a:t>
              </a:r>
              <a:endPar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10529892"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680194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Day N: Network-Wide Monitoring Based on </a:t>
            </a:r>
            <a:r>
              <a:rPr lang="en-US" altLang="zh-CN" dirty="0" err="1" smtClean="0">
                <a:sym typeface="Huawei Sans" panose="020C0503030203020204" pitchFamily="34" charset="0"/>
              </a:rPr>
              <a:t>iMaster</a:t>
            </a:r>
            <a:r>
              <a:rPr lang="en-US" altLang="zh-CN" dirty="0" smtClean="0">
                <a:sym typeface="Huawei Sans" panose="020C0503030203020204" pitchFamily="34" charset="0"/>
              </a:rPr>
              <a:t> NCE-Campus</a:t>
            </a:r>
            <a:endParaRPr lang="zh-CN" altLang="en-US" dirty="0">
              <a:sym typeface="Huawei Sans" panose="020C0503030203020204" pitchFamily="34" charset="0"/>
            </a:endParaRPr>
          </a:p>
        </p:txBody>
      </p:sp>
      <p:grpSp>
        <p:nvGrpSpPr>
          <p:cNvPr id="20" name="组合 19"/>
          <p:cNvGrpSpPr/>
          <p:nvPr/>
        </p:nvGrpSpPr>
        <p:grpSpPr bwMode="gray">
          <a:xfrm rot="16200000">
            <a:off x="1149774" y="3133515"/>
            <a:ext cx="3561568" cy="1228868"/>
            <a:chOff x="-922741" y="4190496"/>
            <a:chExt cx="3527788" cy="1368198"/>
          </a:xfrm>
        </p:grpSpPr>
        <p:sp>
          <p:nvSpPr>
            <p:cNvPr id="21" name="梯形 20"/>
            <p:cNvSpPr/>
            <p:nvPr/>
          </p:nvSpPr>
          <p:spPr bwMode="gray">
            <a:xfrm>
              <a:off x="-922741" y="4190496"/>
              <a:ext cx="3527788" cy="1368198"/>
            </a:xfrm>
            <a:prstGeom prst="trapezoid">
              <a:avLst>
                <a:gd name="adj" fmla="val 19561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梯形 21"/>
            <p:cNvSpPr/>
            <p:nvPr/>
          </p:nvSpPr>
          <p:spPr bwMode="gray">
            <a:xfrm>
              <a:off x="-410950" y="4190496"/>
              <a:ext cx="2504207" cy="1368198"/>
            </a:xfrm>
            <a:prstGeom prst="trapezoid">
              <a:avLst>
                <a:gd name="adj" fmla="val 14753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梯形 22"/>
            <p:cNvSpPr/>
            <p:nvPr/>
          </p:nvSpPr>
          <p:spPr bwMode="gray">
            <a:xfrm>
              <a:off x="166427" y="4302060"/>
              <a:ext cx="1372970" cy="1256634"/>
            </a:xfrm>
            <a:prstGeom prst="trapezoid">
              <a:avLst>
                <a:gd name="adj" fmla="val 80291"/>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49615" y="3436884"/>
            <a:ext cx="1046768" cy="595041"/>
          </a:xfrm>
          <a:prstGeom prst="rect">
            <a:avLst/>
          </a:prstGeom>
        </p:spPr>
      </p:pic>
      <p:sp>
        <p:nvSpPr>
          <p:cNvPr id="25" name="圆角矩形 24"/>
          <p:cNvSpPr/>
          <p:nvPr/>
        </p:nvSpPr>
        <p:spPr bwMode="gray">
          <a:xfrm>
            <a:off x="3790526" y="2403671"/>
            <a:ext cx="3353163" cy="1287795"/>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health overview</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Inter-site monitoring (overlay topology and interconnection status)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360-degree terminal, application, and device monitoring</a:t>
            </a: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圆角矩形 25"/>
          <p:cNvSpPr/>
          <p:nvPr/>
        </p:nvSpPr>
        <p:spPr bwMode="gray">
          <a:xfrm>
            <a:off x="3790526" y="2079672"/>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Health status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7389222" y="2403671"/>
            <a:ext cx="3353163" cy="1287795"/>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Current alarms, historical alarms, masked alarms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notification mode setting (notification by mail)</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圆角矩形 27"/>
          <p:cNvSpPr/>
          <p:nvPr/>
        </p:nvSpPr>
        <p:spPr bwMode="gray">
          <a:xfrm>
            <a:off x="7389222" y="2079672"/>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Alarms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790526" y="4193924"/>
            <a:ext cx="3353163" cy="1097743"/>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Statistical analysis (including terminal behavior analysis)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Agile report</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圆角矩形 29"/>
          <p:cNvSpPr/>
          <p:nvPr/>
        </p:nvSpPr>
        <p:spPr bwMode="gray">
          <a:xfrm>
            <a:off x="3790526" y="3869925"/>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Reports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7389222" y="4193924"/>
            <a:ext cx="3353163" cy="1097743"/>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authentication events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Key device events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go-online and go-offline logs</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圆角矩形 31"/>
          <p:cNvSpPr/>
          <p:nvPr/>
        </p:nvSpPr>
        <p:spPr bwMode="gray">
          <a:xfrm>
            <a:off x="7389222" y="3869925"/>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Event logs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a:off x="8694000" y="152487"/>
            <a:ext cx="3051683" cy="213120"/>
            <a:chOff x="9224904" y="152487"/>
            <a:chExt cx="2669660" cy="213120"/>
          </a:xfrm>
        </p:grpSpPr>
        <p:sp>
          <p:nvSpPr>
            <p:cNvPr id="34" name="燕尾形 33"/>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35" name="燕尾形 34"/>
            <p:cNvSpPr/>
            <p:nvPr/>
          </p:nvSpPr>
          <p:spPr bwMode="gray">
            <a:xfrm>
              <a:off x="9877398"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Deployment</a:t>
              </a:r>
            </a:p>
          </p:txBody>
        </p:sp>
        <p:sp>
          <p:nvSpPr>
            <p:cNvPr id="36" name="燕尾形 35"/>
            <p:cNvSpPr/>
            <p:nvPr/>
          </p:nvSpPr>
          <p:spPr bwMode="gray">
            <a:xfrm>
              <a:off x="10529892"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37" name="燕尾形 36"/>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863583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Day N: Simplified O&amp;M Based on </a:t>
            </a:r>
            <a:r>
              <a:rPr lang="en-US" altLang="zh-CN" dirty="0" err="1" smtClean="0">
                <a:sym typeface="Huawei Sans" panose="020C0503030203020204" pitchFamily="34" charset="0"/>
              </a:rPr>
              <a:t>iMaster</a:t>
            </a:r>
            <a:r>
              <a:rPr lang="en-US" altLang="zh-CN" dirty="0" smtClean="0">
                <a:sym typeface="Huawei Sans" panose="020C0503030203020204" pitchFamily="34" charset="0"/>
              </a:rPr>
              <a:t> NCE-Campus</a:t>
            </a:r>
            <a:endParaRPr lang="zh-CN" altLang="en-US" dirty="0">
              <a:sym typeface="Huawei Sans" panose="020C0503030203020204" pitchFamily="34" charset="0"/>
            </a:endParaRPr>
          </a:p>
        </p:txBody>
      </p:sp>
      <p:grpSp>
        <p:nvGrpSpPr>
          <p:cNvPr id="18" name="组合 17"/>
          <p:cNvGrpSpPr/>
          <p:nvPr/>
        </p:nvGrpSpPr>
        <p:grpSpPr bwMode="gray">
          <a:xfrm rot="16200000">
            <a:off x="1767840" y="3133515"/>
            <a:ext cx="2325436" cy="1228868"/>
            <a:chOff x="-922741" y="4190496"/>
            <a:chExt cx="3527788" cy="1368198"/>
          </a:xfrm>
        </p:grpSpPr>
        <p:sp>
          <p:nvSpPr>
            <p:cNvPr id="19" name="梯形 18"/>
            <p:cNvSpPr/>
            <p:nvPr/>
          </p:nvSpPr>
          <p:spPr bwMode="gray">
            <a:xfrm>
              <a:off x="-922741" y="4190496"/>
              <a:ext cx="3527788" cy="1368198"/>
            </a:xfrm>
            <a:prstGeom prst="trapezoid">
              <a:avLst>
                <a:gd name="adj" fmla="val 19561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梯形 19"/>
            <p:cNvSpPr/>
            <p:nvPr/>
          </p:nvSpPr>
          <p:spPr bwMode="gray">
            <a:xfrm>
              <a:off x="-410950" y="4190496"/>
              <a:ext cx="2504207" cy="1368198"/>
            </a:xfrm>
            <a:prstGeom prst="trapezoid">
              <a:avLst>
                <a:gd name="adj" fmla="val 14753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梯形 20"/>
            <p:cNvSpPr/>
            <p:nvPr/>
          </p:nvSpPr>
          <p:spPr bwMode="gray">
            <a:xfrm>
              <a:off x="166427" y="4302060"/>
              <a:ext cx="1372970" cy="1256634"/>
            </a:xfrm>
            <a:prstGeom prst="trapezoid">
              <a:avLst>
                <a:gd name="adj" fmla="val 80291"/>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49615" y="3436884"/>
            <a:ext cx="1046768" cy="595041"/>
          </a:xfrm>
          <a:prstGeom prst="rect">
            <a:avLst/>
          </a:prstGeom>
        </p:spPr>
      </p:pic>
      <p:sp>
        <p:nvSpPr>
          <p:cNvPr id="23" name="圆角矩形 22"/>
          <p:cNvSpPr/>
          <p:nvPr/>
        </p:nvSpPr>
        <p:spPr bwMode="gray">
          <a:xfrm>
            <a:off x="3790526" y="2792397"/>
            <a:ext cx="3353163" cy="720528"/>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View device configuration results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Save device configurations</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圆角矩形 23"/>
          <p:cNvSpPr/>
          <p:nvPr/>
        </p:nvSpPr>
        <p:spPr bwMode="gray">
          <a:xfrm>
            <a:off x="3790526" y="2468397"/>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Configuration maintenance</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7389222" y="2792395"/>
            <a:ext cx="3877510" cy="2025466"/>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Monitor device assets (subracks, boards, subcards, etc.)</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Upgrade devices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Activate device licenses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 up and restore device configuration files</a:t>
            </a:r>
          </a:p>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圆角矩形 25"/>
          <p:cNvSpPr/>
          <p:nvPr/>
        </p:nvSpPr>
        <p:spPr bwMode="gray">
          <a:xfrm>
            <a:off x="7389222" y="2468397"/>
            <a:ext cx="3877510"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3790526" y="3901650"/>
            <a:ext cx="3353163" cy="916211"/>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6213" indent="-176213"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Ping, trace, obtain packet header, trace packet paths, collect diagnosis information, detect application quality ...</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圆角矩形 27"/>
          <p:cNvSpPr/>
          <p:nvPr/>
        </p:nvSpPr>
        <p:spPr bwMode="gray">
          <a:xfrm>
            <a:off x="3790526" y="3577650"/>
            <a:ext cx="3353163"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Diagnostic tools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bwMode="gray">
          <a:xfrm>
            <a:off x="8694000" y="152487"/>
            <a:ext cx="3051683" cy="213120"/>
            <a:chOff x="9224904" y="152487"/>
            <a:chExt cx="2669660" cy="213120"/>
          </a:xfrm>
        </p:grpSpPr>
        <p:sp>
          <p:nvSpPr>
            <p:cNvPr id="30" name="燕尾形 29"/>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31" name="燕尾形 30"/>
            <p:cNvSpPr/>
            <p:nvPr/>
          </p:nvSpPr>
          <p:spPr bwMode="gray">
            <a:xfrm>
              <a:off x="9877398"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Deployment</a:t>
              </a:r>
            </a:p>
          </p:txBody>
        </p:sp>
        <p:sp>
          <p:nvSpPr>
            <p:cNvPr id="32" name="燕尾形 31"/>
            <p:cNvSpPr/>
            <p:nvPr/>
          </p:nvSpPr>
          <p:spPr bwMode="gray">
            <a:xfrm>
              <a:off x="10529892"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33" name="燕尾形 32"/>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434477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Day N: Improving User and Service Experience Based on Predictive Insights and AI</a:t>
            </a:r>
            <a:endParaRPr lang="zh-CN" altLang="en-US" dirty="0">
              <a:sym typeface="Huawei Sans" panose="020C0503030203020204" pitchFamily="34" charset="0"/>
            </a:endParaRPr>
          </a:p>
        </p:txBody>
      </p:sp>
      <p:sp>
        <p:nvSpPr>
          <p:cNvPr id="21" name="圆角矩形 20"/>
          <p:cNvSpPr/>
          <p:nvPr/>
        </p:nvSpPr>
        <p:spPr bwMode="gray">
          <a:xfrm>
            <a:off x="8304737" y="1934424"/>
            <a:ext cx="3096000" cy="4254225"/>
          </a:xfrm>
          <a:prstGeom prst="roundRect">
            <a:avLst>
              <a:gd name="adj" fmla="val 98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4592665" y="1934424"/>
            <a:ext cx="3261218" cy="4254225"/>
          </a:xfrm>
          <a:prstGeom prst="roundRect">
            <a:avLst>
              <a:gd name="adj" fmla="val 1320"/>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863993" y="1934424"/>
            <a:ext cx="3096000" cy="4254225"/>
          </a:xfrm>
          <a:prstGeom prst="roundRect">
            <a:avLst>
              <a:gd name="adj" fmla="val 159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8288896" y="1513936"/>
            <a:ext cx="3096000"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Intelligent network optimization</a:t>
            </a:r>
          </a:p>
        </p:txBody>
      </p:sp>
      <p:sp>
        <p:nvSpPr>
          <p:cNvPr id="25" name="圆角矩形 24"/>
          <p:cNvSpPr/>
          <p:nvPr/>
        </p:nvSpPr>
        <p:spPr bwMode="gray">
          <a:xfrm>
            <a:off x="867483" y="1503264"/>
            <a:ext cx="3096000"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Real-time experience visibility</a:t>
            </a:r>
          </a:p>
        </p:txBody>
      </p:sp>
      <p:sp>
        <p:nvSpPr>
          <p:cNvPr id="26" name="圆角矩形 25"/>
          <p:cNvSpPr/>
          <p:nvPr/>
        </p:nvSpPr>
        <p:spPr bwMode="gray">
          <a:xfrm>
            <a:off x="4585419" y="1503264"/>
            <a:ext cx="3261218" cy="360000"/>
          </a:xfrm>
          <a:prstGeom prst="roundRect">
            <a:avLst>
              <a:gd name="adj" fmla="val 82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Minute-level fault locating</a:t>
            </a:r>
          </a:p>
        </p:txBody>
      </p:sp>
      <p:sp>
        <p:nvSpPr>
          <p:cNvPr id="27" name="885553165"/>
          <p:cNvSpPr>
            <a:spLocks noChangeArrowheads="1"/>
          </p:cNvSpPr>
          <p:nvPr/>
        </p:nvSpPr>
        <p:spPr bwMode="gray">
          <a:xfrm>
            <a:off x="4592664" y="3757214"/>
            <a:ext cx="3253973" cy="2269852"/>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Proactive issue identification</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proactively identifies 85% of potential network issues using the AI algorithms that are continuously trained via Huawei's 200,000+ terminals.</a:t>
            </a:r>
            <a:endParaRPr lang="en-US" altLang="zh-CN" sz="105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490" indent="-182490" fontAlgn="ctr">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Minute-level fault locating</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uses the fault inference engine to locate issues within minutes, identify root causes of the issues, and provide effective fault rectification suggestions.</a:t>
            </a:r>
            <a:endParaRPr lang="en-US" altLang="zh-CN" sz="105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490" indent="-182490" fontAlgn="ctr">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Intelligent fault prediction</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uses AI to learn historical data and dynamically generate a baseline, and compares and analyzes real-time data against the baseline to predict possible faults.</a:t>
            </a:r>
            <a:endParaRPr lang="en-US" altLang="zh-CN" sz="105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2012034018"/>
          <p:cNvSpPr>
            <a:spLocks noChangeArrowheads="1"/>
          </p:cNvSpPr>
          <p:nvPr/>
        </p:nvSpPr>
        <p:spPr bwMode="gray">
          <a:xfrm>
            <a:off x="8316541" y="3757214"/>
            <a:ext cx="3071921" cy="2231380"/>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Real-time simulation feedback</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evaluates channel conflicts on wireless networks in real time and provides optimization suggestions based on neighbor and radio information about devices on each floor.</a:t>
            </a:r>
            <a:endParaRPr lang="en-US" altLang="zh-CN" sz="105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490" indent="-182490" fontAlgn="ctr">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Predictive optimization</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identifies edge APs and predicts the load trend of APs based on historical data analysis, performs predictive optimization on wireless networks, and compares the gains before and after the optimization. This practice improves the network-wide performance by 50%+ (Tolly certification).</a:t>
            </a:r>
            <a:endParaRPr lang="en-US" altLang="zh-CN" sz="105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76090" y="2128440"/>
            <a:ext cx="2129149" cy="1596862"/>
          </a:xfrm>
          <a:prstGeom prst="rect">
            <a:avLst/>
          </a:prstGeom>
          <a:effectLst>
            <a:softEdge rad="88900"/>
          </a:effectLst>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772321" y="2128440"/>
            <a:ext cx="2129150" cy="1599958"/>
          </a:xfrm>
          <a:prstGeom prst="rect">
            <a:avLst/>
          </a:prstGeom>
          <a:effectLst>
            <a:softEdge rad="88900"/>
          </a:effectLst>
        </p:spPr>
      </p:pic>
      <p:sp>
        <p:nvSpPr>
          <p:cNvPr id="31" name="603136532"/>
          <p:cNvSpPr>
            <a:spLocks noChangeArrowheads="1"/>
          </p:cNvSpPr>
          <p:nvPr/>
        </p:nvSpPr>
        <p:spPr bwMode="gray">
          <a:xfrm>
            <a:off x="880293" y="3757214"/>
            <a:ext cx="3076816" cy="2431435"/>
          </a:xfrm>
          <a:prstGeom prst="rect">
            <a:avLst/>
          </a:prstGeom>
          <a:noFill/>
          <a:ln w="9525">
            <a:noFill/>
            <a:miter lim="800000"/>
            <a:headEnd/>
            <a:tailEnd/>
          </a:ln>
        </p:spPr>
        <p:txBody>
          <a:bodyPr wrap="square">
            <a:spAutoFit/>
          </a:bodyPr>
          <a:lstStyle/>
          <a:p>
            <a:pPr marL="171450" indent="-171450" defTabSz="1219272" fontAlgn="ctr">
              <a:spcBef>
                <a:spcPts val="0"/>
              </a:spcBef>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Per-area</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intuitively displays the network status and user experience on the entire network or in each area through the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-dimensional evaluation system.</a:t>
            </a:r>
          </a:p>
          <a:p>
            <a:pPr marL="171450" indent="-171450" defTabSz="1219272" fontAlgn="ctr">
              <a:spcBef>
                <a:spcPts val="0"/>
              </a:spcBef>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Per-user</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displays network experience (who connects to which AP at what time, experience, and issue) of each user in real time throughout the journey, making faults easier to be traced.</a:t>
            </a:r>
            <a:endParaRPr lang="en-US" altLang="zh-CN" sz="105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1219272" fontAlgn="ctr">
              <a:spcBef>
                <a:spcPts val="0"/>
              </a:spcBef>
              <a:spcAft>
                <a:spcPts val="300"/>
              </a:spcAft>
              <a:buFont typeface="Arial" panose="020B0604020202020204" pitchFamily="34" charset="0"/>
              <a:buChar char="•"/>
              <a:defRPr/>
            </a:pPr>
            <a:r>
              <a:rPr lang="en-US" sz="105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Per-application</a:t>
            </a:r>
            <a:r>
              <a:rPr lang="en-US" sz="105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perceives experience of voice and video applications in real time, demarcates faulty devices quickly and intelligently, and analyzes the root cause of poor quality.</a:t>
            </a:r>
            <a:endParaRPr lang="en-US" altLang="zh-CN" sz="105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347639" y="2145733"/>
            <a:ext cx="2161500" cy="1579569"/>
          </a:xfrm>
          <a:prstGeom prst="rect">
            <a:avLst/>
          </a:prstGeom>
          <a:effectLst>
            <a:softEdge rad="88900"/>
          </a:effectLst>
        </p:spPr>
      </p:pic>
      <p:sp>
        <p:nvSpPr>
          <p:cNvPr id="33" name="Right Arrow 157"/>
          <p:cNvSpPr/>
          <p:nvPr/>
        </p:nvSpPr>
        <p:spPr bwMode="gray">
          <a:xfrm>
            <a:off x="4046426" y="3808939"/>
            <a:ext cx="45980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FDD351"/>
              </a:gs>
            </a:gsLst>
            <a:lin ang="0" scaled="1"/>
            <a:tileRect/>
          </a:gradFill>
          <a:ln w="9525">
            <a:gradFill flip="none" rotWithShape="1">
              <a:gsLst>
                <a:gs pos="0">
                  <a:schemeClr val="accent1">
                    <a:lumMod val="5000"/>
                    <a:lumOff val="95000"/>
                  </a:schemeClr>
                </a:gs>
                <a:gs pos="100000">
                  <a:srgbClr val="FCC8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ight Arrow 157"/>
          <p:cNvSpPr/>
          <p:nvPr/>
        </p:nvSpPr>
        <p:spPr bwMode="gray">
          <a:xfrm>
            <a:off x="7743924" y="3808939"/>
            <a:ext cx="45980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FDD351"/>
              </a:gs>
            </a:gsLst>
            <a:lin ang="0" scaled="1"/>
            <a:tileRect/>
          </a:gradFill>
          <a:ln w="9525">
            <a:gradFill flip="none" rotWithShape="1">
              <a:gsLst>
                <a:gs pos="0">
                  <a:schemeClr val="accent1">
                    <a:lumMod val="5000"/>
                    <a:lumOff val="95000"/>
                  </a:schemeClr>
                </a:gs>
                <a:gs pos="100000">
                  <a:srgbClr val="FCC8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8694000" y="152487"/>
            <a:ext cx="3051683" cy="213120"/>
            <a:chOff x="9224904" y="152487"/>
            <a:chExt cx="2669660" cy="213120"/>
          </a:xfrm>
        </p:grpSpPr>
        <p:sp>
          <p:nvSpPr>
            <p:cNvPr id="36" name="燕尾形 35"/>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37" name="燕尾形 36"/>
            <p:cNvSpPr/>
            <p:nvPr/>
          </p:nvSpPr>
          <p:spPr bwMode="gray">
            <a:xfrm>
              <a:off x="9877398"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Deployment</a:t>
              </a:r>
            </a:p>
          </p:txBody>
        </p:sp>
        <p:sp>
          <p:nvSpPr>
            <p:cNvPr id="38" name="燕尾形 37"/>
            <p:cNvSpPr/>
            <p:nvPr/>
          </p:nvSpPr>
          <p:spPr bwMode="gray">
            <a:xfrm>
              <a:off x="10529892"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39" name="燕尾形 38"/>
            <p:cNvSpPr/>
            <p:nvPr/>
          </p:nvSpPr>
          <p:spPr bwMode="gray">
            <a:xfrm>
              <a:off x="11182386" y="152487"/>
              <a:ext cx="7121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smtClean="0">
                  <a:latin typeface="Huawei Sans" panose="020C0503030203020204" pitchFamily="34" charset="0"/>
                  <a:ea typeface="方正兰亭黑简体" panose="02000000000000000000" pitchFamily="2" charset="-122"/>
                  <a:sym typeface="Huawei Sans" panose="020C0503030203020204" pitchFamily="34" charset="0"/>
                </a:rPr>
                <a:t>Optimization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92455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1019174" y="1844674"/>
            <a:ext cx="10153651" cy="4277451"/>
          </a:xfrm>
        </p:spPr>
        <p:txBody>
          <a:bodyPr/>
          <a:lstStyle/>
          <a:p>
            <a:r>
              <a:rPr lang="en-US" altLang="zh-CN" sz="1400" smtClean="0">
                <a:sym typeface="Huawei Sans" panose="020C0503030203020204" pitchFamily="34" charset="0"/>
              </a:rPr>
              <a:t>As we constantly make breakthroughs in exploring the digital world, a game-changing digital transformation is taking place in all industries. The adoption of new technologies, such as IoT, big data, cloud computing, and AI, is changing the operation and production modes of different industries while creating more and more new business models. Amid these, digital transformation is the only way for any enterprise and organization to keep up and stay competitive. For enterprises and organizations, campus networks are the cornerstone for their digital transformation and also serve as a bridge between physical and digital worlds. With the constant emergence of new technologies and applications, each enterprise and organization urgently need to easily and quickly deploy an intelligent and reliable campus network.</a:t>
            </a:r>
          </a:p>
          <a:p>
            <a:r>
              <a:rPr lang="en-US" altLang="zh-CN" sz="1400" smtClean="0">
                <a:sym typeface="Huawei Sans" panose="020C0503030203020204" pitchFamily="34" charset="0"/>
              </a:rPr>
              <a:t>Huawei CloudCampus Solution is designed especially for enterprises of all sizes to build ultra-broadband, intelligent, simplified, secure, and open intent-driven campus networks. This innovative solution makes it easy to gain real-time insights into and quickly respond to network and service needs.</a:t>
            </a:r>
          </a:p>
          <a:p>
            <a:r>
              <a:rPr lang="en-US" altLang="zh-CN" sz="1400" smtClean="0">
                <a:sym typeface="Huawei Sans" panose="020C0503030203020204" pitchFamily="34" charset="0"/>
              </a:rPr>
              <a:t>This course systematically introduces Huawei CloudCampus Solution, including the solution architecture and key components. It also describes the key functions and features of the solution from multiple dimensions, such as simplified network, multi-purpose network, intelligent policy, and intelligent O&amp;M.</a:t>
            </a:r>
          </a:p>
          <a:p>
            <a:endParaRPr lang="zh-CN" altLang="en-US" sz="1400" smtClean="0">
              <a:sym typeface="Huawei Sans" panose="020C0503030203020204" pitchFamily="34" charset="0"/>
            </a:endParaRPr>
          </a:p>
          <a:p>
            <a:endParaRPr lang="zh-CN" altLang="en-US" sz="1400" dirty="0">
              <a:sym typeface="Huawei Sans" panose="020C0503030203020204" pitchFamily="34" charset="0"/>
            </a:endParaRPr>
          </a:p>
        </p:txBody>
      </p:sp>
    </p:spTree>
    <p:extLst>
      <p:ext uri="{BB962C8B-B14F-4D97-AF65-F5344CB8AC3E}">
        <p14:creationId xmlns:p14="http://schemas.microsoft.com/office/powerpoint/2010/main" val="29672751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AI-Powered Intelligent Radio Calibration</a:t>
            </a:r>
            <a:endParaRPr lang="zh-CN" altLang="en-US" dirty="0">
              <a:sym typeface="Huawei Sans" panose="020C0503030203020204" pitchFamily="34" charset="0"/>
            </a:endParaRPr>
          </a:p>
        </p:txBody>
      </p:sp>
      <p:sp>
        <p:nvSpPr>
          <p:cNvPr id="33" name="Freeform 159"/>
          <p:cNvSpPr/>
          <p:nvPr/>
        </p:nvSpPr>
        <p:spPr bwMode="gray">
          <a:xfrm flipH="1">
            <a:off x="591359" y="2562681"/>
            <a:ext cx="2570004" cy="13434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57866" y="1182135"/>
            <a:ext cx="1036992" cy="759852"/>
          </a:xfrm>
          <a:prstGeom prst="rect">
            <a:avLst/>
          </a:prstGeom>
        </p:spPr>
      </p:pic>
      <p:sp>
        <p:nvSpPr>
          <p:cNvPr id="35" name="上下箭头 34"/>
          <p:cNvSpPr/>
          <p:nvPr/>
        </p:nvSpPr>
        <p:spPr bwMode="gray">
          <a:xfrm>
            <a:off x="1645584" y="2034622"/>
            <a:ext cx="461554" cy="870207"/>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105" descr="AP.png"/>
          <p:cNvPicPr>
            <a:picLocks noChangeAspect="1"/>
          </p:cNvPicPr>
          <p:nvPr/>
        </p:nvPicPr>
        <p:blipFill>
          <a:blip r:embed="rId4" cstate="print"/>
          <a:stretch>
            <a:fillRect/>
          </a:stretch>
        </p:blipFill>
        <p:spPr bwMode="gray">
          <a:xfrm>
            <a:off x="1014360" y="3171736"/>
            <a:ext cx="368827" cy="301768"/>
          </a:xfrm>
          <a:prstGeom prst="rect">
            <a:avLst/>
          </a:prstGeom>
        </p:spPr>
      </p:pic>
      <p:pic>
        <p:nvPicPr>
          <p:cNvPr id="37" name="图片 105" descr="AP.png"/>
          <p:cNvPicPr>
            <a:picLocks noChangeAspect="1"/>
          </p:cNvPicPr>
          <p:nvPr/>
        </p:nvPicPr>
        <p:blipFill>
          <a:blip r:embed="rId4" cstate="print"/>
          <a:stretch>
            <a:fillRect/>
          </a:stretch>
        </p:blipFill>
        <p:spPr bwMode="gray">
          <a:xfrm>
            <a:off x="1594177" y="3171736"/>
            <a:ext cx="368827" cy="301768"/>
          </a:xfrm>
          <a:prstGeom prst="rect">
            <a:avLst/>
          </a:prstGeom>
        </p:spPr>
      </p:pic>
      <p:pic>
        <p:nvPicPr>
          <p:cNvPr id="38" name="图片 105" descr="AP.png"/>
          <p:cNvPicPr>
            <a:picLocks noChangeAspect="1"/>
          </p:cNvPicPr>
          <p:nvPr/>
        </p:nvPicPr>
        <p:blipFill>
          <a:blip r:embed="rId4" cstate="print"/>
          <a:stretch>
            <a:fillRect/>
          </a:stretch>
        </p:blipFill>
        <p:spPr bwMode="gray">
          <a:xfrm>
            <a:off x="2670404" y="3171736"/>
            <a:ext cx="368827" cy="301768"/>
          </a:xfrm>
          <a:prstGeom prst="rect">
            <a:avLst/>
          </a:prstGeom>
        </p:spPr>
      </p:pic>
      <p:grpSp>
        <p:nvGrpSpPr>
          <p:cNvPr id="39" name="Group 3"/>
          <p:cNvGrpSpPr/>
          <p:nvPr/>
        </p:nvGrpSpPr>
        <p:grpSpPr bwMode="gray">
          <a:xfrm>
            <a:off x="2185721" y="3318890"/>
            <a:ext cx="261965" cy="61979"/>
            <a:chOff x="559282" y="6488261"/>
            <a:chExt cx="261965" cy="61979"/>
          </a:xfrm>
          <a:solidFill>
            <a:schemeClr val="bg1">
              <a:lumMod val="50000"/>
            </a:schemeClr>
          </a:solidFill>
        </p:grpSpPr>
        <p:sp>
          <p:nvSpPr>
            <p:cNvPr id="4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梯形 43"/>
          <p:cNvSpPr/>
          <p:nvPr/>
        </p:nvSpPr>
        <p:spPr bwMode="gray">
          <a:xfrm>
            <a:off x="870704" y="3473504"/>
            <a:ext cx="1815772" cy="11719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梯形 44"/>
          <p:cNvSpPr/>
          <p:nvPr/>
        </p:nvSpPr>
        <p:spPr bwMode="gray">
          <a:xfrm>
            <a:off x="1408817" y="3473504"/>
            <a:ext cx="1815772" cy="11719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梯形 45"/>
          <p:cNvSpPr/>
          <p:nvPr/>
        </p:nvSpPr>
        <p:spPr bwMode="gray">
          <a:xfrm>
            <a:off x="1954968" y="3473504"/>
            <a:ext cx="1815772" cy="11719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442008" y="4318005"/>
            <a:ext cx="3136282" cy="1631216"/>
          </a:xfrm>
          <a:prstGeom prst="rect">
            <a:avLst/>
          </a:prstGeom>
          <a:noFill/>
        </p:spPr>
        <p:txBody>
          <a:bodyPr wrap="square" rtlCol="0">
            <a:spAutoFit/>
          </a:bodyPr>
          <a:lstStyle/>
          <a:p>
            <a:pPr marL="171450" indent="-171450" fontAlgn="ctr">
              <a:lnSpc>
                <a:spcPts val="2000"/>
              </a:lnSpc>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Air interface environment is complex and changeable.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2000"/>
              </a:lnSpc>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Signal interference and channel conflicts frequently occur.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2000"/>
              </a:lnSpc>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Traditional radio calibration cannot effectively improve wireless experience.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bwMode="gray">
          <a:xfrm>
            <a:off x="3931990" y="1361767"/>
            <a:ext cx="3962622" cy="330866"/>
          </a:xfrm>
          <a:prstGeom prst="roundRect">
            <a:avLst>
              <a:gd name="adj" fmla="val 1090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1: manual calibration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3931990" y="1736575"/>
            <a:ext cx="3962622" cy="1585110"/>
          </a:xfrm>
          <a:prstGeom prst="rect">
            <a:avLst/>
          </a:prstGeom>
          <a:noFill/>
          <a:ln w="9525" cap="flat" cmpd="sng" algn="ctr">
            <a:solidFill>
              <a:schemeClr val="bg1">
                <a:lumMod val="85000"/>
              </a:schemeClr>
            </a:solidFill>
            <a:prstDash val="solid"/>
            <a:miter lim="800000"/>
          </a:ln>
          <a:effectLst/>
        </p:spPr>
        <p:txBody>
          <a:bodyPr lIns="144000" tIns="108000" rIns="144000" bIns="108000" rtlCol="0" anchor="t"/>
          <a:lstStyle/>
          <a:p>
            <a:pPr marL="171450" lvl="0" indent="-171450" fontAlgn="ctr">
              <a:lnSpc>
                <a:spcPts val="2000"/>
              </a:lnSpc>
              <a:spcAft>
                <a:spcPts val="600"/>
              </a:spcAft>
              <a:buFont typeface="Arial" panose="020B0604020202020204" pitchFamily="34" charset="0"/>
              <a:buChar char="•"/>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Challenge 1: The result of manual planning is not optimal.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fontAlgn="ctr">
              <a:lnSpc>
                <a:spcPts val="2000"/>
              </a:lnSpc>
              <a:spcAft>
                <a:spcPts val="600"/>
              </a:spcAft>
              <a:buFont typeface="Arial" panose="020B0604020202020204" pitchFamily="34" charset="0"/>
              <a:buChar char="•"/>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Challenge 2: Network environment and interference changes cannot be detected in real time.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3931990" y="4318005"/>
            <a:ext cx="3962622" cy="1520912"/>
          </a:xfrm>
          <a:prstGeom prst="rect">
            <a:avLst/>
          </a:prstGeom>
          <a:noFill/>
          <a:ln w="9525" cap="flat" cmpd="sng" algn="ctr">
            <a:solidFill>
              <a:schemeClr val="bg1">
                <a:lumMod val="85000"/>
              </a:schemeClr>
            </a:solidFill>
            <a:prstDash val="solid"/>
            <a:miter lim="800000"/>
          </a:ln>
          <a:effectLst/>
        </p:spPr>
        <p:txBody>
          <a:bodyPr rtlCol="0" anchor="t"/>
          <a:lstStyle/>
          <a:p>
            <a:pPr marL="285750" lvl="0" indent="-285750" defTabSz="914400" fontAlgn="ctr">
              <a:lnSpc>
                <a:spcPts val="2400"/>
              </a:lnSpc>
              <a:spcAft>
                <a:spcPts val="600"/>
              </a:spcAft>
              <a:buFont typeface="Arial" panose="020B0604020202020204" pitchFamily="34" charset="0"/>
              <a:buChar char="•"/>
              <a:defRPr/>
            </a:pPr>
            <a:endParaRPr lang="en-US" altLang="zh-CN" sz="16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60474" y="4793017"/>
            <a:ext cx="779107" cy="570888"/>
          </a:xfrm>
          <a:prstGeom prst="rect">
            <a:avLst/>
          </a:prstGeom>
        </p:spPr>
      </p:pic>
      <p:sp>
        <p:nvSpPr>
          <p:cNvPr id="52" name="文本框 51"/>
          <p:cNvSpPr txBox="1"/>
          <p:nvPr/>
        </p:nvSpPr>
        <p:spPr bwMode="gray">
          <a:xfrm>
            <a:off x="5148072" y="4399180"/>
            <a:ext cx="2746540" cy="1374735"/>
          </a:xfrm>
          <a:prstGeom prst="rect">
            <a:avLst/>
          </a:prstGeom>
          <a:noFill/>
        </p:spPr>
        <p:txBody>
          <a:bodyPr wrap="square" rtlCol="0">
            <a:spAutoFit/>
          </a:bodyPr>
          <a:lstStyle/>
          <a:p>
            <a:pPr fontAlgn="ctr">
              <a:lnSpc>
                <a:spcPts val="2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Real-time simulation feedback</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Displays real-time feedback based on environmental changes, and provides prediction and simulation tools to drive network optimization.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7998300" y="1361767"/>
            <a:ext cx="3753496" cy="330866"/>
          </a:xfrm>
          <a:prstGeom prst="roundRect">
            <a:avLst>
              <a:gd name="adj" fmla="val 1090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2: automatic calibration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7998300" y="1736575"/>
            <a:ext cx="3753496" cy="1585110"/>
          </a:xfrm>
          <a:prstGeom prst="rect">
            <a:avLst/>
          </a:prstGeom>
          <a:noFill/>
          <a:ln w="9525" cap="flat" cmpd="sng" algn="ctr">
            <a:solidFill>
              <a:schemeClr val="bg1">
                <a:lumMod val="85000"/>
              </a:schemeClr>
            </a:solidFill>
            <a:prstDash val="solid"/>
            <a:miter lim="800000"/>
          </a:ln>
          <a:effectLst/>
        </p:spPr>
        <p:txBody>
          <a:bodyPr lIns="144000" tIns="108000" rIns="144000" bIns="108000" rtlCol="0" anchor="t"/>
          <a:lstStyle/>
          <a:p>
            <a:pPr marL="171450" lvl="0" indent="-171450" fontAlgn="ctr">
              <a:lnSpc>
                <a:spcPts val="2000"/>
              </a:lnSpc>
              <a:spcAft>
                <a:spcPts val="600"/>
              </a:spcAft>
              <a:buFont typeface="Arial" panose="020B0604020202020204" pitchFamily="34" charset="0"/>
              <a:buChar char="•"/>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Challenge 1: Load balancing-based calibration, without considering AP load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fontAlgn="ctr">
              <a:lnSpc>
                <a:spcPts val="2000"/>
              </a:lnSpc>
              <a:spcAft>
                <a:spcPts val="600"/>
              </a:spcAft>
              <a:buFont typeface="Arial" panose="020B0604020202020204" pitchFamily="34" charset="0"/>
              <a:buChar char="•"/>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Challenge 2: Only the current status can be detected, but historical load and interference cannot.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7998300" y="4318005"/>
            <a:ext cx="3753496" cy="1520912"/>
          </a:xfrm>
          <a:prstGeom prst="rect">
            <a:avLst/>
          </a:prstGeom>
          <a:noFill/>
          <a:ln w="9525" cap="flat" cmpd="sng" algn="ctr">
            <a:solidFill>
              <a:schemeClr val="bg1">
                <a:lumMod val="85000"/>
              </a:schemeClr>
            </a:solidFill>
            <a:prstDash val="solid"/>
            <a:miter lim="800000"/>
          </a:ln>
          <a:effectLst/>
        </p:spPr>
        <p:txBody>
          <a:bodyPr rtlCol="0" anchor="t"/>
          <a:lstStyle/>
          <a:p>
            <a:pPr marL="285750" lvl="0" indent="-285750" defTabSz="914400" fontAlgn="ctr">
              <a:lnSpc>
                <a:spcPts val="2400"/>
              </a:lnSpc>
              <a:spcAft>
                <a:spcPts val="600"/>
              </a:spcAft>
              <a:buFont typeface="Arial" panose="020B0604020202020204" pitchFamily="34" charset="0"/>
              <a:buChar char="•"/>
              <a:defRPr/>
            </a:pPr>
            <a:endParaRPr lang="en-US" altLang="zh-CN" sz="16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6784" y="4793017"/>
            <a:ext cx="779107" cy="570888"/>
          </a:xfrm>
          <a:prstGeom prst="rect">
            <a:avLst/>
          </a:prstGeom>
        </p:spPr>
      </p:pic>
      <p:sp>
        <p:nvSpPr>
          <p:cNvPr id="57" name="文本框 56"/>
          <p:cNvSpPr txBox="1"/>
          <p:nvPr/>
        </p:nvSpPr>
        <p:spPr bwMode="gray">
          <a:xfrm>
            <a:off x="9214382" y="4399180"/>
            <a:ext cx="2476506" cy="1118255"/>
          </a:xfrm>
          <a:prstGeom prst="rect">
            <a:avLst/>
          </a:prstGeom>
          <a:noFill/>
        </p:spPr>
        <p:txBody>
          <a:bodyPr wrap="square" rtlCol="0">
            <a:spAutoFit/>
          </a:bodyPr>
          <a:lstStyle/>
          <a:p>
            <a:pPr fontAlgn="ctr">
              <a:lnSpc>
                <a:spcPts val="2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Predictive calibration</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Leverages big data and AI to provide calibration capability based on service weights.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上下箭头 57"/>
          <p:cNvSpPr/>
          <p:nvPr/>
        </p:nvSpPr>
        <p:spPr bwMode="gray">
          <a:xfrm>
            <a:off x="5894950" y="3409444"/>
            <a:ext cx="236850" cy="791097"/>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上下箭头 58"/>
          <p:cNvSpPr/>
          <p:nvPr/>
        </p:nvSpPr>
        <p:spPr bwMode="gray">
          <a:xfrm>
            <a:off x="9781972" y="3409444"/>
            <a:ext cx="236850" cy="791097"/>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bwMode="gray">
          <a:xfrm>
            <a:off x="8694000" y="152487"/>
            <a:ext cx="3051683" cy="213120"/>
            <a:chOff x="9224904" y="152487"/>
            <a:chExt cx="2669660" cy="213120"/>
          </a:xfrm>
        </p:grpSpPr>
        <p:sp>
          <p:nvSpPr>
            <p:cNvPr id="61" name="燕尾形 60"/>
            <p:cNvSpPr/>
            <p:nvPr/>
          </p:nvSpPr>
          <p:spPr bwMode="gray">
            <a:xfrm>
              <a:off x="9224904"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Planning</a:t>
              </a:r>
            </a:p>
          </p:txBody>
        </p:sp>
        <p:sp>
          <p:nvSpPr>
            <p:cNvPr id="62" name="燕尾形 61"/>
            <p:cNvSpPr/>
            <p:nvPr/>
          </p:nvSpPr>
          <p:spPr bwMode="gray">
            <a:xfrm>
              <a:off x="9877398"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Deployment</a:t>
              </a:r>
            </a:p>
          </p:txBody>
        </p:sp>
        <p:sp>
          <p:nvSpPr>
            <p:cNvPr id="63" name="燕尾形 62"/>
            <p:cNvSpPr/>
            <p:nvPr/>
          </p:nvSpPr>
          <p:spPr bwMode="gray">
            <a:xfrm>
              <a:off x="10529892" y="152487"/>
              <a:ext cx="71217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64" name="燕尾形 63"/>
            <p:cNvSpPr/>
            <p:nvPr/>
          </p:nvSpPr>
          <p:spPr bwMode="gray">
            <a:xfrm>
              <a:off x="11182386" y="152487"/>
              <a:ext cx="7121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Optimization</a:t>
              </a:r>
            </a:p>
          </p:txBody>
        </p:sp>
      </p:grpSp>
    </p:spTree>
    <p:extLst>
      <p:ext uri="{BB962C8B-B14F-4D97-AF65-F5344CB8AC3E}">
        <p14:creationId xmlns:p14="http://schemas.microsoft.com/office/powerpoint/2010/main" val="14176237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b="1" dirty="0" smtClean="0">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128526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End-to-End Bandwidth Upgrade, Meeting the Needs of Digital Terminals and Service Growth</a:t>
            </a:r>
            <a:endParaRPr lang="zh-CN" altLang="en-US" dirty="0">
              <a:sym typeface="Huawei Sans" panose="020C0503030203020204" pitchFamily="34" charset="0"/>
            </a:endParaRPr>
          </a:p>
        </p:txBody>
      </p:sp>
      <p:pic>
        <p:nvPicPr>
          <p:cNvPr id="40" name="图片 86" descr="核心交换机.png"/>
          <p:cNvPicPr>
            <a:picLocks noChangeAspect="1"/>
          </p:cNvPicPr>
          <p:nvPr/>
        </p:nvPicPr>
        <p:blipFill>
          <a:blip r:embed="rId3" cstate="print"/>
          <a:stretch>
            <a:fillRect/>
          </a:stretch>
        </p:blipFill>
        <p:spPr bwMode="gray">
          <a:xfrm>
            <a:off x="1845695" y="1888674"/>
            <a:ext cx="490909" cy="401654"/>
          </a:xfrm>
          <a:prstGeom prst="rect">
            <a:avLst/>
          </a:prstGeom>
        </p:spPr>
      </p:pic>
      <p:pic>
        <p:nvPicPr>
          <p:cNvPr id="41" name="图片 87" descr="汇聚交换机.png"/>
          <p:cNvPicPr>
            <a:picLocks noChangeAspect="1"/>
          </p:cNvPicPr>
          <p:nvPr/>
        </p:nvPicPr>
        <p:blipFill>
          <a:blip r:embed="rId4" cstate="print"/>
          <a:stretch>
            <a:fillRect/>
          </a:stretch>
        </p:blipFill>
        <p:spPr bwMode="gray">
          <a:xfrm>
            <a:off x="1845695" y="3071092"/>
            <a:ext cx="490909" cy="401654"/>
          </a:xfrm>
          <a:prstGeom prst="rect">
            <a:avLst/>
          </a:prstGeom>
        </p:spPr>
      </p:pic>
      <p:pic>
        <p:nvPicPr>
          <p:cNvPr id="42" name="图片 76" descr="接入交换机.png"/>
          <p:cNvPicPr>
            <a:picLocks noChangeAspect="1"/>
          </p:cNvPicPr>
          <p:nvPr/>
        </p:nvPicPr>
        <p:blipFill>
          <a:blip r:embed="rId5" cstate="print"/>
          <a:stretch>
            <a:fillRect/>
          </a:stretch>
        </p:blipFill>
        <p:spPr bwMode="gray">
          <a:xfrm>
            <a:off x="1845695" y="4064702"/>
            <a:ext cx="490909" cy="401654"/>
          </a:xfrm>
          <a:prstGeom prst="rect">
            <a:avLst/>
          </a:prstGeom>
        </p:spPr>
      </p:pic>
      <p:pic>
        <p:nvPicPr>
          <p:cNvPr id="43" name="图片 105" descr="AP.png"/>
          <p:cNvPicPr>
            <a:picLocks noChangeAspect="1"/>
          </p:cNvPicPr>
          <p:nvPr/>
        </p:nvPicPr>
        <p:blipFill>
          <a:blip r:embed="rId6" cstate="print"/>
          <a:stretch>
            <a:fillRect/>
          </a:stretch>
        </p:blipFill>
        <p:spPr bwMode="gray">
          <a:xfrm>
            <a:off x="1845695" y="5152652"/>
            <a:ext cx="490909" cy="401654"/>
          </a:xfrm>
          <a:prstGeom prst="rect">
            <a:avLst/>
          </a:prstGeom>
        </p:spPr>
      </p:pic>
      <p:cxnSp>
        <p:nvCxnSpPr>
          <p:cNvPr id="44" name="直接连接符 43"/>
          <p:cNvCxnSpPr>
            <a:stCxn id="42" idx="2"/>
            <a:endCxn id="43" idx="0"/>
          </p:cNvCxnSpPr>
          <p:nvPr/>
        </p:nvCxnSpPr>
        <p:spPr bwMode="gray">
          <a:xfrm>
            <a:off x="2091150" y="4466356"/>
            <a:ext cx="0" cy="686296"/>
          </a:xfrm>
          <a:prstGeom prst="line">
            <a:avLst/>
          </a:prstGeom>
          <a:noFill/>
          <a:ln w="9525" algn="ctr">
            <a:solidFill>
              <a:schemeClr val="bg1">
                <a:lumMod val="50000"/>
              </a:schemeClr>
            </a:solidFill>
            <a:round/>
            <a:headEnd/>
            <a:tailEnd/>
          </a:ln>
        </p:spPr>
      </p:cxnSp>
      <p:cxnSp>
        <p:nvCxnSpPr>
          <p:cNvPr id="45" name="直接连接符 44"/>
          <p:cNvCxnSpPr>
            <a:stCxn id="41" idx="2"/>
            <a:endCxn id="42" idx="0"/>
          </p:cNvCxnSpPr>
          <p:nvPr/>
        </p:nvCxnSpPr>
        <p:spPr bwMode="gray">
          <a:xfrm>
            <a:off x="2091150" y="3472746"/>
            <a:ext cx="0" cy="591956"/>
          </a:xfrm>
          <a:prstGeom prst="line">
            <a:avLst/>
          </a:prstGeom>
          <a:noFill/>
          <a:ln w="38100" algn="ctr">
            <a:solidFill>
              <a:schemeClr val="bg1">
                <a:lumMod val="50000"/>
              </a:schemeClr>
            </a:solidFill>
            <a:round/>
            <a:headEnd/>
            <a:tailEnd/>
          </a:ln>
        </p:spPr>
      </p:cxnSp>
      <p:cxnSp>
        <p:nvCxnSpPr>
          <p:cNvPr id="46" name="直接连接符 45"/>
          <p:cNvCxnSpPr>
            <a:stCxn id="40" idx="2"/>
            <a:endCxn id="41" idx="0"/>
          </p:cNvCxnSpPr>
          <p:nvPr/>
        </p:nvCxnSpPr>
        <p:spPr bwMode="gray">
          <a:xfrm>
            <a:off x="2091150" y="2290328"/>
            <a:ext cx="0" cy="780764"/>
          </a:xfrm>
          <a:prstGeom prst="line">
            <a:avLst/>
          </a:prstGeom>
          <a:noFill/>
          <a:ln w="57150" algn="ctr">
            <a:solidFill>
              <a:schemeClr val="bg1">
                <a:lumMod val="50000"/>
              </a:schemeClr>
            </a:solidFill>
            <a:round/>
            <a:headEnd/>
            <a:tailEnd/>
          </a:ln>
        </p:spPr>
      </p:cxnSp>
      <p:grpSp>
        <p:nvGrpSpPr>
          <p:cNvPr id="47" name="组合 758"/>
          <p:cNvGrpSpPr/>
          <p:nvPr/>
        </p:nvGrpSpPr>
        <p:grpSpPr bwMode="gray">
          <a:xfrm flipV="1">
            <a:off x="1973042" y="5641662"/>
            <a:ext cx="236214" cy="200032"/>
            <a:chOff x="7440613" y="4868863"/>
            <a:chExt cx="1019175" cy="828675"/>
          </a:xfrm>
          <a:solidFill>
            <a:schemeClr val="bg1">
              <a:lumMod val="50000"/>
            </a:schemeClr>
          </a:solidFill>
        </p:grpSpPr>
        <p:sp>
          <p:nvSpPr>
            <p:cNvPr id="4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文本框 49"/>
          <p:cNvSpPr txBox="1"/>
          <p:nvPr/>
        </p:nvSpPr>
        <p:spPr bwMode="gray">
          <a:xfrm>
            <a:off x="721066" y="1963386"/>
            <a:ext cx="896400" cy="276999"/>
          </a:xfrm>
          <a:prstGeom prst="rect">
            <a:avLst/>
          </a:prstGeom>
          <a:noFill/>
        </p:spPr>
        <p:txBody>
          <a:bodyPr wrap="none" rtlCol="0">
            <a:spAutoFit/>
          </a:bodyPr>
          <a:lstStyle/>
          <a:p>
            <a:pPr algn="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400430" y="3041086"/>
            <a:ext cx="1217036" cy="461665"/>
          </a:xfrm>
          <a:prstGeom prst="rect">
            <a:avLst/>
          </a:prstGeom>
          <a:noFill/>
        </p:spPr>
        <p:txBody>
          <a:bodyPr wrap="square" rtlCol="0">
            <a:spAutoFit/>
          </a:bodyPr>
          <a:lstStyle/>
          <a:p>
            <a:pPr algn="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222532" y="4026453"/>
            <a:ext cx="1394934" cy="461665"/>
          </a:xfrm>
          <a:prstGeom prst="rect">
            <a:avLst/>
          </a:prstGeom>
          <a:noFill/>
        </p:spPr>
        <p:txBody>
          <a:bodyPr wrap="square" rtlCol="0">
            <a:spAutoFit/>
          </a:bodyPr>
          <a:lstStyle/>
          <a:p>
            <a:pPr algn="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Access layer (switch)</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400430" y="5105759"/>
            <a:ext cx="1217036" cy="461665"/>
          </a:xfrm>
          <a:prstGeom prst="rect">
            <a:avLst/>
          </a:prstGeom>
          <a:noFill/>
        </p:spPr>
        <p:txBody>
          <a:bodyPr wrap="square" rtlCol="0">
            <a:spAutoFit/>
          </a:bodyPr>
          <a:lstStyle/>
          <a:p>
            <a:pPr algn="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Access layer (AP)</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86" descr="核心交换机.png"/>
          <p:cNvPicPr>
            <a:picLocks noChangeAspect="1"/>
          </p:cNvPicPr>
          <p:nvPr/>
        </p:nvPicPr>
        <p:blipFill>
          <a:blip r:embed="rId3" cstate="print"/>
          <a:stretch>
            <a:fillRect/>
          </a:stretch>
        </p:blipFill>
        <p:spPr bwMode="gray">
          <a:xfrm>
            <a:off x="4097828" y="1888674"/>
            <a:ext cx="490909" cy="401654"/>
          </a:xfrm>
          <a:prstGeom prst="rect">
            <a:avLst/>
          </a:prstGeom>
        </p:spPr>
      </p:pic>
      <p:pic>
        <p:nvPicPr>
          <p:cNvPr id="55" name="图片 87" descr="汇聚交换机.png"/>
          <p:cNvPicPr>
            <a:picLocks noChangeAspect="1"/>
          </p:cNvPicPr>
          <p:nvPr/>
        </p:nvPicPr>
        <p:blipFill>
          <a:blip r:embed="rId4" cstate="print"/>
          <a:stretch>
            <a:fillRect/>
          </a:stretch>
        </p:blipFill>
        <p:spPr bwMode="gray">
          <a:xfrm>
            <a:off x="4097828" y="3071092"/>
            <a:ext cx="490909" cy="401654"/>
          </a:xfrm>
          <a:prstGeom prst="rect">
            <a:avLst/>
          </a:prstGeom>
        </p:spPr>
      </p:pic>
      <p:pic>
        <p:nvPicPr>
          <p:cNvPr id="56" name="图片 76" descr="接入交换机.png"/>
          <p:cNvPicPr>
            <a:picLocks noChangeAspect="1"/>
          </p:cNvPicPr>
          <p:nvPr/>
        </p:nvPicPr>
        <p:blipFill>
          <a:blip r:embed="rId5" cstate="print"/>
          <a:stretch>
            <a:fillRect/>
          </a:stretch>
        </p:blipFill>
        <p:spPr bwMode="gray">
          <a:xfrm>
            <a:off x="4097828" y="4064702"/>
            <a:ext cx="490909" cy="401654"/>
          </a:xfrm>
          <a:prstGeom prst="rect">
            <a:avLst/>
          </a:prstGeom>
        </p:spPr>
      </p:pic>
      <p:pic>
        <p:nvPicPr>
          <p:cNvPr id="57" name="图片 105" descr="AP.png"/>
          <p:cNvPicPr>
            <a:picLocks noChangeAspect="1"/>
          </p:cNvPicPr>
          <p:nvPr/>
        </p:nvPicPr>
        <p:blipFill>
          <a:blip r:embed="rId6" cstate="print"/>
          <a:stretch>
            <a:fillRect/>
          </a:stretch>
        </p:blipFill>
        <p:spPr bwMode="gray">
          <a:xfrm>
            <a:off x="4097828" y="5152652"/>
            <a:ext cx="490909" cy="401654"/>
          </a:xfrm>
          <a:prstGeom prst="rect">
            <a:avLst/>
          </a:prstGeom>
        </p:spPr>
      </p:pic>
      <p:cxnSp>
        <p:nvCxnSpPr>
          <p:cNvPr id="58" name="直接连接符 57"/>
          <p:cNvCxnSpPr>
            <a:stCxn id="56" idx="2"/>
            <a:endCxn id="57" idx="0"/>
          </p:cNvCxnSpPr>
          <p:nvPr/>
        </p:nvCxnSpPr>
        <p:spPr bwMode="gray">
          <a:xfrm>
            <a:off x="4343283" y="4466356"/>
            <a:ext cx="0" cy="686296"/>
          </a:xfrm>
          <a:prstGeom prst="line">
            <a:avLst/>
          </a:prstGeom>
          <a:noFill/>
          <a:ln w="12700" algn="ctr">
            <a:solidFill>
              <a:srgbClr val="30B5C5"/>
            </a:solidFill>
            <a:round/>
            <a:headEnd/>
            <a:tailEnd/>
          </a:ln>
        </p:spPr>
      </p:cxnSp>
      <p:cxnSp>
        <p:nvCxnSpPr>
          <p:cNvPr id="59" name="直接连接符 58"/>
          <p:cNvCxnSpPr>
            <a:stCxn id="55" idx="2"/>
            <a:endCxn id="56" idx="0"/>
          </p:cNvCxnSpPr>
          <p:nvPr/>
        </p:nvCxnSpPr>
        <p:spPr bwMode="gray">
          <a:xfrm>
            <a:off x="4343283" y="3472746"/>
            <a:ext cx="0" cy="591956"/>
          </a:xfrm>
          <a:prstGeom prst="line">
            <a:avLst/>
          </a:prstGeom>
          <a:noFill/>
          <a:ln w="57150" algn="ctr">
            <a:solidFill>
              <a:srgbClr val="30B5C5"/>
            </a:solidFill>
            <a:round/>
            <a:headEnd/>
            <a:tailEnd/>
          </a:ln>
        </p:spPr>
      </p:cxnSp>
      <p:cxnSp>
        <p:nvCxnSpPr>
          <p:cNvPr id="60" name="直接连接符 59"/>
          <p:cNvCxnSpPr>
            <a:stCxn id="54" idx="2"/>
            <a:endCxn id="55" idx="0"/>
          </p:cNvCxnSpPr>
          <p:nvPr/>
        </p:nvCxnSpPr>
        <p:spPr bwMode="gray">
          <a:xfrm>
            <a:off x="4343283" y="2290328"/>
            <a:ext cx="0" cy="780764"/>
          </a:xfrm>
          <a:prstGeom prst="line">
            <a:avLst/>
          </a:prstGeom>
          <a:noFill/>
          <a:ln w="76200" algn="ctr">
            <a:solidFill>
              <a:srgbClr val="30B5C5"/>
            </a:solidFill>
            <a:round/>
            <a:headEnd/>
            <a:tailEnd/>
          </a:ln>
        </p:spPr>
      </p:cxnSp>
      <p:grpSp>
        <p:nvGrpSpPr>
          <p:cNvPr id="61" name="组合 758"/>
          <p:cNvGrpSpPr/>
          <p:nvPr/>
        </p:nvGrpSpPr>
        <p:grpSpPr bwMode="gray">
          <a:xfrm flipV="1">
            <a:off x="4225175" y="5641662"/>
            <a:ext cx="236214" cy="200032"/>
            <a:chOff x="7440613" y="4868863"/>
            <a:chExt cx="1019175" cy="828675"/>
          </a:xfrm>
          <a:solidFill>
            <a:schemeClr val="bg1">
              <a:lumMod val="50000"/>
            </a:schemeClr>
          </a:solidFill>
        </p:grpSpPr>
        <p:sp>
          <p:nvSpPr>
            <p:cNvPr id="6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Right Arrow 157"/>
          <p:cNvSpPr/>
          <p:nvPr/>
        </p:nvSpPr>
        <p:spPr bwMode="gray">
          <a:xfrm>
            <a:off x="2920657" y="3584345"/>
            <a:ext cx="612000" cy="216000"/>
          </a:xfrm>
          <a:prstGeom prst="rightArrow">
            <a:avLst>
              <a:gd name="adj1" fmla="val 59013"/>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56C4D2"/>
                </a:gs>
              </a:gsLst>
              <a:lin ang="0" scaled="1"/>
              <a:tileRect/>
            </a:grad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2143631" y="2542210"/>
            <a:ext cx="55976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40GE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2143631" y="3602144"/>
            <a:ext cx="55976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10GE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2143631" y="4641644"/>
            <a:ext cx="124906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GE, 100 m PoE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2193519" y="5603178"/>
            <a:ext cx="1165704"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802.11n/11ac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373211" y="2542210"/>
            <a:ext cx="647934"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100GE</a:t>
            </a: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373211" y="3602144"/>
            <a:ext cx="559769"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40GE</a:t>
            </a: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4373211" y="4641644"/>
            <a:ext cx="1728358"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Multi-GE, 300 m PoE</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492474" y="5603178"/>
            <a:ext cx="835485"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802.11ax</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6101569" y="1499633"/>
            <a:ext cx="5557031" cy="330866"/>
          </a:xfrm>
          <a:prstGeom prst="roundRect">
            <a:avLst>
              <a:gd name="adj" fmla="val 1090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requirements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6101569" y="1874440"/>
            <a:ext cx="5557031" cy="1925905"/>
          </a:xfrm>
          <a:prstGeom prst="rect">
            <a:avLst/>
          </a:prstGeom>
          <a:noFill/>
          <a:ln w="9525" cap="flat" cmpd="sng" algn="ctr">
            <a:solidFill>
              <a:schemeClr val="bg1">
                <a:lumMod val="85000"/>
              </a:schemeClr>
            </a:solidFill>
            <a:prstDash val="solid"/>
            <a:miter lim="800000"/>
          </a:ln>
          <a:effectLst/>
        </p:spPr>
        <p:txBody>
          <a:bodyPr rtlCol="0" anchor="t"/>
          <a:lstStyle/>
          <a:p>
            <a:pPr marL="285750" lvl="0" indent="-285750" defTabSz="914400" fontAlgn="ctr">
              <a:lnSpc>
                <a:spcPts val="2000"/>
              </a:lnSpc>
              <a:spcAft>
                <a:spcPts val="600"/>
              </a:spcAft>
              <a:buFont typeface="Arial" panose="020B0604020202020204" pitchFamily="34" charset="0"/>
              <a:buChar cha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Scenario</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government/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enterprise offices, school campuses, and other scenarios with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increasing bandwidth requirements </a:t>
            </a:r>
            <a:endParaRPr lang="en-US" altLang="zh-CN" sz="12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lvl="0" indent="-285750" defTabSz="914400" fontAlgn="ctr">
              <a:lnSpc>
                <a:spcPts val="2000"/>
              </a:lnSpc>
              <a:spcAft>
                <a:spcPts val="600"/>
              </a:spcAft>
              <a:buFont typeface="Arial" panose="020B0604020202020204" pitchFamily="34" charset="0"/>
              <a:buChar cha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Requirements</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542925" lvl="1" indent="-257175" defTabSz="914400" fontAlgn="ctr">
              <a:lnSpc>
                <a:spcPts val="2000"/>
              </a:lnSpc>
              <a:spcAft>
                <a:spcPts val="600"/>
              </a:spcAft>
              <a:buFont typeface="Arial" panose="020B0604020202020204" pitchFamily="34" charset="0"/>
              <a:buChar char="•"/>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Reuses existing cabling and improves end-to-end bandwidth</a:t>
            </a:r>
          </a:p>
          <a:p>
            <a:pPr marL="542925" lvl="1" indent="-257175" defTabSz="914400" fontAlgn="ctr">
              <a:lnSpc>
                <a:spcPts val="2000"/>
              </a:lnSpc>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ncreases the PoE transmission distance without sacrificing the AP uplink bandwidth to meet the ever-growing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AP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deployment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density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6101569" y="3970728"/>
            <a:ext cx="5557031" cy="330866"/>
          </a:xfrm>
          <a:prstGeom prst="roundRect">
            <a:avLst>
              <a:gd name="adj" fmla="val 9758"/>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and advantages</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6101569" y="4345535"/>
            <a:ext cx="5557031" cy="1467859"/>
          </a:xfrm>
          <a:prstGeom prst="rect">
            <a:avLst/>
          </a:prstGeom>
          <a:noFill/>
          <a:ln w="9525" cap="flat" cmpd="sng" algn="ctr">
            <a:solidFill>
              <a:schemeClr val="bg1">
                <a:lumMod val="85000"/>
              </a:schemeClr>
            </a:solidFill>
            <a:prstDash val="solid"/>
            <a:miter lim="800000"/>
          </a:ln>
          <a:effectLst/>
        </p:spPr>
        <p:txBody>
          <a:bodyPr rtlCol="0" anchor="t"/>
          <a:lstStyle/>
          <a:p>
            <a:pPr marL="285750" lvl="0" indent="-285750" defTabSz="914400" fontAlgn="ctr">
              <a:lnSpc>
                <a:spcPts val="2000"/>
              </a:lnSpc>
              <a:spcAft>
                <a:spcPts val="600"/>
              </a:spcAft>
              <a:buFont typeface="Arial" panose="020B0604020202020204" pitchFamily="34" charset="0"/>
              <a:buChar cha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Multi-GE </a:t>
            </a:r>
            <a:r>
              <a:rPr lang="zh-CN" alt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40GE </a:t>
            </a:r>
            <a:r>
              <a:rPr lang="zh-CN" alt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100GE: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meets future evolution over the next five years</a:t>
            </a:r>
          </a:p>
          <a:p>
            <a:pPr marL="285750" lvl="0" indent="-285750" defTabSz="914400" fontAlgn="ctr">
              <a:lnSpc>
                <a:spcPts val="2000"/>
              </a:lnSpc>
              <a:spcAft>
                <a:spcPts val="600"/>
              </a:spcAft>
              <a:buFont typeface="Arial" panose="020B0604020202020204" pitchFamily="34" charset="0"/>
              <a:buChar cha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No need to replace existing cables: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reduces CAPEX by using existing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CAT5E cables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while increasing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bandwidth by five times (GE </a:t>
            </a:r>
            <a:r>
              <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5GE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and supporting PoE at a long distance of 300 m</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39280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CloudEngine S12700E: All-New Campus Core Switch with Superior Performance</a:t>
            </a:r>
            <a:endParaRPr lang="zh-CN" altLang="en-US" dirty="0">
              <a:sym typeface="Huawei Sans" panose="020C0503030203020204" pitchFamily="34" charset="0"/>
            </a:endParaRPr>
          </a:p>
        </p:txBody>
      </p:sp>
      <p:sp>
        <p:nvSpPr>
          <p:cNvPr id="3" name="圆角矩形 2"/>
          <p:cNvSpPr/>
          <p:nvPr/>
        </p:nvSpPr>
        <p:spPr bwMode="gray">
          <a:xfrm>
            <a:off x="5732176"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3"/>
          <p:cNvSpPr/>
          <p:nvPr/>
        </p:nvSpPr>
        <p:spPr bwMode="gray">
          <a:xfrm>
            <a:off x="6730330"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50K </a:t>
            </a:r>
          </a:p>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terminals</a:t>
            </a:r>
          </a:p>
        </p:txBody>
      </p:sp>
      <p:sp>
        <p:nvSpPr>
          <p:cNvPr id="5" name="圆角矩形 4"/>
          <p:cNvSpPr/>
          <p:nvPr/>
        </p:nvSpPr>
        <p:spPr bwMode="gray">
          <a:xfrm>
            <a:off x="6730330"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lang="en-US" altLang="zh-CN" sz="1000" kern="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Native </a:t>
            </a: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AC</a:t>
            </a:r>
          </a:p>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10K APs</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a:off x="9724792"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Free</a:t>
            </a:r>
            <a:r>
              <a:rPr kumimoji="0" lang="en-US" altLang="zh-CN" sz="1000" b="0" i="0" u="none" strike="noStrike" kern="0" cap="none" spc="0" normalizeH="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p>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mobility</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6"/>
          <p:cNvSpPr/>
          <p:nvPr/>
        </p:nvSpPr>
        <p:spPr bwMode="gray">
          <a:xfrm>
            <a:off x="10722944"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1334" t="20478" r="15973" b="10170"/>
          <a:stretch/>
        </p:blipFill>
        <p:spPr bwMode="gray">
          <a:xfrm>
            <a:off x="1187208" y="1453268"/>
            <a:ext cx="3538065" cy="1898660"/>
          </a:xfrm>
          <a:prstGeom prst="rect">
            <a:avLst/>
          </a:prstGeom>
        </p:spPr>
      </p:pic>
      <p:sp>
        <p:nvSpPr>
          <p:cNvPr id="9" name="TextBox 33"/>
          <p:cNvSpPr txBox="1"/>
          <p:nvPr/>
        </p:nvSpPr>
        <p:spPr bwMode="gray">
          <a:xfrm>
            <a:off x="1269624" y="3269277"/>
            <a:ext cx="1059906" cy="461665"/>
          </a:xfrm>
          <a:prstGeom prst="rect">
            <a:avLst/>
          </a:prstGeom>
          <a:noFill/>
        </p:spPr>
        <p:txBody>
          <a:bodyPr wrap="none" rtlCol="0">
            <a:spAutoFit/>
          </a:bodyPr>
          <a:lstStyle/>
          <a:p>
            <a:pPr algn="ct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CloudEngine</a:t>
            </a:r>
          </a:p>
          <a:p>
            <a:pPr algn="ct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S12700E-4</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TextBox 33"/>
          <p:cNvSpPr txBox="1"/>
          <p:nvPr/>
        </p:nvSpPr>
        <p:spPr bwMode="gray">
          <a:xfrm>
            <a:off x="2478338" y="3269277"/>
            <a:ext cx="1059906" cy="461665"/>
          </a:xfrm>
          <a:prstGeom prst="rect">
            <a:avLst/>
          </a:prstGeom>
          <a:noFill/>
        </p:spPr>
        <p:txBody>
          <a:bodyPr wrap="none" rtlCol="0">
            <a:spAutoFit/>
          </a:bodyPr>
          <a:lstStyle/>
          <a:p>
            <a:pPr algn="ct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CloudEngine</a:t>
            </a:r>
          </a:p>
          <a:p>
            <a:pPr algn="ct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S12700E-12</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TextBox 33"/>
          <p:cNvSpPr txBox="1"/>
          <p:nvPr/>
        </p:nvSpPr>
        <p:spPr bwMode="gray">
          <a:xfrm>
            <a:off x="3619128" y="3269277"/>
            <a:ext cx="1059906" cy="461665"/>
          </a:xfrm>
          <a:prstGeom prst="rect">
            <a:avLst/>
          </a:prstGeom>
          <a:noFill/>
        </p:spPr>
        <p:txBody>
          <a:bodyPr wrap="none" rtlCol="0">
            <a:sp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CloudEngine</a:t>
            </a:r>
          </a:p>
          <a:p>
            <a:pPr algn="ctr"/>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S12700E-8</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11"/>
          <p:cNvSpPr/>
          <p:nvPr/>
        </p:nvSpPr>
        <p:spPr bwMode="gray">
          <a:xfrm>
            <a:off x="10722944"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12"/>
          <p:cNvSpPr/>
          <p:nvPr/>
        </p:nvSpPr>
        <p:spPr bwMode="gray">
          <a:xfrm>
            <a:off x="9724792"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Telemetry</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13"/>
          <p:cNvSpPr/>
          <p:nvPr/>
        </p:nvSpPr>
        <p:spPr bwMode="gray">
          <a:xfrm>
            <a:off x="8726638"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 name="图片 7" descr="image00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836338" y="3727889"/>
            <a:ext cx="1934178" cy="56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6" descr="image00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852742" y="4561349"/>
            <a:ext cx="1901370" cy="5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 descr="image009"/>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847734" y="5494276"/>
            <a:ext cx="1911386" cy="346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5" descr="image01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3193388" y="4536307"/>
            <a:ext cx="1911386" cy="4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descr="image011"/>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3192440" y="3726364"/>
            <a:ext cx="1913282" cy="58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3" descr="image010"/>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3192440" y="5315929"/>
            <a:ext cx="1913282" cy="63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33"/>
          <p:cNvSpPr txBox="1"/>
          <p:nvPr/>
        </p:nvSpPr>
        <p:spPr bwMode="gray">
          <a:xfrm>
            <a:off x="1515528" y="4242955"/>
            <a:ext cx="575799" cy="261610"/>
          </a:xfrm>
          <a:prstGeom prst="rect">
            <a:avLst/>
          </a:prstGeom>
          <a:noFill/>
        </p:spPr>
        <p:txBody>
          <a:bodyPr wrap="none" rtlCol="0">
            <a:spAutoFit/>
          </a:bodyPr>
          <a:lstStyle/>
          <a:p>
            <a:pPr algn="ctr" defTabSz="1219028"/>
            <a:r>
              <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MPUE</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TextBox 33"/>
          <p:cNvSpPr txBox="1"/>
          <p:nvPr/>
        </p:nvSpPr>
        <p:spPr bwMode="gray">
          <a:xfrm>
            <a:off x="1546784" y="5072490"/>
            <a:ext cx="513281" cy="261610"/>
          </a:xfrm>
          <a:prstGeom prst="rect">
            <a:avLst/>
          </a:prstGeom>
          <a:noFill/>
        </p:spPr>
        <p:txBody>
          <a:bodyPr wrap="none" rtlCol="0">
            <a:spAutoFit/>
          </a:bodyPr>
          <a:lstStyle/>
          <a:p>
            <a:pPr algn="ctr" defTabSz="1219028"/>
            <a:r>
              <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SFUE</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TextBox 33"/>
          <p:cNvSpPr txBox="1"/>
          <p:nvPr/>
        </p:nvSpPr>
        <p:spPr bwMode="gray">
          <a:xfrm>
            <a:off x="637887" y="5920499"/>
            <a:ext cx="2331087" cy="261610"/>
          </a:xfrm>
          <a:prstGeom prst="rect">
            <a:avLst/>
          </a:prstGeom>
          <a:noFill/>
        </p:spPr>
        <p:txBody>
          <a:bodyPr wrap="none" rtlCol="0">
            <a:spAutoFit/>
          </a:bodyPr>
          <a:lstStyle/>
          <a:p>
            <a:pPr algn="ctr" defTabSz="1219028"/>
            <a:r>
              <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100GE interface cards - X6E/X6S</a:t>
            </a:r>
            <a:endParaRPr lang="zh-CN"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TextBox 33"/>
          <p:cNvSpPr txBox="1"/>
          <p:nvPr/>
        </p:nvSpPr>
        <p:spPr bwMode="gray">
          <a:xfrm>
            <a:off x="3062089" y="5920499"/>
            <a:ext cx="2173993" cy="261610"/>
          </a:xfrm>
          <a:prstGeom prst="rect">
            <a:avLst/>
          </a:prstGeom>
          <a:noFill/>
        </p:spPr>
        <p:txBody>
          <a:bodyPr wrap="none" rtlCol="0">
            <a:spAutoFit/>
          </a:bodyPr>
          <a:lstStyle/>
          <a:p>
            <a:pPr algn="ctr" defTabSz="1219028"/>
            <a:r>
              <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10GE interface cards - </a:t>
            </a:r>
            <a:r>
              <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X6E/X6S</a:t>
            </a:r>
            <a:endParaRPr lang="zh-CN"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TextBox 33"/>
          <p:cNvSpPr txBox="1"/>
          <p:nvPr/>
        </p:nvSpPr>
        <p:spPr bwMode="gray">
          <a:xfrm>
            <a:off x="2904189" y="5072490"/>
            <a:ext cx="2489784" cy="261610"/>
          </a:xfrm>
          <a:prstGeom prst="rect">
            <a:avLst/>
          </a:prstGeom>
          <a:noFill/>
        </p:spPr>
        <p:txBody>
          <a:bodyPr wrap="none" rtlCol="0">
            <a:spAutoFit/>
          </a:bodyPr>
          <a:lstStyle/>
          <a:p>
            <a:pPr algn="ctr" defTabSz="1219028" fontAlgn="ctr"/>
            <a:r>
              <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optical interface cards - X6E/X6S</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TextBox 33"/>
          <p:cNvSpPr txBox="1"/>
          <p:nvPr/>
        </p:nvSpPr>
        <p:spPr bwMode="gray">
          <a:xfrm>
            <a:off x="2833657" y="4242955"/>
            <a:ext cx="2630848" cy="261610"/>
          </a:xfrm>
          <a:prstGeom prst="rect">
            <a:avLst/>
          </a:prstGeom>
          <a:noFill/>
        </p:spPr>
        <p:txBody>
          <a:bodyPr wrap="none" rtlCol="0">
            <a:sp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fontAlgn="ctr"/>
            <a:r>
              <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electrical interface cards - X5E/X5S</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圆角矩形 26"/>
          <p:cNvSpPr/>
          <p:nvPr/>
        </p:nvSpPr>
        <p:spPr bwMode="gray">
          <a:xfrm>
            <a:off x="5749684" y="1503601"/>
            <a:ext cx="1425600" cy="644745"/>
          </a:xfrm>
          <a:prstGeom prst="roundRect">
            <a:avLst>
              <a:gd name="adj" fmla="val 5814"/>
            </a:avLst>
          </a:prstGeom>
          <a:solidFill>
            <a:srgbClr val="30B5C5"/>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圆角矩形 27"/>
          <p:cNvSpPr/>
          <p:nvPr/>
        </p:nvSpPr>
        <p:spPr bwMode="gray">
          <a:xfrm>
            <a:off x="7902442" y="1503601"/>
            <a:ext cx="1425600" cy="644745"/>
          </a:xfrm>
          <a:prstGeom prst="roundRect">
            <a:avLst>
              <a:gd name="adj" fmla="val 5814"/>
            </a:avLst>
          </a:prstGeom>
          <a:solidFill>
            <a:srgbClr val="30B5C5"/>
          </a:solidFill>
          <a:ln w="9525">
            <a:noFill/>
            <a:miter lim="800000"/>
            <a:headEnd/>
            <a:tailEnd/>
          </a:ln>
        </p:spPr>
        <p:txBody>
          <a:bodyPr wrap="none" rtlCol="0" anchor="ctr"/>
          <a:lstStyle/>
          <a:p>
            <a:pPr algn="ctr" defTabSz="1219028"/>
            <a:endParaRPr lang="zh-CN" altLang="en-US" sz="1600" b="1"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圆角矩形 28"/>
          <p:cNvSpPr/>
          <p:nvPr/>
        </p:nvSpPr>
        <p:spPr bwMode="gray">
          <a:xfrm>
            <a:off x="10055200" y="1503601"/>
            <a:ext cx="1425600" cy="644745"/>
          </a:xfrm>
          <a:prstGeom prst="roundRect">
            <a:avLst>
              <a:gd name="adj" fmla="val 5814"/>
            </a:avLst>
          </a:prstGeom>
          <a:solidFill>
            <a:srgbClr val="30B5C5"/>
          </a:solidFill>
          <a:ln w="9525">
            <a:noFill/>
            <a:miter lim="800000"/>
            <a:headEnd/>
            <a:tailEnd/>
          </a:ln>
        </p:spPr>
        <p:txBody>
          <a:bodyPr wrap="none" rtlCol="0" anchor="ctr"/>
          <a:lstStyle/>
          <a:p>
            <a:pPr algn="ctr" defTabSz="1219028"/>
            <a:endParaRPr lang="zh-CN" altLang="en-US" sz="1600" b="1"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1790889681"/>
              </p:ext>
            </p:extLst>
          </p:nvPr>
        </p:nvGraphicFramePr>
        <p:xfrm>
          <a:off x="5755067" y="3609596"/>
          <a:ext cx="5725733" cy="2519849"/>
        </p:xfrm>
        <a:graphic>
          <a:graphicData uri="http://schemas.openxmlformats.org/drawingml/2006/table">
            <a:tbl>
              <a:tblPr bandRow="1"/>
              <a:tblGrid>
                <a:gridCol w="1318378"/>
                <a:gridCol w="4407355"/>
              </a:tblGrid>
              <a:tr h="231819">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algn="ctr" fontAlgn="ctr">
                        <a:lnSpc>
                          <a:spcPct val="100000"/>
                        </a:lnSpc>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altLang="zh-CN" sz="11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algn="ctr" fontAlgn="ctr">
                        <a:lnSpc>
                          <a:spcPct val="100000"/>
                        </a:lnSpc>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Typical Application</a:t>
                      </a:r>
                      <a:endParaRPr lang="en-US" altLang="zh-CN" sz="11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2">
                          <a:lumMod val="50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654547">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algn="ct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Medium- and large-sized campus networks</a:t>
                      </a:r>
                      <a:endParaRPr lang="en-US" altLang="zh-CN" sz="1050" b="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Functioning as the core switch, CloudEngine S12700E integrates the AC function to improve the wireless traffic forwarding capability. It also integrates wired and wireless policy control to reduce configuration and failure points.</a:t>
                      </a:r>
                      <a:endParaRPr lang="en-US" altLang="zh-CN" sz="1050" b="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2">
                          <a:lumMod val="50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654547">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marL="0" marR="0" indent="0" algn="ctr" defTabSz="1219444" rtl="0" eaLnBrk="1" fontAlgn="ctr" latinLnBrk="0" hangingPunct="1">
                        <a:lnSpc>
                          <a:spcPct val="100000"/>
                        </a:lnSpc>
                        <a:spcBef>
                          <a:spcPts val="0"/>
                        </a:spcBef>
                        <a:spcAft>
                          <a:spcPts val="0"/>
                        </a:spcAft>
                        <a:buClrTx/>
                        <a:buSzTx/>
                        <a:buFontTx/>
                        <a:buNone/>
                        <a:tabLst/>
                        <a:defRPr/>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Campus virtualization</a:t>
                      </a:r>
                      <a:endPar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marL="0" marR="0" indent="0" algn="l" defTabSz="1219444" rtl="0" eaLnBrk="1" fontAlgn="ctr" latinLnBrk="0" hangingPunct="1">
                        <a:lnSpc>
                          <a:spcPct val="100000"/>
                        </a:lnSpc>
                        <a:spcBef>
                          <a:spcPts val="0"/>
                        </a:spcBef>
                        <a:spcAft>
                          <a:spcPts val="0"/>
                        </a:spcAft>
                        <a:buClrTx/>
                        <a:buSzTx/>
                        <a:buFontTx/>
                        <a:buNone/>
                        <a:tabLst/>
                        <a:defRPr/>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Functioning as the border node of a VXLAN-based virtualized campus network, CloudEngine S12700E works with the controller to implement multi-purpose campus network, thus improving network resource utilization.</a:t>
                      </a:r>
                      <a:endParaRPr lang="en-US" altLang="zh-CN" sz="1050" b="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2">
                          <a:lumMod val="50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797729">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algn="ct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High-bandwidth campus interconnection</a:t>
                      </a:r>
                      <a:endParaRPr lang="en-US" altLang="zh-CN" sz="1050" b="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panose="020F0502020204030204"/>
                        </a:defRPr>
                      </a:lvl1pPr>
                      <a:lvl2pPr marL="457017" algn="l" defTabSz="914034" rtl="0" eaLnBrk="1" latinLnBrk="0" hangingPunct="1">
                        <a:defRPr sz="1799" kern="1200">
                          <a:solidFill>
                            <a:schemeClr val="dk1"/>
                          </a:solidFill>
                          <a:latin typeface="Arial" panose="020F0502020204030204"/>
                        </a:defRPr>
                      </a:lvl2pPr>
                      <a:lvl3pPr marL="914034" algn="l" defTabSz="914034" rtl="0" eaLnBrk="1" latinLnBrk="0" hangingPunct="1">
                        <a:defRPr sz="1799" kern="1200">
                          <a:solidFill>
                            <a:schemeClr val="dk1"/>
                          </a:solidFill>
                          <a:latin typeface="Arial" panose="020F0502020204030204"/>
                        </a:defRPr>
                      </a:lvl3pPr>
                      <a:lvl4pPr marL="1371051" algn="l" defTabSz="914034" rtl="0" eaLnBrk="1" latinLnBrk="0" hangingPunct="1">
                        <a:defRPr sz="1799" kern="1200">
                          <a:solidFill>
                            <a:schemeClr val="dk1"/>
                          </a:solidFill>
                          <a:latin typeface="Arial" panose="020F0502020204030204"/>
                        </a:defRPr>
                      </a:lvl4pPr>
                      <a:lvl5pPr marL="1828068" algn="l" defTabSz="914034" rtl="0" eaLnBrk="1" latinLnBrk="0" hangingPunct="1">
                        <a:defRPr sz="1799" kern="1200">
                          <a:solidFill>
                            <a:schemeClr val="dk1"/>
                          </a:solidFill>
                          <a:latin typeface="Arial" panose="020F0502020204030204"/>
                        </a:defRPr>
                      </a:lvl5pPr>
                      <a:lvl6pPr marL="2285086" algn="l" defTabSz="914034" rtl="0" eaLnBrk="1" latinLnBrk="0" hangingPunct="1">
                        <a:defRPr sz="1799" kern="1200">
                          <a:solidFill>
                            <a:schemeClr val="dk1"/>
                          </a:solidFill>
                          <a:latin typeface="Arial" panose="020F0502020204030204"/>
                        </a:defRPr>
                      </a:lvl6pPr>
                      <a:lvl7pPr marL="2742103" algn="l" defTabSz="914034" rtl="0" eaLnBrk="1" latinLnBrk="0" hangingPunct="1">
                        <a:defRPr sz="1799" kern="1200">
                          <a:solidFill>
                            <a:schemeClr val="dk1"/>
                          </a:solidFill>
                          <a:latin typeface="Arial" panose="020F0502020204030204"/>
                        </a:defRPr>
                      </a:lvl7pPr>
                      <a:lvl8pPr marL="3199120" algn="l" defTabSz="914034" rtl="0" eaLnBrk="1" latinLnBrk="0" hangingPunct="1">
                        <a:defRPr sz="1799" kern="1200">
                          <a:solidFill>
                            <a:schemeClr val="dk1"/>
                          </a:solidFill>
                          <a:latin typeface="Arial" panose="020F0502020204030204"/>
                        </a:defRPr>
                      </a:lvl8pPr>
                      <a:lvl9pPr marL="3656137" algn="l" defTabSz="914034" rtl="0" eaLnBrk="1" latinLnBrk="0" hangingPunct="1">
                        <a:defRPr sz="1799" kern="1200">
                          <a:solidFill>
                            <a:schemeClr val="dk1"/>
                          </a:solidFill>
                          <a:latin typeface="Arial" panose="020F0502020204030204"/>
                        </a:defRPr>
                      </a:lvl9pPr>
                    </a:lstStyle>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CloudEngine S12700E enables 100GE interconnection between campus and data center networks, between campus and WAN networks, and within a campus network, meeting the requirements of fast-growing services.</a:t>
                      </a:r>
                      <a:endParaRPr lang="en-US" altLang="zh-CN" sz="1050" b="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2">
                          <a:lumMod val="50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1" name="圆角矩形 30"/>
          <p:cNvSpPr/>
          <p:nvPr/>
        </p:nvSpPr>
        <p:spPr bwMode="gray">
          <a:xfrm>
            <a:off x="5732176"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圆角矩形 31"/>
          <p:cNvSpPr/>
          <p:nvPr/>
        </p:nvSpPr>
        <p:spPr bwMode="gray">
          <a:xfrm>
            <a:off x="8726638"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Cell </a:t>
            </a:r>
          </a:p>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switching</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 name="圆角矩形 32"/>
          <p:cNvSpPr/>
          <p:nvPr/>
        </p:nvSpPr>
        <p:spPr bwMode="gray">
          <a:xfrm>
            <a:off x="7728484" y="2370259"/>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MAC</a:t>
            </a:r>
          </a:p>
          <a:p>
            <a:pPr lvl="0" algn="ctr" defTabSz="1219028">
              <a:defRPr/>
            </a:pPr>
            <a:r>
              <a:rPr lang="en-US" altLang="zh-CN" sz="1000" kern="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max. 512K</a:t>
            </a:r>
            <a:endParaRPr kumimoji="0" lang="zh-CN" altLang="en-US"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圆角矩形 33"/>
          <p:cNvSpPr/>
          <p:nvPr/>
        </p:nvSpPr>
        <p:spPr bwMode="gray">
          <a:xfrm>
            <a:off x="7728484" y="2980471"/>
            <a:ext cx="740348" cy="432000"/>
          </a:xfrm>
          <a:prstGeom prst="roundRect">
            <a:avLst/>
          </a:prstGeom>
          <a:solidFill>
            <a:schemeClr val="bg1">
              <a:lumMod val="85000"/>
            </a:schemeClr>
          </a:solidFill>
          <a:ln w="9525">
            <a:noFill/>
            <a:miter lim="800000"/>
            <a:headEnd/>
            <a:tailEnd/>
          </a:ln>
        </p:spPr>
        <p:txBody>
          <a:bodyPr wrap="none"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FIB </a:t>
            </a:r>
          </a:p>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max.</a:t>
            </a:r>
            <a:r>
              <a:rPr lang="en-US" altLang="zh-CN" sz="1000" kern="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r>
              <a:rPr kumimoji="0" lang="en-US" altLang="zh-CN" sz="10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512K</a:t>
            </a:r>
          </a:p>
        </p:txBody>
      </p:sp>
      <p:sp>
        <p:nvSpPr>
          <p:cNvPr id="36" name="矩形 35"/>
          <p:cNvSpPr/>
          <p:nvPr/>
        </p:nvSpPr>
        <p:spPr bwMode="gray">
          <a:xfrm>
            <a:off x="5749684" y="1481490"/>
            <a:ext cx="1425600" cy="623248"/>
          </a:xfrm>
          <a:prstGeom prst="rect">
            <a:avLst/>
          </a:prstGeom>
        </p:spPr>
        <p:txBody>
          <a:bodyPr wrap="square">
            <a:spAutoFit/>
          </a:bodyPr>
          <a:lstStyle/>
          <a:p>
            <a:pPr lvl="0" algn="ctr" defTabSz="1219028" fontAlgn="ctr">
              <a:defRPr/>
            </a:pPr>
            <a:r>
              <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Massive throughput</a:t>
            </a:r>
            <a:endParaRPr lang="en-US" altLang="zh-CN" sz="1200" b="1"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algn="ctr" defTabSz="1219028">
              <a:defRPr/>
            </a:pPr>
            <a:r>
              <a:rPr lang="en-US" altLang="zh-CN" sz="1050" kern="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4.8T per slot</a:t>
            </a:r>
            <a:endParaRPr lang="en-US" altLang="zh-CN"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矩形 36"/>
          <p:cNvSpPr/>
          <p:nvPr/>
        </p:nvSpPr>
        <p:spPr bwMode="gray">
          <a:xfrm>
            <a:off x="7773540" y="1496389"/>
            <a:ext cx="1710954" cy="623248"/>
          </a:xfrm>
          <a:prstGeom prst="rect">
            <a:avLst/>
          </a:prstGeom>
        </p:spPr>
        <p:txBody>
          <a:bodyPr wrap="square">
            <a:spAutoFit/>
          </a:bodyPr>
          <a:lstStyle/>
          <a:p>
            <a:pPr lvl="0" algn="ctr" defTabSz="1219028" fontAlgn="ctr">
              <a:defRPr/>
            </a:pP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Wired and wireless convergence</a:t>
            </a:r>
            <a:endParaRPr lang="en-US" altLang="zh-CN" sz="1200" b="1"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algn="ctr" defTabSz="1219028">
              <a:defRPr/>
            </a:pPr>
            <a:r>
              <a:rPr lang="en-US" altLang="zh-CN" sz="1050" kern="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10K APs managed</a:t>
            </a:r>
            <a:endParaRPr lang="en-US" altLang="zh-CN"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矩形 37"/>
          <p:cNvSpPr/>
          <p:nvPr/>
        </p:nvSpPr>
        <p:spPr bwMode="gray">
          <a:xfrm>
            <a:off x="9912523" y="1469948"/>
            <a:ext cx="1710954" cy="646331"/>
          </a:xfrm>
          <a:prstGeom prst="rect">
            <a:avLst/>
          </a:prstGeom>
        </p:spPr>
        <p:txBody>
          <a:bodyPr wrap="square">
            <a:spAutoFit/>
          </a:bodyPr>
          <a:lstStyle/>
          <a:p>
            <a:pPr lvl="0" algn="ctr" defTabSz="1219272" fontAlgn="ctr">
              <a:defRPr/>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Full programmability</a:t>
            </a:r>
            <a:endParaRPr lang="en-US" altLang="zh-CN" sz="1200" b="1"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algn="ctr" defTabSz="1219272" fontAlgn="ctr">
              <a:defRPr/>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&amp; service </a:t>
            </a: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agility</a:t>
            </a:r>
          </a:p>
        </p:txBody>
      </p:sp>
      <p:sp>
        <p:nvSpPr>
          <p:cNvPr id="40" name="矩形 39"/>
          <p:cNvSpPr/>
          <p:nvPr/>
        </p:nvSpPr>
        <p:spPr bwMode="gray">
          <a:xfrm>
            <a:off x="5624310" y="2312624"/>
            <a:ext cx="1019957" cy="553998"/>
          </a:xfrm>
          <a:prstGeom prst="rect">
            <a:avLst/>
          </a:prstGeom>
        </p:spPr>
        <p:txBody>
          <a:bodyPr wrap="square">
            <a:spAutoFit/>
          </a:bodyPr>
          <a:lstStyle/>
          <a:p>
            <a:pPr lvl="0" algn="ctr" defTabSz="1219028">
              <a:defRPr/>
            </a:pPr>
            <a:r>
              <a:rPr lang="en-US" altLang="zh-CN"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24-port 100GE</a:t>
            </a:r>
          </a:p>
          <a:p>
            <a:pPr lvl="0" algn="ctr" defTabSz="1219028">
              <a:defRPr/>
            </a:pPr>
            <a:r>
              <a:rPr lang="en-US" altLang="zh-CN"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card</a:t>
            </a:r>
            <a:endParaRPr lang="zh-CN" altLang="en-US"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矩形 41"/>
          <p:cNvSpPr/>
          <p:nvPr/>
        </p:nvSpPr>
        <p:spPr bwMode="gray">
          <a:xfrm>
            <a:off x="8689801" y="2312624"/>
            <a:ext cx="832135" cy="553998"/>
          </a:xfrm>
          <a:prstGeom prst="rect">
            <a:avLst/>
          </a:prstGeom>
        </p:spPr>
        <p:txBody>
          <a:bodyPr wrap="square">
            <a:spAutoFit/>
          </a:bodyPr>
          <a:lstStyle/>
          <a:p>
            <a:pPr lvl="0" algn="ctr" defTabSz="1219028">
              <a:defRPr/>
            </a:pPr>
            <a:r>
              <a:rPr lang="en-US" altLang="zh-CN"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Control-forwarding separation</a:t>
            </a:r>
            <a:endParaRPr lang="zh-CN" altLang="en-US"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4" name="矩形 43"/>
          <p:cNvSpPr/>
          <p:nvPr/>
        </p:nvSpPr>
        <p:spPr bwMode="gray">
          <a:xfrm>
            <a:off x="5710373" y="3063747"/>
            <a:ext cx="762152" cy="400110"/>
          </a:xfrm>
          <a:prstGeom prst="rect">
            <a:avLst/>
          </a:prstGeom>
        </p:spPr>
        <p:txBody>
          <a:bodyPr wrap="square">
            <a:spAutoFit/>
          </a:bodyPr>
          <a:lstStyle/>
          <a:p>
            <a:pPr lvl="0" algn="ctr" defTabSz="1219028">
              <a:defRPr/>
            </a:pPr>
            <a:r>
              <a:rPr lang="en-US" altLang="zh-CN" sz="1000" kern="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4.8T per slot</a:t>
            </a:r>
            <a:endParaRPr lang="zh-CN" altLang="en-US" sz="1000" kern="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4258713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All-Scenario WLAN: High-Density Access in Indoor and Outdoor Scenarios</a:t>
            </a:r>
            <a:endParaRPr lang="zh-CN" altLang="en-US" dirty="0">
              <a:sym typeface="Huawei Sans" panose="020C0503030203020204" pitchFamily="34" charset="0"/>
            </a:endParaRPr>
          </a:p>
        </p:txBody>
      </p:sp>
      <p:sp>
        <p:nvSpPr>
          <p:cNvPr id="219" name="圆角矩形 218"/>
          <p:cNvSpPr/>
          <p:nvPr/>
        </p:nvSpPr>
        <p:spPr bwMode="gray">
          <a:xfrm>
            <a:off x="586495" y="1517640"/>
            <a:ext cx="5400000" cy="2306594"/>
          </a:xfrm>
          <a:prstGeom prst="roundRect">
            <a:avLst>
              <a:gd name="adj" fmla="val 4853"/>
            </a:avLst>
          </a:prstGeom>
          <a:solidFill>
            <a:srgbClr val="BEE9EE"/>
          </a:solidFill>
          <a:ln w="25400" cap="flat" cmpd="sng" algn="ctr">
            <a:noFill/>
            <a:prstDash val="solid"/>
          </a:ln>
          <a:effectLst/>
        </p:spPr>
        <p:txBody>
          <a:bodyPr rtlCol="0" anchor="ctr"/>
          <a:lstStyle/>
          <a:p>
            <a:pPr algn="ctr" defTabSz="1219272"/>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圆角矩形 219"/>
          <p:cNvSpPr/>
          <p:nvPr/>
        </p:nvSpPr>
        <p:spPr bwMode="gray">
          <a:xfrm>
            <a:off x="6223818" y="1517640"/>
            <a:ext cx="5400000" cy="2306594"/>
          </a:xfrm>
          <a:prstGeom prst="roundRect">
            <a:avLst>
              <a:gd name="adj" fmla="val 4853"/>
            </a:avLst>
          </a:prstGeom>
          <a:solidFill>
            <a:srgbClr val="BEE9EE"/>
          </a:solidFill>
          <a:ln w="25400" cap="flat" cmpd="sng" algn="ctr">
            <a:noFill/>
            <a:prstDash val="solid"/>
          </a:ln>
          <a:effectLst/>
        </p:spPr>
        <p:txBody>
          <a:bodyPr rtlCol="0" anchor="ctr"/>
          <a:lstStyle/>
          <a:p>
            <a:pPr algn="ctr" defTabSz="1219272"/>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圆角矩形 220"/>
          <p:cNvSpPr/>
          <p:nvPr/>
        </p:nvSpPr>
        <p:spPr bwMode="gray">
          <a:xfrm>
            <a:off x="586495" y="3868859"/>
            <a:ext cx="5400000" cy="2306594"/>
          </a:xfrm>
          <a:prstGeom prst="roundRect">
            <a:avLst>
              <a:gd name="adj" fmla="val 4853"/>
            </a:avLst>
          </a:prstGeom>
          <a:solidFill>
            <a:srgbClr val="BEE9EE"/>
          </a:solidFill>
          <a:ln w="25400" cap="flat" cmpd="sng" algn="ctr">
            <a:noFill/>
            <a:prstDash val="solid"/>
          </a:ln>
          <a:effectLst/>
        </p:spPr>
        <p:txBody>
          <a:bodyPr rtlCol="0" anchor="ctr"/>
          <a:lstStyle/>
          <a:p>
            <a:pPr algn="ctr" defTabSz="1219272"/>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圆角矩形 221"/>
          <p:cNvSpPr/>
          <p:nvPr/>
        </p:nvSpPr>
        <p:spPr bwMode="gray">
          <a:xfrm>
            <a:off x="6223818" y="3868859"/>
            <a:ext cx="5400000" cy="2306594"/>
          </a:xfrm>
          <a:prstGeom prst="roundRect">
            <a:avLst>
              <a:gd name="adj" fmla="val 4853"/>
            </a:avLst>
          </a:prstGeom>
          <a:solidFill>
            <a:srgbClr val="BEE9EE"/>
          </a:solidFill>
          <a:ln w="25400" cap="flat" cmpd="sng" algn="ctr">
            <a:noFill/>
            <a:prstDash val="solid"/>
          </a:ln>
          <a:effectLst/>
        </p:spPr>
        <p:txBody>
          <a:bodyPr rtlCol="0" anchor="ctr"/>
          <a:lstStyle/>
          <a:p>
            <a:pPr algn="ctr" defTabSz="1219272"/>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矩形 222"/>
          <p:cNvSpPr/>
          <p:nvPr/>
        </p:nvSpPr>
        <p:spPr bwMode="gray">
          <a:xfrm>
            <a:off x="1001938" y="1567093"/>
            <a:ext cx="4569114" cy="492443"/>
          </a:xfrm>
          <a:prstGeom prst="rect">
            <a:avLst/>
          </a:prstGeom>
        </p:spPr>
        <p:txBody>
          <a:bodyPr wrap="square">
            <a:spAutoFit/>
          </a:bodyPr>
          <a:lstStyle/>
          <a:p>
            <a:pPr algn="ctr" fontAlgn="ctr"/>
            <a:r>
              <a:rPr lang="en-US" sz="13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Densely populated outdoor scenario</a:t>
            </a:r>
            <a:r>
              <a:rPr lang="en-US" sz="13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stadiums (AP installation height: &gt; 15 m)</a:t>
            </a:r>
            <a:endParaRPr lang="en-US" sz="1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24" name="组合 223"/>
          <p:cNvGrpSpPr/>
          <p:nvPr/>
        </p:nvGrpSpPr>
        <p:grpSpPr bwMode="gray">
          <a:xfrm>
            <a:off x="940453" y="2338424"/>
            <a:ext cx="1420316" cy="456479"/>
            <a:chOff x="796910" y="2186024"/>
            <a:chExt cx="1420316" cy="456479"/>
          </a:xfrm>
        </p:grpSpPr>
        <p:sp>
          <p:nvSpPr>
            <p:cNvPr id="225" name="加号 224"/>
            <p:cNvSpPr/>
            <p:nvPr/>
          </p:nvSpPr>
          <p:spPr bwMode="gray">
            <a:xfrm>
              <a:off x="1379420" y="2319539"/>
              <a:ext cx="176818" cy="189448"/>
            </a:xfrm>
            <a:prstGeom prst="mathPlus">
              <a:avLst/>
            </a:prstGeom>
            <a:solidFill>
              <a:srgbClr val="EC7061"/>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kern="0" dirty="0" smtClean="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26" name="图片 225" descr="天线_副本.png"/>
            <p:cNvPicPr>
              <a:picLocks noChangeAspect="1"/>
            </p:cNvPicPr>
            <p:nvPr/>
          </p:nvPicPr>
          <p:blipFill>
            <a:blip r:embed="rId3" cstate="print"/>
            <a:stretch>
              <a:fillRect/>
            </a:stretch>
          </p:blipFill>
          <p:spPr bwMode="gray">
            <a:xfrm rot="5400000">
              <a:off x="1781883" y="2145418"/>
              <a:ext cx="332996" cy="537690"/>
            </a:xfrm>
            <a:prstGeom prst="rect">
              <a:avLst/>
            </a:prstGeom>
          </p:spPr>
        </p:pic>
        <p:pic>
          <p:nvPicPr>
            <p:cNvPr id="227" name="图片 226" descr="3700-1_副本.png"/>
            <p:cNvPicPr>
              <a:picLocks noChangeAspect="1"/>
            </p:cNvPicPr>
            <p:nvPr/>
          </p:nvPicPr>
          <p:blipFill>
            <a:blip r:embed="rId4" cstate="print"/>
            <a:stretch>
              <a:fillRect/>
            </a:stretch>
          </p:blipFill>
          <p:spPr bwMode="gray">
            <a:xfrm rot="-240000">
              <a:off x="796910" y="2186024"/>
              <a:ext cx="459213" cy="456479"/>
            </a:xfrm>
            <a:prstGeom prst="rect">
              <a:avLst/>
            </a:prstGeom>
          </p:spPr>
        </p:pic>
      </p:grpSp>
      <p:sp>
        <p:nvSpPr>
          <p:cNvPr id="228" name="矩形 227"/>
          <p:cNvSpPr/>
          <p:nvPr/>
        </p:nvSpPr>
        <p:spPr bwMode="gray">
          <a:xfrm>
            <a:off x="982414" y="3084658"/>
            <a:ext cx="1296118" cy="400110"/>
          </a:xfrm>
          <a:prstGeom prst="rect">
            <a:avLst/>
          </a:prstGeom>
        </p:spPr>
        <p:txBody>
          <a:bodyPr wrap="square">
            <a:spAutoFit/>
          </a:bodyPr>
          <a:lstStyle/>
          <a:p>
            <a:pPr algn="ctr" fontAlgn="ct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 + directional antenna</a:t>
            </a:r>
            <a:endParaRPr 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9" name="矩形 228"/>
          <p:cNvSpPr/>
          <p:nvPr/>
        </p:nvSpPr>
        <p:spPr bwMode="gray">
          <a:xfrm>
            <a:off x="2411705" y="3084658"/>
            <a:ext cx="1975293" cy="400110"/>
          </a:xfrm>
          <a:prstGeom prst="rect">
            <a:avLst/>
          </a:prstGeom>
        </p:spPr>
        <p:txBody>
          <a:bodyPr wrap="square">
            <a:spAutoFit/>
          </a:bodyPr>
          <a:lstStyle/>
          <a:p>
            <a:pPr algn="ctr" fontAlgn="ct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Triple-radio + built-in small-angle </a:t>
            </a:r>
            <a:r>
              <a:rPr lang="en-US" altLang="zh-CN"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directional </a:t>
            </a: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antenna</a:t>
            </a:r>
            <a:endParaRPr 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30" name="组合 229"/>
          <p:cNvGrpSpPr/>
          <p:nvPr/>
        </p:nvGrpSpPr>
        <p:grpSpPr bwMode="gray">
          <a:xfrm>
            <a:off x="3096159" y="2294588"/>
            <a:ext cx="746076" cy="652414"/>
            <a:chOff x="2615426" y="2142188"/>
            <a:chExt cx="746076" cy="652414"/>
          </a:xfrm>
        </p:grpSpPr>
        <p:pic>
          <p:nvPicPr>
            <p:cNvPr id="231" name="图片 105" descr="AP.png"/>
            <p:cNvPicPr>
              <a:picLocks noChangeAspect="1"/>
            </p:cNvPicPr>
            <p:nvPr/>
          </p:nvPicPr>
          <p:blipFill>
            <a:blip r:embed="rId5" cstate="print"/>
            <a:stretch>
              <a:fillRect/>
            </a:stretch>
          </p:blipFill>
          <p:spPr bwMode="gray">
            <a:xfrm>
              <a:off x="2794094" y="2142188"/>
              <a:ext cx="405710" cy="331945"/>
            </a:xfrm>
            <a:prstGeom prst="rect">
              <a:avLst/>
            </a:prstGeom>
          </p:spPr>
        </p:pic>
        <p:grpSp>
          <p:nvGrpSpPr>
            <p:cNvPr id="232" name="组合 758"/>
            <p:cNvGrpSpPr/>
            <p:nvPr/>
          </p:nvGrpSpPr>
          <p:grpSpPr bwMode="gray">
            <a:xfrm rot="2913933" flipV="1">
              <a:off x="2597335" y="2476729"/>
              <a:ext cx="236214" cy="200032"/>
              <a:chOff x="7440613" y="4868863"/>
              <a:chExt cx="1019175" cy="828675"/>
            </a:xfrm>
            <a:solidFill>
              <a:srgbClr val="EC7061"/>
            </a:solidFill>
          </p:grpSpPr>
          <p:sp>
            <p:nvSpPr>
              <p:cNvPr id="23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33" name="组合 758"/>
            <p:cNvGrpSpPr/>
            <p:nvPr/>
          </p:nvGrpSpPr>
          <p:grpSpPr bwMode="gray">
            <a:xfrm flipV="1">
              <a:off x="2878842" y="2594570"/>
              <a:ext cx="236214" cy="200032"/>
              <a:chOff x="7440613" y="4868863"/>
              <a:chExt cx="1019175" cy="828675"/>
            </a:xfrm>
            <a:solidFill>
              <a:srgbClr val="92D050"/>
            </a:solidFill>
          </p:grpSpPr>
          <p:sp>
            <p:nvSpPr>
              <p:cNvPr id="23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34" name="组合 758"/>
            <p:cNvGrpSpPr/>
            <p:nvPr/>
          </p:nvGrpSpPr>
          <p:grpSpPr bwMode="gray">
            <a:xfrm rot="18825080" flipV="1">
              <a:off x="3143379" y="2476728"/>
              <a:ext cx="236214" cy="200032"/>
              <a:chOff x="7440613" y="4868863"/>
              <a:chExt cx="1019175" cy="828675"/>
            </a:xfrm>
            <a:solidFill>
              <a:srgbClr val="00B0F0"/>
            </a:solidFill>
          </p:grpSpPr>
          <p:sp>
            <p:nvSpPr>
              <p:cNvPr id="23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pic>
        <p:nvPicPr>
          <p:cNvPr id="241" name="Picture 6" descr="C:\Users\w00169738\AppData\Roaming\eSpace_Desktop\UserData\w00169738\ReceiveFile\key4E02.710.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gray">
          <a:xfrm>
            <a:off x="4659862" y="2204734"/>
            <a:ext cx="1056970" cy="1197900"/>
          </a:xfrm>
          <a:prstGeom prst="rect">
            <a:avLst/>
          </a:prstGeom>
          <a:noFill/>
          <a:effectLst/>
        </p:spPr>
      </p:pic>
      <p:sp>
        <p:nvSpPr>
          <p:cNvPr id="242" name="矩形 241"/>
          <p:cNvSpPr/>
          <p:nvPr/>
        </p:nvSpPr>
        <p:spPr bwMode="gray">
          <a:xfrm>
            <a:off x="6458122" y="1527530"/>
            <a:ext cx="4931392" cy="492443"/>
          </a:xfrm>
          <a:prstGeom prst="rect">
            <a:avLst/>
          </a:prstGeom>
        </p:spPr>
        <p:txBody>
          <a:bodyPr wrap="square">
            <a:spAutoFit/>
          </a:bodyPr>
          <a:lstStyle/>
          <a:p>
            <a:pPr algn="ctr" fontAlgn="ctr"/>
            <a:r>
              <a:rPr lang="en-US" sz="13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Densely populated indoor scenario</a:t>
            </a:r>
            <a:r>
              <a:rPr lang="en-US" sz="13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small summit venues and auditoriums (AP installation height: 3 m to 15 m)</a:t>
            </a:r>
            <a:endParaRPr lang="en-US" sz="1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43" name="组合 242"/>
          <p:cNvGrpSpPr/>
          <p:nvPr/>
        </p:nvGrpSpPr>
        <p:grpSpPr bwMode="gray">
          <a:xfrm>
            <a:off x="6651334" y="2073782"/>
            <a:ext cx="1055447" cy="978611"/>
            <a:chOff x="701696" y="1932475"/>
            <a:chExt cx="1055447" cy="978611"/>
          </a:xfrm>
        </p:grpSpPr>
        <p:sp>
          <p:nvSpPr>
            <p:cNvPr id="244" name="椭圆 243"/>
            <p:cNvSpPr/>
            <p:nvPr/>
          </p:nvSpPr>
          <p:spPr bwMode="gray">
            <a:xfrm>
              <a:off x="943519" y="1932475"/>
              <a:ext cx="597600" cy="597600"/>
            </a:xfrm>
            <a:prstGeom prst="ellipse">
              <a:avLst/>
            </a:prstGeom>
            <a:solidFill>
              <a:sysClr val="window" lastClr="FFFFFF">
                <a:lumMod val="65000"/>
                <a:alpha val="38000"/>
              </a:sys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5" name="椭圆 244"/>
            <p:cNvSpPr/>
            <p:nvPr/>
          </p:nvSpPr>
          <p:spPr bwMode="gray">
            <a:xfrm>
              <a:off x="701696" y="2313486"/>
              <a:ext cx="597600" cy="597600"/>
            </a:xfrm>
            <a:prstGeom prst="ellipse">
              <a:avLst/>
            </a:prstGeom>
            <a:solidFill>
              <a:sysClr val="window" lastClr="FFFFFF">
                <a:lumMod val="65000"/>
                <a:alpha val="38000"/>
              </a:sys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6" name="椭圆 245"/>
            <p:cNvSpPr/>
            <p:nvPr/>
          </p:nvSpPr>
          <p:spPr bwMode="gray">
            <a:xfrm>
              <a:off x="1159543" y="2291950"/>
              <a:ext cx="597600" cy="597600"/>
            </a:xfrm>
            <a:prstGeom prst="ellipse">
              <a:avLst/>
            </a:prstGeom>
            <a:solidFill>
              <a:sysClr val="window" lastClr="FFFFFF">
                <a:lumMod val="65000"/>
                <a:alpha val="38000"/>
              </a:sys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47" name="组合 587"/>
            <p:cNvGrpSpPr/>
            <p:nvPr/>
          </p:nvGrpSpPr>
          <p:grpSpPr bwMode="gray">
            <a:xfrm>
              <a:off x="1135773" y="2097034"/>
              <a:ext cx="206755" cy="195324"/>
              <a:chOff x="10346473" y="-1711511"/>
              <a:chExt cx="613894" cy="651867"/>
            </a:xfrm>
            <a:solidFill>
              <a:sysClr val="window" lastClr="FFFFFF">
                <a:lumMod val="65000"/>
              </a:sysClr>
            </a:solidFill>
          </p:grpSpPr>
          <p:sp>
            <p:nvSpPr>
              <p:cNvPr id="265" name="Freeform 66"/>
              <p:cNvSpPr>
                <a:spLocks/>
              </p:cNvSpPr>
              <p:nvPr/>
            </p:nvSpPr>
            <p:spPr bwMode="gray">
              <a:xfrm>
                <a:off x="10840120" y="-1711511"/>
                <a:ext cx="120247" cy="367071"/>
              </a:xfrm>
              <a:custGeom>
                <a:avLst/>
                <a:gdLst/>
                <a:ahLst/>
                <a:cxnLst>
                  <a:cxn ang="0">
                    <a:pos x="2" y="102"/>
                  </a:cxn>
                  <a:cxn ang="0">
                    <a:pos x="2" y="102"/>
                  </a:cxn>
                  <a:cxn ang="0">
                    <a:pos x="10" y="92"/>
                  </a:cxn>
                  <a:cxn ang="0">
                    <a:pos x="16" y="82"/>
                  </a:cxn>
                  <a:cxn ang="0">
                    <a:pos x="20" y="70"/>
                  </a:cxn>
                  <a:cxn ang="0">
                    <a:pos x="22" y="58"/>
                  </a:cxn>
                  <a:cxn ang="0">
                    <a:pos x="22" y="58"/>
                  </a:cxn>
                  <a:cxn ang="0">
                    <a:pos x="20" y="46"/>
                  </a:cxn>
                  <a:cxn ang="0">
                    <a:pos x="16" y="34"/>
                  </a:cxn>
                  <a:cxn ang="0">
                    <a:pos x="10" y="24"/>
                  </a:cxn>
                  <a:cxn ang="0">
                    <a:pos x="2" y="14"/>
                  </a:cxn>
                  <a:cxn ang="0">
                    <a:pos x="2" y="14"/>
                  </a:cxn>
                  <a:cxn ang="0">
                    <a:pos x="2" y="10"/>
                  </a:cxn>
                  <a:cxn ang="0">
                    <a:pos x="0" y="8"/>
                  </a:cxn>
                  <a:cxn ang="0">
                    <a:pos x="2" y="4"/>
                  </a:cxn>
                  <a:cxn ang="0">
                    <a:pos x="2" y="2"/>
                  </a:cxn>
                  <a:cxn ang="0">
                    <a:pos x="2" y="2"/>
                  </a:cxn>
                  <a:cxn ang="0">
                    <a:pos x="6" y="0"/>
                  </a:cxn>
                  <a:cxn ang="0">
                    <a:pos x="8" y="0"/>
                  </a:cxn>
                  <a:cxn ang="0">
                    <a:pos x="12" y="0"/>
                  </a:cxn>
                  <a:cxn ang="0">
                    <a:pos x="14" y="2"/>
                  </a:cxn>
                  <a:cxn ang="0">
                    <a:pos x="14" y="2"/>
                  </a:cxn>
                  <a:cxn ang="0">
                    <a:pos x="24" y="14"/>
                  </a:cxn>
                  <a:cxn ang="0">
                    <a:pos x="32" y="28"/>
                  </a:cxn>
                  <a:cxn ang="0">
                    <a:pos x="36" y="42"/>
                  </a:cxn>
                  <a:cxn ang="0">
                    <a:pos x="38" y="58"/>
                  </a:cxn>
                  <a:cxn ang="0">
                    <a:pos x="36" y="72"/>
                  </a:cxn>
                  <a:cxn ang="0">
                    <a:pos x="32" y="88"/>
                  </a:cxn>
                  <a:cxn ang="0">
                    <a:pos x="24" y="100"/>
                  </a:cxn>
                  <a:cxn ang="0">
                    <a:pos x="14" y="114"/>
                  </a:cxn>
                  <a:cxn ang="0">
                    <a:pos x="14" y="114"/>
                  </a:cxn>
                  <a:cxn ang="0">
                    <a:pos x="12" y="116"/>
                  </a:cxn>
                  <a:cxn ang="0">
                    <a:pos x="8" y="116"/>
                  </a:cxn>
                  <a:cxn ang="0">
                    <a:pos x="6" y="116"/>
                  </a:cxn>
                  <a:cxn ang="0">
                    <a:pos x="2" y="114"/>
                  </a:cxn>
                  <a:cxn ang="0">
                    <a:pos x="2" y="114"/>
                  </a:cxn>
                  <a:cxn ang="0">
                    <a:pos x="2" y="110"/>
                  </a:cxn>
                  <a:cxn ang="0">
                    <a:pos x="0" y="108"/>
                  </a:cxn>
                  <a:cxn ang="0">
                    <a:pos x="2" y="104"/>
                  </a:cxn>
                  <a:cxn ang="0">
                    <a:pos x="2" y="102"/>
                  </a:cxn>
                  <a:cxn ang="0">
                    <a:pos x="2" y="102"/>
                  </a:cxn>
                </a:cxnLst>
                <a:rect l="0" t="0" r="r" b="b"/>
                <a:pathLst>
                  <a:path w="38" h="116">
                    <a:moveTo>
                      <a:pt x="2" y="102"/>
                    </a:moveTo>
                    <a:lnTo>
                      <a:pt x="2" y="102"/>
                    </a:lnTo>
                    <a:lnTo>
                      <a:pt x="10" y="92"/>
                    </a:lnTo>
                    <a:lnTo>
                      <a:pt x="16" y="82"/>
                    </a:lnTo>
                    <a:lnTo>
                      <a:pt x="20" y="70"/>
                    </a:lnTo>
                    <a:lnTo>
                      <a:pt x="22" y="58"/>
                    </a:lnTo>
                    <a:lnTo>
                      <a:pt x="22" y="58"/>
                    </a:lnTo>
                    <a:lnTo>
                      <a:pt x="20" y="46"/>
                    </a:lnTo>
                    <a:lnTo>
                      <a:pt x="16" y="34"/>
                    </a:lnTo>
                    <a:lnTo>
                      <a:pt x="10" y="24"/>
                    </a:lnTo>
                    <a:lnTo>
                      <a:pt x="2" y="14"/>
                    </a:lnTo>
                    <a:lnTo>
                      <a:pt x="2" y="14"/>
                    </a:lnTo>
                    <a:lnTo>
                      <a:pt x="2" y="10"/>
                    </a:lnTo>
                    <a:lnTo>
                      <a:pt x="0" y="8"/>
                    </a:lnTo>
                    <a:lnTo>
                      <a:pt x="2" y="4"/>
                    </a:lnTo>
                    <a:lnTo>
                      <a:pt x="2" y="2"/>
                    </a:lnTo>
                    <a:lnTo>
                      <a:pt x="2" y="2"/>
                    </a:lnTo>
                    <a:lnTo>
                      <a:pt x="6" y="0"/>
                    </a:lnTo>
                    <a:lnTo>
                      <a:pt x="8" y="0"/>
                    </a:lnTo>
                    <a:lnTo>
                      <a:pt x="12" y="0"/>
                    </a:lnTo>
                    <a:lnTo>
                      <a:pt x="14" y="2"/>
                    </a:lnTo>
                    <a:lnTo>
                      <a:pt x="14" y="2"/>
                    </a:lnTo>
                    <a:lnTo>
                      <a:pt x="24" y="14"/>
                    </a:lnTo>
                    <a:lnTo>
                      <a:pt x="32" y="28"/>
                    </a:lnTo>
                    <a:lnTo>
                      <a:pt x="36" y="42"/>
                    </a:lnTo>
                    <a:lnTo>
                      <a:pt x="38" y="58"/>
                    </a:lnTo>
                    <a:lnTo>
                      <a:pt x="36" y="72"/>
                    </a:lnTo>
                    <a:lnTo>
                      <a:pt x="32" y="88"/>
                    </a:lnTo>
                    <a:lnTo>
                      <a:pt x="24" y="100"/>
                    </a:lnTo>
                    <a:lnTo>
                      <a:pt x="14" y="114"/>
                    </a:lnTo>
                    <a:lnTo>
                      <a:pt x="14" y="114"/>
                    </a:lnTo>
                    <a:lnTo>
                      <a:pt x="12" y="116"/>
                    </a:lnTo>
                    <a:lnTo>
                      <a:pt x="8" y="116"/>
                    </a:lnTo>
                    <a:lnTo>
                      <a:pt x="6" y="116"/>
                    </a:lnTo>
                    <a:lnTo>
                      <a:pt x="2" y="114"/>
                    </a:lnTo>
                    <a:lnTo>
                      <a:pt x="2" y="114"/>
                    </a:lnTo>
                    <a:lnTo>
                      <a:pt x="2" y="110"/>
                    </a:lnTo>
                    <a:lnTo>
                      <a:pt x="0" y="108"/>
                    </a:lnTo>
                    <a:lnTo>
                      <a:pt x="2" y="104"/>
                    </a:lnTo>
                    <a:lnTo>
                      <a:pt x="2" y="102"/>
                    </a:lnTo>
                    <a:lnTo>
                      <a:pt x="2" y="102"/>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6" name="Freeform 67"/>
              <p:cNvSpPr>
                <a:spLocks/>
              </p:cNvSpPr>
              <p:nvPr/>
            </p:nvSpPr>
            <p:spPr bwMode="gray">
              <a:xfrm>
                <a:off x="10789490" y="-1660881"/>
                <a:ext cx="88603" cy="259481"/>
              </a:xfrm>
              <a:custGeom>
                <a:avLst/>
                <a:gdLst/>
                <a:ahLst/>
                <a:cxnLst>
                  <a:cxn ang="0">
                    <a:pos x="2" y="68"/>
                  </a:cxn>
                  <a:cxn ang="0">
                    <a:pos x="2" y="68"/>
                  </a:cxn>
                  <a:cxn ang="0">
                    <a:pos x="6" y="62"/>
                  </a:cxn>
                  <a:cxn ang="0">
                    <a:pos x="10" y="56"/>
                  </a:cxn>
                  <a:cxn ang="0">
                    <a:pos x="12" y="48"/>
                  </a:cxn>
                  <a:cxn ang="0">
                    <a:pos x="12" y="42"/>
                  </a:cxn>
                  <a:cxn ang="0">
                    <a:pos x="12" y="34"/>
                  </a:cxn>
                  <a:cxn ang="0">
                    <a:pos x="10" y="28"/>
                  </a:cxn>
                  <a:cxn ang="0">
                    <a:pos x="6" y="20"/>
                  </a:cxn>
                  <a:cxn ang="0">
                    <a:pos x="2" y="14"/>
                  </a:cxn>
                  <a:cxn ang="0">
                    <a:pos x="2" y="14"/>
                  </a:cxn>
                  <a:cxn ang="0">
                    <a:pos x="0" y="12"/>
                  </a:cxn>
                  <a:cxn ang="0">
                    <a:pos x="0" y="8"/>
                  </a:cxn>
                  <a:cxn ang="0">
                    <a:pos x="0" y="6"/>
                  </a:cxn>
                  <a:cxn ang="0">
                    <a:pos x="2" y="4"/>
                  </a:cxn>
                  <a:cxn ang="0">
                    <a:pos x="2" y="4"/>
                  </a:cxn>
                  <a:cxn ang="0">
                    <a:pos x="4" y="2"/>
                  </a:cxn>
                  <a:cxn ang="0">
                    <a:pos x="8" y="0"/>
                  </a:cxn>
                  <a:cxn ang="0">
                    <a:pos x="10" y="2"/>
                  </a:cxn>
                  <a:cxn ang="0">
                    <a:pos x="12" y="4"/>
                  </a:cxn>
                  <a:cxn ang="0">
                    <a:pos x="12" y="4"/>
                  </a:cxn>
                  <a:cxn ang="0">
                    <a:pos x="20" y="12"/>
                  </a:cxn>
                  <a:cxn ang="0">
                    <a:pos x="24" y="22"/>
                  </a:cxn>
                  <a:cxn ang="0">
                    <a:pos x="28" y="32"/>
                  </a:cxn>
                  <a:cxn ang="0">
                    <a:pos x="28" y="42"/>
                  </a:cxn>
                  <a:cxn ang="0">
                    <a:pos x="28" y="52"/>
                  </a:cxn>
                  <a:cxn ang="0">
                    <a:pos x="24" y="62"/>
                  </a:cxn>
                  <a:cxn ang="0">
                    <a:pos x="20" y="72"/>
                  </a:cxn>
                  <a:cxn ang="0">
                    <a:pos x="12" y="80"/>
                  </a:cxn>
                  <a:cxn ang="0">
                    <a:pos x="12" y="80"/>
                  </a:cxn>
                  <a:cxn ang="0">
                    <a:pos x="10" y="82"/>
                  </a:cxn>
                  <a:cxn ang="0">
                    <a:pos x="8" y="82"/>
                  </a:cxn>
                  <a:cxn ang="0">
                    <a:pos x="4" y="82"/>
                  </a:cxn>
                  <a:cxn ang="0">
                    <a:pos x="2" y="80"/>
                  </a:cxn>
                  <a:cxn ang="0">
                    <a:pos x="2" y="80"/>
                  </a:cxn>
                  <a:cxn ang="0">
                    <a:pos x="0" y="78"/>
                  </a:cxn>
                  <a:cxn ang="0">
                    <a:pos x="0" y="74"/>
                  </a:cxn>
                  <a:cxn ang="0">
                    <a:pos x="0" y="72"/>
                  </a:cxn>
                  <a:cxn ang="0">
                    <a:pos x="2" y="68"/>
                  </a:cxn>
                  <a:cxn ang="0">
                    <a:pos x="2" y="68"/>
                  </a:cxn>
                </a:cxnLst>
                <a:rect l="0" t="0" r="r" b="b"/>
                <a:pathLst>
                  <a:path w="28" h="82">
                    <a:moveTo>
                      <a:pt x="2" y="68"/>
                    </a:moveTo>
                    <a:lnTo>
                      <a:pt x="2" y="68"/>
                    </a:lnTo>
                    <a:lnTo>
                      <a:pt x="6" y="62"/>
                    </a:lnTo>
                    <a:lnTo>
                      <a:pt x="10" y="56"/>
                    </a:lnTo>
                    <a:lnTo>
                      <a:pt x="12" y="48"/>
                    </a:lnTo>
                    <a:lnTo>
                      <a:pt x="12" y="42"/>
                    </a:lnTo>
                    <a:lnTo>
                      <a:pt x="12" y="34"/>
                    </a:lnTo>
                    <a:lnTo>
                      <a:pt x="10" y="28"/>
                    </a:lnTo>
                    <a:lnTo>
                      <a:pt x="6" y="20"/>
                    </a:lnTo>
                    <a:lnTo>
                      <a:pt x="2" y="14"/>
                    </a:lnTo>
                    <a:lnTo>
                      <a:pt x="2" y="14"/>
                    </a:lnTo>
                    <a:lnTo>
                      <a:pt x="0" y="12"/>
                    </a:lnTo>
                    <a:lnTo>
                      <a:pt x="0" y="8"/>
                    </a:lnTo>
                    <a:lnTo>
                      <a:pt x="0" y="6"/>
                    </a:lnTo>
                    <a:lnTo>
                      <a:pt x="2" y="4"/>
                    </a:lnTo>
                    <a:lnTo>
                      <a:pt x="2" y="4"/>
                    </a:lnTo>
                    <a:lnTo>
                      <a:pt x="4" y="2"/>
                    </a:lnTo>
                    <a:lnTo>
                      <a:pt x="8" y="0"/>
                    </a:lnTo>
                    <a:lnTo>
                      <a:pt x="10" y="2"/>
                    </a:lnTo>
                    <a:lnTo>
                      <a:pt x="12" y="4"/>
                    </a:lnTo>
                    <a:lnTo>
                      <a:pt x="12" y="4"/>
                    </a:lnTo>
                    <a:lnTo>
                      <a:pt x="20" y="12"/>
                    </a:lnTo>
                    <a:lnTo>
                      <a:pt x="24" y="22"/>
                    </a:lnTo>
                    <a:lnTo>
                      <a:pt x="28" y="32"/>
                    </a:lnTo>
                    <a:lnTo>
                      <a:pt x="28" y="42"/>
                    </a:lnTo>
                    <a:lnTo>
                      <a:pt x="28" y="52"/>
                    </a:lnTo>
                    <a:lnTo>
                      <a:pt x="24" y="62"/>
                    </a:lnTo>
                    <a:lnTo>
                      <a:pt x="20" y="72"/>
                    </a:lnTo>
                    <a:lnTo>
                      <a:pt x="12" y="80"/>
                    </a:lnTo>
                    <a:lnTo>
                      <a:pt x="12" y="80"/>
                    </a:lnTo>
                    <a:lnTo>
                      <a:pt x="10" y="82"/>
                    </a:lnTo>
                    <a:lnTo>
                      <a:pt x="8" y="82"/>
                    </a:lnTo>
                    <a:lnTo>
                      <a:pt x="4" y="82"/>
                    </a:lnTo>
                    <a:lnTo>
                      <a:pt x="2" y="80"/>
                    </a:lnTo>
                    <a:lnTo>
                      <a:pt x="2" y="80"/>
                    </a:lnTo>
                    <a:lnTo>
                      <a:pt x="0" y="78"/>
                    </a:lnTo>
                    <a:lnTo>
                      <a:pt x="0" y="74"/>
                    </a:lnTo>
                    <a:lnTo>
                      <a:pt x="0" y="72"/>
                    </a:lnTo>
                    <a:lnTo>
                      <a:pt x="2" y="68"/>
                    </a:lnTo>
                    <a:lnTo>
                      <a:pt x="2" y="6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7" name="Freeform 68"/>
              <p:cNvSpPr>
                <a:spLocks/>
              </p:cNvSpPr>
              <p:nvPr/>
            </p:nvSpPr>
            <p:spPr bwMode="gray">
              <a:xfrm>
                <a:off x="10384446" y="-1711511"/>
                <a:ext cx="120247" cy="367071"/>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8" name="Freeform 69"/>
              <p:cNvSpPr>
                <a:spLocks/>
              </p:cNvSpPr>
              <p:nvPr/>
            </p:nvSpPr>
            <p:spPr bwMode="gray">
              <a:xfrm>
                <a:off x="10460392" y="-1660881"/>
                <a:ext cx="94932" cy="259481"/>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9" name="Freeform 70"/>
              <p:cNvSpPr>
                <a:spLocks noEditPoints="1"/>
              </p:cNvSpPr>
              <p:nvPr/>
            </p:nvSpPr>
            <p:spPr bwMode="gray">
              <a:xfrm>
                <a:off x="10346473" y="-1268495"/>
                <a:ext cx="601237" cy="208851"/>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0" name="Freeform 71"/>
              <p:cNvSpPr>
                <a:spLocks/>
              </p:cNvSpPr>
              <p:nvPr/>
            </p:nvSpPr>
            <p:spPr bwMode="gray">
              <a:xfrm>
                <a:off x="10637599" y="-1553291"/>
                <a:ext cx="69617" cy="259481"/>
              </a:xfrm>
              <a:custGeom>
                <a:avLst/>
                <a:gdLst/>
                <a:ahLst/>
                <a:cxnLst>
                  <a:cxn ang="0">
                    <a:pos x="22" y="76"/>
                  </a:cxn>
                  <a:cxn ang="0">
                    <a:pos x="22" y="76"/>
                  </a:cxn>
                  <a:cxn ang="0">
                    <a:pos x="20" y="80"/>
                  </a:cxn>
                  <a:cxn ang="0">
                    <a:pos x="16" y="82"/>
                  </a:cxn>
                  <a:cxn ang="0">
                    <a:pos x="4" y="82"/>
                  </a:cxn>
                  <a:cxn ang="0">
                    <a:pos x="4" y="82"/>
                  </a:cxn>
                  <a:cxn ang="0">
                    <a:pos x="2" y="80"/>
                  </a:cxn>
                  <a:cxn ang="0">
                    <a:pos x="0" y="76"/>
                  </a:cxn>
                  <a:cxn ang="0">
                    <a:pos x="0" y="4"/>
                  </a:cxn>
                  <a:cxn ang="0">
                    <a:pos x="0" y="4"/>
                  </a:cxn>
                  <a:cxn ang="0">
                    <a:pos x="2" y="2"/>
                  </a:cxn>
                  <a:cxn ang="0">
                    <a:pos x="4" y="0"/>
                  </a:cxn>
                  <a:cxn ang="0">
                    <a:pos x="16" y="0"/>
                  </a:cxn>
                  <a:cxn ang="0">
                    <a:pos x="16" y="0"/>
                  </a:cxn>
                  <a:cxn ang="0">
                    <a:pos x="20" y="2"/>
                  </a:cxn>
                  <a:cxn ang="0">
                    <a:pos x="22" y="4"/>
                  </a:cxn>
                  <a:cxn ang="0">
                    <a:pos x="22" y="76"/>
                  </a:cxn>
                </a:cxnLst>
                <a:rect l="0" t="0" r="r" b="b"/>
                <a:pathLst>
                  <a:path w="22" h="82">
                    <a:moveTo>
                      <a:pt x="22" y="76"/>
                    </a:moveTo>
                    <a:lnTo>
                      <a:pt x="22" y="76"/>
                    </a:lnTo>
                    <a:lnTo>
                      <a:pt x="20" y="80"/>
                    </a:lnTo>
                    <a:lnTo>
                      <a:pt x="16" y="82"/>
                    </a:lnTo>
                    <a:lnTo>
                      <a:pt x="4" y="82"/>
                    </a:lnTo>
                    <a:lnTo>
                      <a:pt x="4" y="82"/>
                    </a:lnTo>
                    <a:lnTo>
                      <a:pt x="2" y="80"/>
                    </a:lnTo>
                    <a:lnTo>
                      <a:pt x="0" y="76"/>
                    </a:lnTo>
                    <a:lnTo>
                      <a:pt x="0" y="4"/>
                    </a:lnTo>
                    <a:lnTo>
                      <a:pt x="0" y="4"/>
                    </a:lnTo>
                    <a:lnTo>
                      <a:pt x="2" y="2"/>
                    </a:lnTo>
                    <a:lnTo>
                      <a:pt x="4" y="0"/>
                    </a:lnTo>
                    <a:lnTo>
                      <a:pt x="16" y="0"/>
                    </a:lnTo>
                    <a:lnTo>
                      <a:pt x="16" y="0"/>
                    </a:lnTo>
                    <a:lnTo>
                      <a:pt x="20" y="2"/>
                    </a:lnTo>
                    <a:lnTo>
                      <a:pt x="22" y="4"/>
                    </a:lnTo>
                    <a:lnTo>
                      <a:pt x="22" y="76"/>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48" name="组合 587"/>
            <p:cNvGrpSpPr/>
            <p:nvPr/>
          </p:nvGrpSpPr>
          <p:grpSpPr bwMode="gray">
            <a:xfrm>
              <a:off x="1384836" y="2511650"/>
              <a:ext cx="206755" cy="195324"/>
              <a:chOff x="10346473" y="-1711511"/>
              <a:chExt cx="613894" cy="651867"/>
            </a:xfrm>
            <a:solidFill>
              <a:sysClr val="window" lastClr="FFFFFF">
                <a:lumMod val="65000"/>
              </a:sysClr>
            </a:solidFill>
          </p:grpSpPr>
          <p:sp>
            <p:nvSpPr>
              <p:cNvPr id="259" name="Freeform 66"/>
              <p:cNvSpPr>
                <a:spLocks/>
              </p:cNvSpPr>
              <p:nvPr/>
            </p:nvSpPr>
            <p:spPr bwMode="gray">
              <a:xfrm>
                <a:off x="10840120" y="-1711511"/>
                <a:ext cx="120247" cy="367071"/>
              </a:xfrm>
              <a:custGeom>
                <a:avLst/>
                <a:gdLst/>
                <a:ahLst/>
                <a:cxnLst>
                  <a:cxn ang="0">
                    <a:pos x="2" y="102"/>
                  </a:cxn>
                  <a:cxn ang="0">
                    <a:pos x="2" y="102"/>
                  </a:cxn>
                  <a:cxn ang="0">
                    <a:pos x="10" y="92"/>
                  </a:cxn>
                  <a:cxn ang="0">
                    <a:pos x="16" y="82"/>
                  </a:cxn>
                  <a:cxn ang="0">
                    <a:pos x="20" y="70"/>
                  </a:cxn>
                  <a:cxn ang="0">
                    <a:pos x="22" y="58"/>
                  </a:cxn>
                  <a:cxn ang="0">
                    <a:pos x="22" y="58"/>
                  </a:cxn>
                  <a:cxn ang="0">
                    <a:pos x="20" y="46"/>
                  </a:cxn>
                  <a:cxn ang="0">
                    <a:pos x="16" y="34"/>
                  </a:cxn>
                  <a:cxn ang="0">
                    <a:pos x="10" y="24"/>
                  </a:cxn>
                  <a:cxn ang="0">
                    <a:pos x="2" y="14"/>
                  </a:cxn>
                  <a:cxn ang="0">
                    <a:pos x="2" y="14"/>
                  </a:cxn>
                  <a:cxn ang="0">
                    <a:pos x="2" y="10"/>
                  </a:cxn>
                  <a:cxn ang="0">
                    <a:pos x="0" y="8"/>
                  </a:cxn>
                  <a:cxn ang="0">
                    <a:pos x="2" y="4"/>
                  </a:cxn>
                  <a:cxn ang="0">
                    <a:pos x="2" y="2"/>
                  </a:cxn>
                  <a:cxn ang="0">
                    <a:pos x="2" y="2"/>
                  </a:cxn>
                  <a:cxn ang="0">
                    <a:pos x="6" y="0"/>
                  </a:cxn>
                  <a:cxn ang="0">
                    <a:pos x="8" y="0"/>
                  </a:cxn>
                  <a:cxn ang="0">
                    <a:pos x="12" y="0"/>
                  </a:cxn>
                  <a:cxn ang="0">
                    <a:pos x="14" y="2"/>
                  </a:cxn>
                  <a:cxn ang="0">
                    <a:pos x="14" y="2"/>
                  </a:cxn>
                  <a:cxn ang="0">
                    <a:pos x="24" y="14"/>
                  </a:cxn>
                  <a:cxn ang="0">
                    <a:pos x="32" y="28"/>
                  </a:cxn>
                  <a:cxn ang="0">
                    <a:pos x="36" y="42"/>
                  </a:cxn>
                  <a:cxn ang="0">
                    <a:pos x="38" y="58"/>
                  </a:cxn>
                  <a:cxn ang="0">
                    <a:pos x="36" y="72"/>
                  </a:cxn>
                  <a:cxn ang="0">
                    <a:pos x="32" y="88"/>
                  </a:cxn>
                  <a:cxn ang="0">
                    <a:pos x="24" y="100"/>
                  </a:cxn>
                  <a:cxn ang="0">
                    <a:pos x="14" y="114"/>
                  </a:cxn>
                  <a:cxn ang="0">
                    <a:pos x="14" y="114"/>
                  </a:cxn>
                  <a:cxn ang="0">
                    <a:pos x="12" y="116"/>
                  </a:cxn>
                  <a:cxn ang="0">
                    <a:pos x="8" y="116"/>
                  </a:cxn>
                  <a:cxn ang="0">
                    <a:pos x="6" y="116"/>
                  </a:cxn>
                  <a:cxn ang="0">
                    <a:pos x="2" y="114"/>
                  </a:cxn>
                  <a:cxn ang="0">
                    <a:pos x="2" y="114"/>
                  </a:cxn>
                  <a:cxn ang="0">
                    <a:pos x="2" y="110"/>
                  </a:cxn>
                  <a:cxn ang="0">
                    <a:pos x="0" y="108"/>
                  </a:cxn>
                  <a:cxn ang="0">
                    <a:pos x="2" y="104"/>
                  </a:cxn>
                  <a:cxn ang="0">
                    <a:pos x="2" y="102"/>
                  </a:cxn>
                  <a:cxn ang="0">
                    <a:pos x="2" y="102"/>
                  </a:cxn>
                </a:cxnLst>
                <a:rect l="0" t="0" r="r" b="b"/>
                <a:pathLst>
                  <a:path w="38" h="116">
                    <a:moveTo>
                      <a:pt x="2" y="102"/>
                    </a:moveTo>
                    <a:lnTo>
                      <a:pt x="2" y="102"/>
                    </a:lnTo>
                    <a:lnTo>
                      <a:pt x="10" y="92"/>
                    </a:lnTo>
                    <a:lnTo>
                      <a:pt x="16" y="82"/>
                    </a:lnTo>
                    <a:lnTo>
                      <a:pt x="20" y="70"/>
                    </a:lnTo>
                    <a:lnTo>
                      <a:pt x="22" y="58"/>
                    </a:lnTo>
                    <a:lnTo>
                      <a:pt x="22" y="58"/>
                    </a:lnTo>
                    <a:lnTo>
                      <a:pt x="20" y="46"/>
                    </a:lnTo>
                    <a:lnTo>
                      <a:pt x="16" y="34"/>
                    </a:lnTo>
                    <a:lnTo>
                      <a:pt x="10" y="24"/>
                    </a:lnTo>
                    <a:lnTo>
                      <a:pt x="2" y="14"/>
                    </a:lnTo>
                    <a:lnTo>
                      <a:pt x="2" y="14"/>
                    </a:lnTo>
                    <a:lnTo>
                      <a:pt x="2" y="10"/>
                    </a:lnTo>
                    <a:lnTo>
                      <a:pt x="0" y="8"/>
                    </a:lnTo>
                    <a:lnTo>
                      <a:pt x="2" y="4"/>
                    </a:lnTo>
                    <a:lnTo>
                      <a:pt x="2" y="2"/>
                    </a:lnTo>
                    <a:lnTo>
                      <a:pt x="2" y="2"/>
                    </a:lnTo>
                    <a:lnTo>
                      <a:pt x="6" y="0"/>
                    </a:lnTo>
                    <a:lnTo>
                      <a:pt x="8" y="0"/>
                    </a:lnTo>
                    <a:lnTo>
                      <a:pt x="12" y="0"/>
                    </a:lnTo>
                    <a:lnTo>
                      <a:pt x="14" y="2"/>
                    </a:lnTo>
                    <a:lnTo>
                      <a:pt x="14" y="2"/>
                    </a:lnTo>
                    <a:lnTo>
                      <a:pt x="24" y="14"/>
                    </a:lnTo>
                    <a:lnTo>
                      <a:pt x="32" y="28"/>
                    </a:lnTo>
                    <a:lnTo>
                      <a:pt x="36" y="42"/>
                    </a:lnTo>
                    <a:lnTo>
                      <a:pt x="38" y="58"/>
                    </a:lnTo>
                    <a:lnTo>
                      <a:pt x="36" y="72"/>
                    </a:lnTo>
                    <a:lnTo>
                      <a:pt x="32" y="88"/>
                    </a:lnTo>
                    <a:lnTo>
                      <a:pt x="24" y="100"/>
                    </a:lnTo>
                    <a:lnTo>
                      <a:pt x="14" y="114"/>
                    </a:lnTo>
                    <a:lnTo>
                      <a:pt x="14" y="114"/>
                    </a:lnTo>
                    <a:lnTo>
                      <a:pt x="12" y="116"/>
                    </a:lnTo>
                    <a:lnTo>
                      <a:pt x="8" y="116"/>
                    </a:lnTo>
                    <a:lnTo>
                      <a:pt x="6" y="116"/>
                    </a:lnTo>
                    <a:lnTo>
                      <a:pt x="2" y="114"/>
                    </a:lnTo>
                    <a:lnTo>
                      <a:pt x="2" y="114"/>
                    </a:lnTo>
                    <a:lnTo>
                      <a:pt x="2" y="110"/>
                    </a:lnTo>
                    <a:lnTo>
                      <a:pt x="0" y="108"/>
                    </a:lnTo>
                    <a:lnTo>
                      <a:pt x="2" y="104"/>
                    </a:lnTo>
                    <a:lnTo>
                      <a:pt x="2" y="102"/>
                    </a:lnTo>
                    <a:lnTo>
                      <a:pt x="2" y="102"/>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0" name="Freeform 67"/>
              <p:cNvSpPr>
                <a:spLocks/>
              </p:cNvSpPr>
              <p:nvPr/>
            </p:nvSpPr>
            <p:spPr bwMode="gray">
              <a:xfrm>
                <a:off x="10789490" y="-1660881"/>
                <a:ext cx="88603" cy="259481"/>
              </a:xfrm>
              <a:custGeom>
                <a:avLst/>
                <a:gdLst/>
                <a:ahLst/>
                <a:cxnLst>
                  <a:cxn ang="0">
                    <a:pos x="2" y="68"/>
                  </a:cxn>
                  <a:cxn ang="0">
                    <a:pos x="2" y="68"/>
                  </a:cxn>
                  <a:cxn ang="0">
                    <a:pos x="6" y="62"/>
                  </a:cxn>
                  <a:cxn ang="0">
                    <a:pos x="10" y="56"/>
                  </a:cxn>
                  <a:cxn ang="0">
                    <a:pos x="12" y="48"/>
                  </a:cxn>
                  <a:cxn ang="0">
                    <a:pos x="12" y="42"/>
                  </a:cxn>
                  <a:cxn ang="0">
                    <a:pos x="12" y="34"/>
                  </a:cxn>
                  <a:cxn ang="0">
                    <a:pos x="10" y="28"/>
                  </a:cxn>
                  <a:cxn ang="0">
                    <a:pos x="6" y="20"/>
                  </a:cxn>
                  <a:cxn ang="0">
                    <a:pos x="2" y="14"/>
                  </a:cxn>
                  <a:cxn ang="0">
                    <a:pos x="2" y="14"/>
                  </a:cxn>
                  <a:cxn ang="0">
                    <a:pos x="0" y="12"/>
                  </a:cxn>
                  <a:cxn ang="0">
                    <a:pos x="0" y="8"/>
                  </a:cxn>
                  <a:cxn ang="0">
                    <a:pos x="0" y="6"/>
                  </a:cxn>
                  <a:cxn ang="0">
                    <a:pos x="2" y="4"/>
                  </a:cxn>
                  <a:cxn ang="0">
                    <a:pos x="2" y="4"/>
                  </a:cxn>
                  <a:cxn ang="0">
                    <a:pos x="4" y="2"/>
                  </a:cxn>
                  <a:cxn ang="0">
                    <a:pos x="8" y="0"/>
                  </a:cxn>
                  <a:cxn ang="0">
                    <a:pos x="10" y="2"/>
                  </a:cxn>
                  <a:cxn ang="0">
                    <a:pos x="12" y="4"/>
                  </a:cxn>
                  <a:cxn ang="0">
                    <a:pos x="12" y="4"/>
                  </a:cxn>
                  <a:cxn ang="0">
                    <a:pos x="20" y="12"/>
                  </a:cxn>
                  <a:cxn ang="0">
                    <a:pos x="24" y="22"/>
                  </a:cxn>
                  <a:cxn ang="0">
                    <a:pos x="28" y="32"/>
                  </a:cxn>
                  <a:cxn ang="0">
                    <a:pos x="28" y="42"/>
                  </a:cxn>
                  <a:cxn ang="0">
                    <a:pos x="28" y="52"/>
                  </a:cxn>
                  <a:cxn ang="0">
                    <a:pos x="24" y="62"/>
                  </a:cxn>
                  <a:cxn ang="0">
                    <a:pos x="20" y="72"/>
                  </a:cxn>
                  <a:cxn ang="0">
                    <a:pos x="12" y="80"/>
                  </a:cxn>
                  <a:cxn ang="0">
                    <a:pos x="12" y="80"/>
                  </a:cxn>
                  <a:cxn ang="0">
                    <a:pos x="10" y="82"/>
                  </a:cxn>
                  <a:cxn ang="0">
                    <a:pos x="8" y="82"/>
                  </a:cxn>
                  <a:cxn ang="0">
                    <a:pos x="4" y="82"/>
                  </a:cxn>
                  <a:cxn ang="0">
                    <a:pos x="2" y="80"/>
                  </a:cxn>
                  <a:cxn ang="0">
                    <a:pos x="2" y="80"/>
                  </a:cxn>
                  <a:cxn ang="0">
                    <a:pos x="0" y="78"/>
                  </a:cxn>
                  <a:cxn ang="0">
                    <a:pos x="0" y="74"/>
                  </a:cxn>
                  <a:cxn ang="0">
                    <a:pos x="0" y="72"/>
                  </a:cxn>
                  <a:cxn ang="0">
                    <a:pos x="2" y="68"/>
                  </a:cxn>
                  <a:cxn ang="0">
                    <a:pos x="2" y="68"/>
                  </a:cxn>
                </a:cxnLst>
                <a:rect l="0" t="0" r="r" b="b"/>
                <a:pathLst>
                  <a:path w="28" h="82">
                    <a:moveTo>
                      <a:pt x="2" y="68"/>
                    </a:moveTo>
                    <a:lnTo>
                      <a:pt x="2" y="68"/>
                    </a:lnTo>
                    <a:lnTo>
                      <a:pt x="6" y="62"/>
                    </a:lnTo>
                    <a:lnTo>
                      <a:pt x="10" y="56"/>
                    </a:lnTo>
                    <a:lnTo>
                      <a:pt x="12" y="48"/>
                    </a:lnTo>
                    <a:lnTo>
                      <a:pt x="12" y="42"/>
                    </a:lnTo>
                    <a:lnTo>
                      <a:pt x="12" y="34"/>
                    </a:lnTo>
                    <a:lnTo>
                      <a:pt x="10" y="28"/>
                    </a:lnTo>
                    <a:lnTo>
                      <a:pt x="6" y="20"/>
                    </a:lnTo>
                    <a:lnTo>
                      <a:pt x="2" y="14"/>
                    </a:lnTo>
                    <a:lnTo>
                      <a:pt x="2" y="14"/>
                    </a:lnTo>
                    <a:lnTo>
                      <a:pt x="0" y="12"/>
                    </a:lnTo>
                    <a:lnTo>
                      <a:pt x="0" y="8"/>
                    </a:lnTo>
                    <a:lnTo>
                      <a:pt x="0" y="6"/>
                    </a:lnTo>
                    <a:lnTo>
                      <a:pt x="2" y="4"/>
                    </a:lnTo>
                    <a:lnTo>
                      <a:pt x="2" y="4"/>
                    </a:lnTo>
                    <a:lnTo>
                      <a:pt x="4" y="2"/>
                    </a:lnTo>
                    <a:lnTo>
                      <a:pt x="8" y="0"/>
                    </a:lnTo>
                    <a:lnTo>
                      <a:pt x="10" y="2"/>
                    </a:lnTo>
                    <a:lnTo>
                      <a:pt x="12" y="4"/>
                    </a:lnTo>
                    <a:lnTo>
                      <a:pt x="12" y="4"/>
                    </a:lnTo>
                    <a:lnTo>
                      <a:pt x="20" y="12"/>
                    </a:lnTo>
                    <a:lnTo>
                      <a:pt x="24" y="22"/>
                    </a:lnTo>
                    <a:lnTo>
                      <a:pt x="28" y="32"/>
                    </a:lnTo>
                    <a:lnTo>
                      <a:pt x="28" y="42"/>
                    </a:lnTo>
                    <a:lnTo>
                      <a:pt x="28" y="52"/>
                    </a:lnTo>
                    <a:lnTo>
                      <a:pt x="24" y="62"/>
                    </a:lnTo>
                    <a:lnTo>
                      <a:pt x="20" y="72"/>
                    </a:lnTo>
                    <a:lnTo>
                      <a:pt x="12" y="80"/>
                    </a:lnTo>
                    <a:lnTo>
                      <a:pt x="12" y="80"/>
                    </a:lnTo>
                    <a:lnTo>
                      <a:pt x="10" y="82"/>
                    </a:lnTo>
                    <a:lnTo>
                      <a:pt x="8" y="82"/>
                    </a:lnTo>
                    <a:lnTo>
                      <a:pt x="4" y="82"/>
                    </a:lnTo>
                    <a:lnTo>
                      <a:pt x="2" y="80"/>
                    </a:lnTo>
                    <a:lnTo>
                      <a:pt x="2" y="80"/>
                    </a:lnTo>
                    <a:lnTo>
                      <a:pt x="0" y="78"/>
                    </a:lnTo>
                    <a:lnTo>
                      <a:pt x="0" y="74"/>
                    </a:lnTo>
                    <a:lnTo>
                      <a:pt x="0" y="72"/>
                    </a:lnTo>
                    <a:lnTo>
                      <a:pt x="2" y="68"/>
                    </a:lnTo>
                    <a:lnTo>
                      <a:pt x="2" y="6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1" name="Freeform 68"/>
              <p:cNvSpPr>
                <a:spLocks/>
              </p:cNvSpPr>
              <p:nvPr/>
            </p:nvSpPr>
            <p:spPr bwMode="gray">
              <a:xfrm>
                <a:off x="10384446" y="-1711511"/>
                <a:ext cx="120247" cy="367071"/>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2" name="Freeform 69"/>
              <p:cNvSpPr>
                <a:spLocks/>
              </p:cNvSpPr>
              <p:nvPr/>
            </p:nvSpPr>
            <p:spPr bwMode="gray">
              <a:xfrm>
                <a:off x="10460392" y="-1660881"/>
                <a:ext cx="94932" cy="259481"/>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3" name="Freeform 70"/>
              <p:cNvSpPr>
                <a:spLocks noEditPoints="1"/>
              </p:cNvSpPr>
              <p:nvPr/>
            </p:nvSpPr>
            <p:spPr bwMode="gray">
              <a:xfrm>
                <a:off x="10346473" y="-1268495"/>
                <a:ext cx="601237" cy="208851"/>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4" name="Freeform 71"/>
              <p:cNvSpPr>
                <a:spLocks/>
              </p:cNvSpPr>
              <p:nvPr/>
            </p:nvSpPr>
            <p:spPr bwMode="gray">
              <a:xfrm>
                <a:off x="10637599" y="-1553291"/>
                <a:ext cx="69617" cy="259481"/>
              </a:xfrm>
              <a:custGeom>
                <a:avLst/>
                <a:gdLst/>
                <a:ahLst/>
                <a:cxnLst>
                  <a:cxn ang="0">
                    <a:pos x="22" y="76"/>
                  </a:cxn>
                  <a:cxn ang="0">
                    <a:pos x="22" y="76"/>
                  </a:cxn>
                  <a:cxn ang="0">
                    <a:pos x="20" y="80"/>
                  </a:cxn>
                  <a:cxn ang="0">
                    <a:pos x="16" y="82"/>
                  </a:cxn>
                  <a:cxn ang="0">
                    <a:pos x="4" y="82"/>
                  </a:cxn>
                  <a:cxn ang="0">
                    <a:pos x="4" y="82"/>
                  </a:cxn>
                  <a:cxn ang="0">
                    <a:pos x="2" y="80"/>
                  </a:cxn>
                  <a:cxn ang="0">
                    <a:pos x="0" y="76"/>
                  </a:cxn>
                  <a:cxn ang="0">
                    <a:pos x="0" y="4"/>
                  </a:cxn>
                  <a:cxn ang="0">
                    <a:pos x="0" y="4"/>
                  </a:cxn>
                  <a:cxn ang="0">
                    <a:pos x="2" y="2"/>
                  </a:cxn>
                  <a:cxn ang="0">
                    <a:pos x="4" y="0"/>
                  </a:cxn>
                  <a:cxn ang="0">
                    <a:pos x="16" y="0"/>
                  </a:cxn>
                  <a:cxn ang="0">
                    <a:pos x="16" y="0"/>
                  </a:cxn>
                  <a:cxn ang="0">
                    <a:pos x="20" y="2"/>
                  </a:cxn>
                  <a:cxn ang="0">
                    <a:pos x="22" y="4"/>
                  </a:cxn>
                  <a:cxn ang="0">
                    <a:pos x="22" y="76"/>
                  </a:cxn>
                </a:cxnLst>
                <a:rect l="0" t="0" r="r" b="b"/>
                <a:pathLst>
                  <a:path w="22" h="82">
                    <a:moveTo>
                      <a:pt x="22" y="76"/>
                    </a:moveTo>
                    <a:lnTo>
                      <a:pt x="22" y="76"/>
                    </a:lnTo>
                    <a:lnTo>
                      <a:pt x="20" y="80"/>
                    </a:lnTo>
                    <a:lnTo>
                      <a:pt x="16" y="82"/>
                    </a:lnTo>
                    <a:lnTo>
                      <a:pt x="4" y="82"/>
                    </a:lnTo>
                    <a:lnTo>
                      <a:pt x="4" y="82"/>
                    </a:lnTo>
                    <a:lnTo>
                      <a:pt x="2" y="80"/>
                    </a:lnTo>
                    <a:lnTo>
                      <a:pt x="0" y="76"/>
                    </a:lnTo>
                    <a:lnTo>
                      <a:pt x="0" y="4"/>
                    </a:lnTo>
                    <a:lnTo>
                      <a:pt x="0" y="4"/>
                    </a:lnTo>
                    <a:lnTo>
                      <a:pt x="2" y="2"/>
                    </a:lnTo>
                    <a:lnTo>
                      <a:pt x="4" y="0"/>
                    </a:lnTo>
                    <a:lnTo>
                      <a:pt x="16" y="0"/>
                    </a:lnTo>
                    <a:lnTo>
                      <a:pt x="16" y="0"/>
                    </a:lnTo>
                    <a:lnTo>
                      <a:pt x="20" y="2"/>
                    </a:lnTo>
                    <a:lnTo>
                      <a:pt x="22" y="4"/>
                    </a:lnTo>
                    <a:lnTo>
                      <a:pt x="22" y="76"/>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49" name="组合 587"/>
            <p:cNvGrpSpPr/>
            <p:nvPr/>
          </p:nvGrpSpPr>
          <p:grpSpPr bwMode="gray">
            <a:xfrm>
              <a:off x="856340" y="2529510"/>
              <a:ext cx="206755" cy="195324"/>
              <a:chOff x="10346473" y="-1711511"/>
              <a:chExt cx="613894" cy="651867"/>
            </a:xfrm>
            <a:solidFill>
              <a:sysClr val="window" lastClr="FFFFFF">
                <a:lumMod val="65000"/>
              </a:sysClr>
            </a:solidFill>
          </p:grpSpPr>
          <p:sp>
            <p:nvSpPr>
              <p:cNvPr id="253" name="Freeform 66"/>
              <p:cNvSpPr>
                <a:spLocks/>
              </p:cNvSpPr>
              <p:nvPr/>
            </p:nvSpPr>
            <p:spPr bwMode="gray">
              <a:xfrm>
                <a:off x="10840120" y="-1711511"/>
                <a:ext cx="120247" cy="367071"/>
              </a:xfrm>
              <a:custGeom>
                <a:avLst/>
                <a:gdLst/>
                <a:ahLst/>
                <a:cxnLst>
                  <a:cxn ang="0">
                    <a:pos x="2" y="102"/>
                  </a:cxn>
                  <a:cxn ang="0">
                    <a:pos x="2" y="102"/>
                  </a:cxn>
                  <a:cxn ang="0">
                    <a:pos x="10" y="92"/>
                  </a:cxn>
                  <a:cxn ang="0">
                    <a:pos x="16" y="82"/>
                  </a:cxn>
                  <a:cxn ang="0">
                    <a:pos x="20" y="70"/>
                  </a:cxn>
                  <a:cxn ang="0">
                    <a:pos x="22" y="58"/>
                  </a:cxn>
                  <a:cxn ang="0">
                    <a:pos x="22" y="58"/>
                  </a:cxn>
                  <a:cxn ang="0">
                    <a:pos x="20" y="46"/>
                  </a:cxn>
                  <a:cxn ang="0">
                    <a:pos x="16" y="34"/>
                  </a:cxn>
                  <a:cxn ang="0">
                    <a:pos x="10" y="24"/>
                  </a:cxn>
                  <a:cxn ang="0">
                    <a:pos x="2" y="14"/>
                  </a:cxn>
                  <a:cxn ang="0">
                    <a:pos x="2" y="14"/>
                  </a:cxn>
                  <a:cxn ang="0">
                    <a:pos x="2" y="10"/>
                  </a:cxn>
                  <a:cxn ang="0">
                    <a:pos x="0" y="8"/>
                  </a:cxn>
                  <a:cxn ang="0">
                    <a:pos x="2" y="4"/>
                  </a:cxn>
                  <a:cxn ang="0">
                    <a:pos x="2" y="2"/>
                  </a:cxn>
                  <a:cxn ang="0">
                    <a:pos x="2" y="2"/>
                  </a:cxn>
                  <a:cxn ang="0">
                    <a:pos x="6" y="0"/>
                  </a:cxn>
                  <a:cxn ang="0">
                    <a:pos x="8" y="0"/>
                  </a:cxn>
                  <a:cxn ang="0">
                    <a:pos x="12" y="0"/>
                  </a:cxn>
                  <a:cxn ang="0">
                    <a:pos x="14" y="2"/>
                  </a:cxn>
                  <a:cxn ang="0">
                    <a:pos x="14" y="2"/>
                  </a:cxn>
                  <a:cxn ang="0">
                    <a:pos x="24" y="14"/>
                  </a:cxn>
                  <a:cxn ang="0">
                    <a:pos x="32" y="28"/>
                  </a:cxn>
                  <a:cxn ang="0">
                    <a:pos x="36" y="42"/>
                  </a:cxn>
                  <a:cxn ang="0">
                    <a:pos x="38" y="58"/>
                  </a:cxn>
                  <a:cxn ang="0">
                    <a:pos x="36" y="72"/>
                  </a:cxn>
                  <a:cxn ang="0">
                    <a:pos x="32" y="88"/>
                  </a:cxn>
                  <a:cxn ang="0">
                    <a:pos x="24" y="100"/>
                  </a:cxn>
                  <a:cxn ang="0">
                    <a:pos x="14" y="114"/>
                  </a:cxn>
                  <a:cxn ang="0">
                    <a:pos x="14" y="114"/>
                  </a:cxn>
                  <a:cxn ang="0">
                    <a:pos x="12" y="116"/>
                  </a:cxn>
                  <a:cxn ang="0">
                    <a:pos x="8" y="116"/>
                  </a:cxn>
                  <a:cxn ang="0">
                    <a:pos x="6" y="116"/>
                  </a:cxn>
                  <a:cxn ang="0">
                    <a:pos x="2" y="114"/>
                  </a:cxn>
                  <a:cxn ang="0">
                    <a:pos x="2" y="114"/>
                  </a:cxn>
                  <a:cxn ang="0">
                    <a:pos x="2" y="110"/>
                  </a:cxn>
                  <a:cxn ang="0">
                    <a:pos x="0" y="108"/>
                  </a:cxn>
                  <a:cxn ang="0">
                    <a:pos x="2" y="104"/>
                  </a:cxn>
                  <a:cxn ang="0">
                    <a:pos x="2" y="102"/>
                  </a:cxn>
                  <a:cxn ang="0">
                    <a:pos x="2" y="102"/>
                  </a:cxn>
                </a:cxnLst>
                <a:rect l="0" t="0" r="r" b="b"/>
                <a:pathLst>
                  <a:path w="38" h="116">
                    <a:moveTo>
                      <a:pt x="2" y="102"/>
                    </a:moveTo>
                    <a:lnTo>
                      <a:pt x="2" y="102"/>
                    </a:lnTo>
                    <a:lnTo>
                      <a:pt x="10" y="92"/>
                    </a:lnTo>
                    <a:lnTo>
                      <a:pt x="16" y="82"/>
                    </a:lnTo>
                    <a:lnTo>
                      <a:pt x="20" y="70"/>
                    </a:lnTo>
                    <a:lnTo>
                      <a:pt x="22" y="58"/>
                    </a:lnTo>
                    <a:lnTo>
                      <a:pt x="22" y="58"/>
                    </a:lnTo>
                    <a:lnTo>
                      <a:pt x="20" y="46"/>
                    </a:lnTo>
                    <a:lnTo>
                      <a:pt x="16" y="34"/>
                    </a:lnTo>
                    <a:lnTo>
                      <a:pt x="10" y="24"/>
                    </a:lnTo>
                    <a:lnTo>
                      <a:pt x="2" y="14"/>
                    </a:lnTo>
                    <a:lnTo>
                      <a:pt x="2" y="14"/>
                    </a:lnTo>
                    <a:lnTo>
                      <a:pt x="2" y="10"/>
                    </a:lnTo>
                    <a:lnTo>
                      <a:pt x="0" y="8"/>
                    </a:lnTo>
                    <a:lnTo>
                      <a:pt x="2" y="4"/>
                    </a:lnTo>
                    <a:lnTo>
                      <a:pt x="2" y="2"/>
                    </a:lnTo>
                    <a:lnTo>
                      <a:pt x="2" y="2"/>
                    </a:lnTo>
                    <a:lnTo>
                      <a:pt x="6" y="0"/>
                    </a:lnTo>
                    <a:lnTo>
                      <a:pt x="8" y="0"/>
                    </a:lnTo>
                    <a:lnTo>
                      <a:pt x="12" y="0"/>
                    </a:lnTo>
                    <a:lnTo>
                      <a:pt x="14" y="2"/>
                    </a:lnTo>
                    <a:lnTo>
                      <a:pt x="14" y="2"/>
                    </a:lnTo>
                    <a:lnTo>
                      <a:pt x="24" y="14"/>
                    </a:lnTo>
                    <a:lnTo>
                      <a:pt x="32" y="28"/>
                    </a:lnTo>
                    <a:lnTo>
                      <a:pt x="36" y="42"/>
                    </a:lnTo>
                    <a:lnTo>
                      <a:pt x="38" y="58"/>
                    </a:lnTo>
                    <a:lnTo>
                      <a:pt x="36" y="72"/>
                    </a:lnTo>
                    <a:lnTo>
                      <a:pt x="32" y="88"/>
                    </a:lnTo>
                    <a:lnTo>
                      <a:pt x="24" y="100"/>
                    </a:lnTo>
                    <a:lnTo>
                      <a:pt x="14" y="114"/>
                    </a:lnTo>
                    <a:lnTo>
                      <a:pt x="14" y="114"/>
                    </a:lnTo>
                    <a:lnTo>
                      <a:pt x="12" y="116"/>
                    </a:lnTo>
                    <a:lnTo>
                      <a:pt x="8" y="116"/>
                    </a:lnTo>
                    <a:lnTo>
                      <a:pt x="6" y="116"/>
                    </a:lnTo>
                    <a:lnTo>
                      <a:pt x="2" y="114"/>
                    </a:lnTo>
                    <a:lnTo>
                      <a:pt x="2" y="114"/>
                    </a:lnTo>
                    <a:lnTo>
                      <a:pt x="2" y="110"/>
                    </a:lnTo>
                    <a:lnTo>
                      <a:pt x="0" y="108"/>
                    </a:lnTo>
                    <a:lnTo>
                      <a:pt x="2" y="104"/>
                    </a:lnTo>
                    <a:lnTo>
                      <a:pt x="2" y="102"/>
                    </a:lnTo>
                    <a:lnTo>
                      <a:pt x="2" y="102"/>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4" name="Freeform 67"/>
              <p:cNvSpPr>
                <a:spLocks/>
              </p:cNvSpPr>
              <p:nvPr/>
            </p:nvSpPr>
            <p:spPr bwMode="gray">
              <a:xfrm>
                <a:off x="10789490" y="-1660881"/>
                <a:ext cx="88603" cy="259481"/>
              </a:xfrm>
              <a:custGeom>
                <a:avLst/>
                <a:gdLst/>
                <a:ahLst/>
                <a:cxnLst>
                  <a:cxn ang="0">
                    <a:pos x="2" y="68"/>
                  </a:cxn>
                  <a:cxn ang="0">
                    <a:pos x="2" y="68"/>
                  </a:cxn>
                  <a:cxn ang="0">
                    <a:pos x="6" y="62"/>
                  </a:cxn>
                  <a:cxn ang="0">
                    <a:pos x="10" y="56"/>
                  </a:cxn>
                  <a:cxn ang="0">
                    <a:pos x="12" y="48"/>
                  </a:cxn>
                  <a:cxn ang="0">
                    <a:pos x="12" y="42"/>
                  </a:cxn>
                  <a:cxn ang="0">
                    <a:pos x="12" y="34"/>
                  </a:cxn>
                  <a:cxn ang="0">
                    <a:pos x="10" y="28"/>
                  </a:cxn>
                  <a:cxn ang="0">
                    <a:pos x="6" y="20"/>
                  </a:cxn>
                  <a:cxn ang="0">
                    <a:pos x="2" y="14"/>
                  </a:cxn>
                  <a:cxn ang="0">
                    <a:pos x="2" y="14"/>
                  </a:cxn>
                  <a:cxn ang="0">
                    <a:pos x="0" y="12"/>
                  </a:cxn>
                  <a:cxn ang="0">
                    <a:pos x="0" y="8"/>
                  </a:cxn>
                  <a:cxn ang="0">
                    <a:pos x="0" y="6"/>
                  </a:cxn>
                  <a:cxn ang="0">
                    <a:pos x="2" y="4"/>
                  </a:cxn>
                  <a:cxn ang="0">
                    <a:pos x="2" y="4"/>
                  </a:cxn>
                  <a:cxn ang="0">
                    <a:pos x="4" y="2"/>
                  </a:cxn>
                  <a:cxn ang="0">
                    <a:pos x="8" y="0"/>
                  </a:cxn>
                  <a:cxn ang="0">
                    <a:pos x="10" y="2"/>
                  </a:cxn>
                  <a:cxn ang="0">
                    <a:pos x="12" y="4"/>
                  </a:cxn>
                  <a:cxn ang="0">
                    <a:pos x="12" y="4"/>
                  </a:cxn>
                  <a:cxn ang="0">
                    <a:pos x="20" y="12"/>
                  </a:cxn>
                  <a:cxn ang="0">
                    <a:pos x="24" y="22"/>
                  </a:cxn>
                  <a:cxn ang="0">
                    <a:pos x="28" y="32"/>
                  </a:cxn>
                  <a:cxn ang="0">
                    <a:pos x="28" y="42"/>
                  </a:cxn>
                  <a:cxn ang="0">
                    <a:pos x="28" y="52"/>
                  </a:cxn>
                  <a:cxn ang="0">
                    <a:pos x="24" y="62"/>
                  </a:cxn>
                  <a:cxn ang="0">
                    <a:pos x="20" y="72"/>
                  </a:cxn>
                  <a:cxn ang="0">
                    <a:pos x="12" y="80"/>
                  </a:cxn>
                  <a:cxn ang="0">
                    <a:pos x="12" y="80"/>
                  </a:cxn>
                  <a:cxn ang="0">
                    <a:pos x="10" y="82"/>
                  </a:cxn>
                  <a:cxn ang="0">
                    <a:pos x="8" y="82"/>
                  </a:cxn>
                  <a:cxn ang="0">
                    <a:pos x="4" y="82"/>
                  </a:cxn>
                  <a:cxn ang="0">
                    <a:pos x="2" y="80"/>
                  </a:cxn>
                  <a:cxn ang="0">
                    <a:pos x="2" y="80"/>
                  </a:cxn>
                  <a:cxn ang="0">
                    <a:pos x="0" y="78"/>
                  </a:cxn>
                  <a:cxn ang="0">
                    <a:pos x="0" y="74"/>
                  </a:cxn>
                  <a:cxn ang="0">
                    <a:pos x="0" y="72"/>
                  </a:cxn>
                  <a:cxn ang="0">
                    <a:pos x="2" y="68"/>
                  </a:cxn>
                  <a:cxn ang="0">
                    <a:pos x="2" y="68"/>
                  </a:cxn>
                </a:cxnLst>
                <a:rect l="0" t="0" r="r" b="b"/>
                <a:pathLst>
                  <a:path w="28" h="82">
                    <a:moveTo>
                      <a:pt x="2" y="68"/>
                    </a:moveTo>
                    <a:lnTo>
                      <a:pt x="2" y="68"/>
                    </a:lnTo>
                    <a:lnTo>
                      <a:pt x="6" y="62"/>
                    </a:lnTo>
                    <a:lnTo>
                      <a:pt x="10" y="56"/>
                    </a:lnTo>
                    <a:lnTo>
                      <a:pt x="12" y="48"/>
                    </a:lnTo>
                    <a:lnTo>
                      <a:pt x="12" y="42"/>
                    </a:lnTo>
                    <a:lnTo>
                      <a:pt x="12" y="34"/>
                    </a:lnTo>
                    <a:lnTo>
                      <a:pt x="10" y="28"/>
                    </a:lnTo>
                    <a:lnTo>
                      <a:pt x="6" y="20"/>
                    </a:lnTo>
                    <a:lnTo>
                      <a:pt x="2" y="14"/>
                    </a:lnTo>
                    <a:lnTo>
                      <a:pt x="2" y="14"/>
                    </a:lnTo>
                    <a:lnTo>
                      <a:pt x="0" y="12"/>
                    </a:lnTo>
                    <a:lnTo>
                      <a:pt x="0" y="8"/>
                    </a:lnTo>
                    <a:lnTo>
                      <a:pt x="0" y="6"/>
                    </a:lnTo>
                    <a:lnTo>
                      <a:pt x="2" y="4"/>
                    </a:lnTo>
                    <a:lnTo>
                      <a:pt x="2" y="4"/>
                    </a:lnTo>
                    <a:lnTo>
                      <a:pt x="4" y="2"/>
                    </a:lnTo>
                    <a:lnTo>
                      <a:pt x="8" y="0"/>
                    </a:lnTo>
                    <a:lnTo>
                      <a:pt x="10" y="2"/>
                    </a:lnTo>
                    <a:lnTo>
                      <a:pt x="12" y="4"/>
                    </a:lnTo>
                    <a:lnTo>
                      <a:pt x="12" y="4"/>
                    </a:lnTo>
                    <a:lnTo>
                      <a:pt x="20" y="12"/>
                    </a:lnTo>
                    <a:lnTo>
                      <a:pt x="24" y="22"/>
                    </a:lnTo>
                    <a:lnTo>
                      <a:pt x="28" y="32"/>
                    </a:lnTo>
                    <a:lnTo>
                      <a:pt x="28" y="42"/>
                    </a:lnTo>
                    <a:lnTo>
                      <a:pt x="28" y="52"/>
                    </a:lnTo>
                    <a:lnTo>
                      <a:pt x="24" y="62"/>
                    </a:lnTo>
                    <a:lnTo>
                      <a:pt x="20" y="72"/>
                    </a:lnTo>
                    <a:lnTo>
                      <a:pt x="12" y="80"/>
                    </a:lnTo>
                    <a:lnTo>
                      <a:pt x="12" y="80"/>
                    </a:lnTo>
                    <a:lnTo>
                      <a:pt x="10" y="82"/>
                    </a:lnTo>
                    <a:lnTo>
                      <a:pt x="8" y="82"/>
                    </a:lnTo>
                    <a:lnTo>
                      <a:pt x="4" y="82"/>
                    </a:lnTo>
                    <a:lnTo>
                      <a:pt x="2" y="80"/>
                    </a:lnTo>
                    <a:lnTo>
                      <a:pt x="2" y="80"/>
                    </a:lnTo>
                    <a:lnTo>
                      <a:pt x="0" y="78"/>
                    </a:lnTo>
                    <a:lnTo>
                      <a:pt x="0" y="74"/>
                    </a:lnTo>
                    <a:lnTo>
                      <a:pt x="0" y="72"/>
                    </a:lnTo>
                    <a:lnTo>
                      <a:pt x="2" y="68"/>
                    </a:lnTo>
                    <a:lnTo>
                      <a:pt x="2" y="6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5" name="Freeform 68"/>
              <p:cNvSpPr>
                <a:spLocks/>
              </p:cNvSpPr>
              <p:nvPr/>
            </p:nvSpPr>
            <p:spPr bwMode="gray">
              <a:xfrm>
                <a:off x="10384446" y="-1711511"/>
                <a:ext cx="120247" cy="367071"/>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6" name="Freeform 69"/>
              <p:cNvSpPr>
                <a:spLocks/>
              </p:cNvSpPr>
              <p:nvPr/>
            </p:nvSpPr>
            <p:spPr bwMode="gray">
              <a:xfrm>
                <a:off x="10460392" y="-1660881"/>
                <a:ext cx="94932" cy="259481"/>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7" name="Freeform 70"/>
              <p:cNvSpPr>
                <a:spLocks noEditPoints="1"/>
              </p:cNvSpPr>
              <p:nvPr/>
            </p:nvSpPr>
            <p:spPr bwMode="gray">
              <a:xfrm>
                <a:off x="10346473" y="-1268495"/>
                <a:ext cx="601237" cy="208851"/>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8" name="Freeform 71"/>
              <p:cNvSpPr>
                <a:spLocks/>
              </p:cNvSpPr>
              <p:nvPr/>
            </p:nvSpPr>
            <p:spPr bwMode="gray">
              <a:xfrm>
                <a:off x="10637599" y="-1553291"/>
                <a:ext cx="69617" cy="259481"/>
              </a:xfrm>
              <a:custGeom>
                <a:avLst/>
                <a:gdLst/>
                <a:ahLst/>
                <a:cxnLst>
                  <a:cxn ang="0">
                    <a:pos x="22" y="76"/>
                  </a:cxn>
                  <a:cxn ang="0">
                    <a:pos x="22" y="76"/>
                  </a:cxn>
                  <a:cxn ang="0">
                    <a:pos x="20" y="80"/>
                  </a:cxn>
                  <a:cxn ang="0">
                    <a:pos x="16" y="82"/>
                  </a:cxn>
                  <a:cxn ang="0">
                    <a:pos x="4" y="82"/>
                  </a:cxn>
                  <a:cxn ang="0">
                    <a:pos x="4" y="82"/>
                  </a:cxn>
                  <a:cxn ang="0">
                    <a:pos x="2" y="80"/>
                  </a:cxn>
                  <a:cxn ang="0">
                    <a:pos x="0" y="76"/>
                  </a:cxn>
                  <a:cxn ang="0">
                    <a:pos x="0" y="4"/>
                  </a:cxn>
                  <a:cxn ang="0">
                    <a:pos x="0" y="4"/>
                  </a:cxn>
                  <a:cxn ang="0">
                    <a:pos x="2" y="2"/>
                  </a:cxn>
                  <a:cxn ang="0">
                    <a:pos x="4" y="0"/>
                  </a:cxn>
                  <a:cxn ang="0">
                    <a:pos x="16" y="0"/>
                  </a:cxn>
                  <a:cxn ang="0">
                    <a:pos x="16" y="0"/>
                  </a:cxn>
                  <a:cxn ang="0">
                    <a:pos x="20" y="2"/>
                  </a:cxn>
                  <a:cxn ang="0">
                    <a:pos x="22" y="4"/>
                  </a:cxn>
                  <a:cxn ang="0">
                    <a:pos x="22" y="76"/>
                  </a:cxn>
                </a:cxnLst>
                <a:rect l="0" t="0" r="r" b="b"/>
                <a:pathLst>
                  <a:path w="22" h="82">
                    <a:moveTo>
                      <a:pt x="22" y="76"/>
                    </a:moveTo>
                    <a:lnTo>
                      <a:pt x="22" y="76"/>
                    </a:lnTo>
                    <a:lnTo>
                      <a:pt x="20" y="80"/>
                    </a:lnTo>
                    <a:lnTo>
                      <a:pt x="16" y="82"/>
                    </a:lnTo>
                    <a:lnTo>
                      <a:pt x="4" y="82"/>
                    </a:lnTo>
                    <a:lnTo>
                      <a:pt x="4" y="82"/>
                    </a:lnTo>
                    <a:lnTo>
                      <a:pt x="2" y="80"/>
                    </a:lnTo>
                    <a:lnTo>
                      <a:pt x="0" y="76"/>
                    </a:lnTo>
                    <a:lnTo>
                      <a:pt x="0" y="4"/>
                    </a:lnTo>
                    <a:lnTo>
                      <a:pt x="0" y="4"/>
                    </a:lnTo>
                    <a:lnTo>
                      <a:pt x="2" y="2"/>
                    </a:lnTo>
                    <a:lnTo>
                      <a:pt x="4" y="0"/>
                    </a:lnTo>
                    <a:lnTo>
                      <a:pt x="16" y="0"/>
                    </a:lnTo>
                    <a:lnTo>
                      <a:pt x="16" y="0"/>
                    </a:lnTo>
                    <a:lnTo>
                      <a:pt x="20" y="2"/>
                    </a:lnTo>
                    <a:lnTo>
                      <a:pt x="22" y="4"/>
                    </a:lnTo>
                    <a:lnTo>
                      <a:pt x="22" y="76"/>
                    </a:lnTo>
                    <a:close/>
                  </a:path>
                </a:pathLst>
              </a:custGeom>
              <a:grpFill/>
              <a:ln w="9525">
                <a:noFill/>
                <a:round/>
                <a:headEnd/>
                <a:tailEnd/>
              </a:ln>
            </p:spPr>
            <p:txBody>
              <a:bodyPr vert="horz" wrap="square" lIns="68562" tIns="34281" rIns="68562" bIns="34281" numCol="1" anchor="t" anchorCtr="0" compatLnSpc="1">
                <a:prstTxWarp prst="textNoShape">
                  <a:avLst/>
                </a:prstTxWarp>
              </a:bodyPr>
              <a:lstStyle/>
              <a:p>
                <a:pP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50" name="椭圆 249"/>
            <p:cNvSpPr/>
            <p:nvPr/>
          </p:nvSpPr>
          <p:spPr bwMode="gray">
            <a:xfrm rot="3709166">
              <a:off x="1298821" y="2209608"/>
              <a:ext cx="170290" cy="379856"/>
            </a:xfrm>
            <a:prstGeom prst="ellipse">
              <a:avLst/>
            </a:prstGeom>
            <a:solidFill>
              <a:srgbClr val="C00000">
                <a:alpha val="47000"/>
              </a:srgb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1" name="椭圆 250"/>
            <p:cNvSpPr/>
            <p:nvPr/>
          </p:nvSpPr>
          <p:spPr bwMode="gray">
            <a:xfrm>
              <a:off x="1144674" y="2442497"/>
              <a:ext cx="155526" cy="345208"/>
            </a:xfrm>
            <a:prstGeom prst="ellipse">
              <a:avLst/>
            </a:prstGeom>
            <a:solidFill>
              <a:srgbClr val="C00000">
                <a:alpha val="47000"/>
              </a:srgb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2" name="椭圆 251"/>
            <p:cNvSpPr/>
            <p:nvPr/>
          </p:nvSpPr>
          <p:spPr bwMode="gray">
            <a:xfrm rot="7614972">
              <a:off x="1027287" y="2225647"/>
              <a:ext cx="159317" cy="398240"/>
            </a:xfrm>
            <a:prstGeom prst="ellipse">
              <a:avLst/>
            </a:prstGeom>
            <a:solidFill>
              <a:srgbClr val="C00000">
                <a:alpha val="47000"/>
              </a:srgbClr>
            </a:solidFill>
            <a:ln w="25400" cap="flat" cmpd="sng" algn="ctr">
              <a:noFill/>
              <a:prstDash val="solid"/>
            </a:ln>
            <a:effectLst/>
          </p:spPr>
          <p:txBody>
            <a:bodyPr rtlCol="0" anchor="ctr"/>
            <a:lstStyle/>
            <a:p>
              <a:pPr algn="ctr" defTabSz="1219272" fontAlgn="ctr">
                <a:defRPr/>
              </a:pPr>
              <a:endParaRPr lang="en-US" altLang="zh-CN" sz="2400" kern="0"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71" name="矩形 270"/>
          <p:cNvSpPr/>
          <p:nvPr/>
        </p:nvSpPr>
        <p:spPr bwMode="gray">
          <a:xfrm>
            <a:off x="6311782" y="3084658"/>
            <a:ext cx="1665760" cy="400110"/>
          </a:xfrm>
          <a:prstGeom prst="rect">
            <a:avLst/>
          </a:prstGeom>
        </p:spPr>
        <p:txBody>
          <a:bodyPr wrap="square">
            <a:spAutoFit/>
          </a:bodyPr>
          <a:lstStyle/>
          <a:p>
            <a:pPr algn="ctr" fontAlgn="ct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Traditional omnidirectional antenna</a:t>
            </a:r>
            <a:endParaRPr 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2" name="任意多边形 271"/>
          <p:cNvSpPr/>
          <p:nvPr/>
        </p:nvSpPr>
        <p:spPr bwMode="gray">
          <a:xfrm>
            <a:off x="8371805" y="2463767"/>
            <a:ext cx="346833" cy="591304"/>
          </a:xfrm>
          <a:custGeom>
            <a:avLst/>
            <a:gdLst>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75801 w 3038846"/>
              <a:gd name="connsiteY5" fmla="*/ 360413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9752 w 3038846"/>
              <a:gd name="connsiteY2" fmla="*/ 358929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8846" h="2670733">
                <a:moveTo>
                  <a:pt x="1519423" y="0"/>
                </a:moveTo>
                <a:cubicBezTo>
                  <a:pt x="1707190" y="0"/>
                  <a:pt x="1868294" y="114162"/>
                  <a:pt x="1937110" y="276861"/>
                </a:cubicBezTo>
                <a:lnTo>
                  <a:pt x="1969752" y="358929"/>
                </a:lnTo>
                <a:lnTo>
                  <a:pt x="3038846" y="2670733"/>
                </a:lnTo>
                <a:lnTo>
                  <a:pt x="0" y="2670733"/>
                </a:lnTo>
                <a:lnTo>
                  <a:pt x="1066401" y="361950"/>
                </a:lnTo>
                <a:cubicBezTo>
                  <a:pt x="1075046" y="334099"/>
                  <a:pt x="1093092" y="304712"/>
                  <a:pt x="1101737" y="276861"/>
                </a:cubicBezTo>
                <a:cubicBezTo>
                  <a:pt x="1170553" y="114162"/>
                  <a:pt x="1331656" y="0"/>
                  <a:pt x="1519423" y="0"/>
                </a:cubicBezTo>
                <a:close/>
              </a:path>
            </a:pathLst>
          </a:custGeom>
          <a:gradFill flip="none" rotWithShape="1">
            <a:gsLst>
              <a:gs pos="0">
                <a:sysClr val="window" lastClr="FFFFFF">
                  <a:alpha val="0"/>
                </a:sysClr>
              </a:gs>
              <a:gs pos="86000">
                <a:srgbClr val="FFD17D">
                  <a:lumMod val="75000"/>
                </a:srgbClr>
              </a:gs>
            </a:gsLst>
            <a:lin ang="16200000" scaled="1"/>
            <a:tileRect/>
          </a:gra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任意多边形 272"/>
          <p:cNvSpPr/>
          <p:nvPr/>
        </p:nvSpPr>
        <p:spPr bwMode="gray">
          <a:xfrm>
            <a:off x="8691703" y="2463767"/>
            <a:ext cx="346833" cy="591304"/>
          </a:xfrm>
          <a:custGeom>
            <a:avLst/>
            <a:gdLst>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75801 w 3038846"/>
              <a:gd name="connsiteY5" fmla="*/ 360413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9752 w 3038846"/>
              <a:gd name="connsiteY2" fmla="*/ 358929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8846" h="2670733">
                <a:moveTo>
                  <a:pt x="1519423" y="0"/>
                </a:moveTo>
                <a:cubicBezTo>
                  <a:pt x="1707190" y="0"/>
                  <a:pt x="1868294" y="114162"/>
                  <a:pt x="1937110" y="276861"/>
                </a:cubicBezTo>
                <a:lnTo>
                  <a:pt x="1969752" y="358929"/>
                </a:lnTo>
                <a:lnTo>
                  <a:pt x="3038846" y="2670733"/>
                </a:lnTo>
                <a:lnTo>
                  <a:pt x="0" y="2670733"/>
                </a:lnTo>
                <a:lnTo>
                  <a:pt x="1066401" y="361950"/>
                </a:lnTo>
                <a:cubicBezTo>
                  <a:pt x="1075046" y="334099"/>
                  <a:pt x="1093092" y="304712"/>
                  <a:pt x="1101737" y="276861"/>
                </a:cubicBezTo>
                <a:cubicBezTo>
                  <a:pt x="1170553" y="114162"/>
                  <a:pt x="1331656" y="0"/>
                  <a:pt x="1519423" y="0"/>
                </a:cubicBezTo>
                <a:close/>
              </a:path>
            </a:pathLst>
          </a:custGeom>
          <a:gradFill flip="none" rotWithShape="1">
            <a:gsLst>
              <a:gs pos="0">
                <a:sysClr val="window" lastClr="FFFFFF">
                  <a:alpha val="0"/>
                </a:sysClr>
              </a:gs>
              <a:gs pos="86000">
                <a:srgbClr val="FFD17D">
                  <a:lumMod val="75000"/>
                </a:srgbClr>
              </a:gs>
            </a:gsLst>
            <a:lin ang="16200000" scaled="1"/>
            <a:tileRect/>
          </a:gra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任意多边形 273"/>
          <p:cNvSpPr/>
          <p:nvPr/>
        </p:nvSpPr>
        <p:spPr bwMode="gray">
          <a:xfrm>
            <a:off x="8991154" y="2463767"/>
            <a:ext cx="346833" cy="591304"/>
          </a:xfrm>
          <a:custGeom>
            <a:avLst/>
            <a:gdLst>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75801 w 3038846"/>
              <a:gd name="connsiteY5" fmla="*/ 360413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3046 w 3038846"/>
              <a:gd name="connsiteY2" fmla="*/ 360413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 name="connsiteX0" fmla="*/ 1519423 w 3038846"/>
              <a:gd name="connsiteY0" fmla="*/ 0 h 2670733"/>
              <a:gd name="connsiteX1" fmla="*/ 1937110 w 3038846"/>
              <a:gd name="connsiteY1" fmla="*/ 276861 h 2670733"/>
              <a:gd name="connsiteX2" fmla="*/ 1969752 w 3038846"/>
              <a:gd name="connsiteY2" fmla="*/ 358929 h 2670733"/>
              <a:gd name="connsiteX3" fmla="*/ 3038846 w 3038846"/>
              <a:gd name="connsiteY3" fmla="*/ 2670733 h 2670733"/>
              <a:gd name="connsiteX4" fmla="*/ 0 w 3038846"/>
              <a:gd name="connsiteY4" fmla="*/ 2670733 h 2670733"/>
              <a:gd name="connsiteX5" fmla="*/ 1066401 w 3038846"/>
              <a:gd name="connsiteY5" fmla="*/ 361950 h 2670733"/>
              <a:gd name="connsiteX6" fmla="*/ 1101737 w 3038846"/>
              <a:gd name="connsiteY6" fmla="*/ 276861 h 2670733"/>
              <a:gd name="connsiteX7" fmla="*/ 1519423 w 3038846"/>
              <a:gd name="connsiteY7" fmla="*/ 0 h 26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8846" h="2670733">
                <a:moveTo>
                  <a:pt x="1519423" y="0"/>
                </a:moveTo>
                <a:cubicBezTo>
                  <a:pt x="1707190" y="0"/>
                  <a:pt x="1868294" y="114162"/>
                  <a:pt x="1937110" y="276861"/>
                </a:cubicBezTo>
                <a:lnTo>
                  <a:pt x="1969752" y="358929"/>
                </a:lnTo>
                <a:lnTo>
                  <a:pt x="3038846" y="2670733"/>
                </a:lnTo>
                <a:lnTo>
                  <a:pt x="0" y="2670733"/>
                </a:lnTo>
                <a:lnTo>
                  <a:pt x="1066401" y="361950"/>
                </a:lnTo>
                <a:cubicBezTo>
                  <a:pt x="1075046" y="334099"/>
                  <a:pt x="1093092" y="304712"/>
                  <a:pt x="1101737" y="276861"/>
                </a:cubicBezTo>
                <a:cubicBezTo>
                  <a:pt x="1170553" y="114162"/>
                  <a:pt x="1331656" y="0"/>
                  <a:pt x="1519423" y="0"/>
                </a:cubicBezTo>
                <a:close/>
              </a:path>
            </a:pathLst>
          </a:custGeom>
          <a:gradFill flip="none" rotWithShape="1">
            <a:gsLst>
              <a:gs pos="0">
                <a:sysClr val="window" lastClr="FFFFFF">
                  <a:alpha val="0"/>
                </a:sysClr>
              </a:gs>
              <a:gs pos="86000">
                <a:srgbClr val="FFD17D">
                  <a:lumMod val="75000"/>
                </a:srgbClr>
              </a:gs>
            </a:gsLst>
            <a:lin ang="16200000" scaled="1"/>
            <a:tileRect/>
          </a:gra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5" name="图片 105" descr="AP.png"/>
          <p:cNvPicPr>
            <a:picLocks noChangeAspect="1"/>
          </p:cNvPicPr>
          <p:nvPr/>
        </p:nvPicPr>
        <p:blipFill>
          <a:blip r:embed="rId5" cstate="print"/>
          <a:stretch>
            <a:fillRect/>
          </a:stretch>
        </p:blipFill>
        <p:spPr bwMode="gray">
          <a:xfrm>
            <a:off x="8406669" y="2204486"/>
            <a:ext cx="277105" cy="226724"/>
          </a:xfrm>
          <a:prstGeom prst="rect">
            <a:avLst/>
          </a:prstGeom>
        </p:spPr>
      </p:pic>
      <p:pic>
        <p:nvPicPr>
          <p:cNvPr id="276" name="图片 105" descr="AP.png"/>
          <p:cNvPicPr>
            <a:picLocks noChangeAspect="1"/>
          </p:cNvPicPr>
          <p:nvPr/>
        </p:nvPicPr>
        <p:blipFill>
          <a:blip r:embed="rId5" cstate="print"/>
          <a:stretch>
            <a:fillRect/>
          </a:stretch>
        </p:blipFill>
        <p:spPr bwMode="gray">
          <a:xfrm>
            <a:off x="8726566" y="2204486"/>
            <a:ext cx="277105" cy="226724"/>
          </a:xfrm>
          <a:prstGeom prst="rect">
            <a:avLst/>
          </a:prstGeom>
        </p:spPr>
      </p:pic>
      <p:pic>
        <p:nvPicPr>
          <p:cNvPr id="277" name="图片 105" descr="AP.png"/>
          <p:cNvPicPr>
            <a:picLocks noChangeAspect="1"/>
          </p:cNvPicPr>
          <p:nvPr/>
        </p:nvPicPr>
        <p:blipFill>
          <a:blip r:embed="rId5" cstate="print"/>
          <a:stretch>
            <a:fillRect/>
          </a:stretch>
        </p:blipFill>
        <p:spPr bwMode="gray">
          <a:xfrm>
            <a:off x="9037554" y="2204486"/>
            <a:ext cx="277105" cy="226724"/>
          </a:xfrm>
          <a:prstGeom prst="rect">
            <a:avLst/>
          </a:prstGeom>
        </p:spPr>
      </p:pic>
      <p:sp>
        <p:nvSpPr>
          <p:cNvPr id="278" name="矩形 277"/>
          <p:cNvSpPr/>
          <p:nvPr/>
        </p:nvSpPr>
        <p:spPr bwMode="gray">
          <a:xfrm>
            <a:off x="8110715" y="3084658"/>
            <a:ext cx="1721669" cy="400110"/>
          </a:xfrm>
          <a:prstGeom prst="rect">
            <a:avLst/>
          </a:prstGeom>
        </p:spPr>
        <p:txBody>
          <a:bodyPr wrap="square">
            <a:spAutoFit/>
          </a:bodyPr>
          <a:lstStyle/>
          <a:p>
            <a:pPr algn="ctr" fontAlgn="ct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Built-in small-angle directional antenna</a:t>
            </a:r>
            <a:endParaRPr 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79" name="图片 2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rot="5400000">
            <a:off x="10319752" y="2496508"/>
            <a:ext cx="1147840" cy="614106"/>
          </a:xfrm>
          <a:prstGeom prst="rect">
            <a:avLst/>
          </a:prstGeom>
          <a:noFill/>
          <a:effectLst/>
        </p:spPr>
      </p:pic>
      <p:sp>
        <p:nvSpPr>
          <p:cNvPr id="280" name="矩形 279"/>
          <p:cNvSpPr/>
          <p:nvPr/>
        </p:nvSpPr>
        <p:spPr bwMode="gray">
          <a:xfrm>
            <a:off x="763288" y="3884937"/>
            <a:ext cx="5046415" cy="492443"/>
          </a:xfrm>
          <a:prstGeom prst="rect">
            <a:avLst/>
          </a:prstGeom>
        </p:spPr>
        <p:txBody>
          <a:bodyPr wrap="square">
            <a:spAutoFit/>
          </a:bodyPr>
          <a:lstStyle/>
          <a:p>
            <a:pPr algn="ctr" fontAlgn="ctr"/>
            <a:r>
              <a:rPr lang="en-US" sz="13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burst scenario</a:t>
            </a:r>
            <a:r>
              <a:rPr lang="en-US" sz="13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e-classrooms and conference rooms (AP installation height: &lt; 3 m; bandwidth per capita: &gt; 4 Mbps)</a:t>
            </a:r>
            <a:endParaRPr lang="en-US" sz="1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1" name="矩形 280"/>
          <p:cNvSpPr/>
          <p:nvPr/>
        </p:nvSpPr>
        <p:spPr bwMode="gray">
          <a:xfrm>
            <a:off x="6921134" y="3884937"/>
            <a:ext cx="4005369" cy="492443"/>
          </a:xfrm>
          <a:prstGeom prst="rect">
            <a:avLst/>
          </a:prstGeom>
        </p:spPr>
        <p:txBody>
          <a:bodyPr wrap="square">
            <a:spAutoFit/>
          </a:bodyPr>
          <a:lstStyle/>
          <a:p>
            <a:pPr algn="ctr" fontAlgn="ctr"/>
            <a:r>
              <a:rPr lang="en-US" sz="13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Indoor multi-partition scenario</a:t>
            </a:r>
            <a:r>
              <a:rPr lang="en-US" sz="13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multi-partition office area (AP installation height: &lt; 3 m)</a:t>
            </a:r>
            <a:endParaRPr lang="en-US" sz="1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82" name="图片 281" descr="AP.png">
            <a:extLst>
              <a:ext uri="{FF2B5EF4-FFF2-40B4-BE49-F238E27FC236}">
                <a16:creationId xmlns:a16="http://schemas.microsoft.com/office/drawing/2014/main" xmlns="" id="{E8A6EB45-C330-45E8-9A64-CF2E134237DC}"/>
              </a:ext>
            </a:extLst>
          </p:cNvPr>
          <p:cNvPicPr>
            <a:picLocks noChangeAspect="1"/>
          </p:cNvPicPr>
          <p:nvPr/>
        </p:nvPicPr>
        <p:blipFill>
          <a:blip r:embed="rId5" cstate="print"/>
          <a:stretch>
            <a:fillRect/>
          </a:stretch>
        </p:blipFill>
        <p:spPr bwMode="gray">
          <a:xfrm>
            <a:off x="937124" y="4673307"/>
            <a:ext cx="373495" cy="305586"/>
          </a:xfrm>
          <a:prstGeom prst="rect">
            <a:avLst/>
          </a:prstGeom>
        </p:spPr>
      </p:pic>
      <p:pic>
        <p:nvPicPr>
          <p:cNvPr id="283" name="图片 282" descr="wifi信号黄.png">
            <a:extLst>
              <a:ext uri="{FF2B5EF4-FFF2-40B4-BE49-F238E27FC236}">
                <a16:creationId xmlns:a16="http://schemas.microsoft.com/office/drawing/2014/main" xmlns="" id="{76C390F1-627F-4987-9947-AB911FCD28FC}"/>
              </a:ext>
            </a:extLst>
          </p:cNvPr>
          <p:cNvPicPr>
            <a:picLocks noChangeAspect="1"/>
          </p:cNvPicPr>
          <p:nvPr/>
        </p:nvPicPr>
        <p:blipFill>
          <a:blip r:embed="rId8" cstate="print"/>
          <a:stretch>
            <a:fillRect/>
          </a:stretch>
        </p:blipFill>
        <p:spPr bwMode="gray">
          <a:xfrm rot="5400000">
            <a:off x="1355693" y="4736262"/>
            <a:ext cx="214580" cy="179679"/>
          </a:xfrm>
          <a:prstGeom prst="rect">
            <a:avLst/>
          </a:prstGeom>
        </p:spPr>
      </p:pic>
      <p:pic>
        <p:nvPicPr>
          <p:cNvPr id="284" name="图片 283" descr="AP.png">
            <a:extLst>
              <a:ext uri="{FF2B5EF4-FFF2-40B4-BE49-F238E27FC236}">
                <a16:creationId xmlns:a16="http://schemas.microsoft.com/office/drawing/2014/main" xmlns="" id="{98BEFCE8-2596-44EA-BC45-70ED5D9562D3}"/>
              </a:ext>
            </a:extLst>
          </p:cNvPr>
          <p:cNvPicPr>
            <a:picLocks noChangeAspect="1"/>
          </p:cNvPicPr>
          <p:nvPr/>
        </p:nvPicPr>
        <p:blipFill>
          <a:blip r:embed="rId5" cstate="print"/>
          <a:stretch>
            <a:fillRect/>
          </a:stretch>
        </p:blipFill>
        <p:spPr bwMode="gray">
          <a:xfrm>
            <a:off x="3389387" y="4673307"/>
            <a:ext cx="373495" cy="305586"/>
          </a:xfrm>
          <a:prstGeom prst="rect">
            <a:avLst/>
          </a:prstGeom>
        </p:spPr>
      </p:pic>
      <p:pic>
        <p:nvPicPr>
          <p:cNvPr id="285" name="图片 284" descr="wifi信号蓝.png">
            <a:extLst>
              <a:ext uri="{FF2B5EF4-FFF2-40B4-BE49-F238E27FC236}">
                <a16:creationId xmlns:a16="http://schemas.microsoft.com/office/drawing/2014/main" xmlns="" id="{FFDEA190-72D2-440D-A210-CBCACC7610F7}"/>
              </a:ext>
            </a:extLst>
          </p:cNvPr>
          <p:cNvPicPr>
            <a:picLocks noChangeAspect="1"/>
          </p:cNvPicPr>
          <p:nvPr/>
        </p:nvPicPr>
        <p:blipFill>
          <a:blip r:embed="rId9" cstate="print"/>
          <a:stretch>
            <a:fillRect/>
          </a:stretch>
        </p:blipFill>
        <p:spPr bwMode="gray">
          <a:xfrm rot="16200000">
            <a:off x="3111514" y="4736261"/>
            <a:ext cx="214580" cy="179679"/>
          </a:xfrm>
          <a:prstGeom prst="rect">
            <a:avLst/>
          </a:prstGeom>
        </p:spPr>
      </p:pic>
      <p:pic>
        <p:nvPicPr>
          <p:cNvPr id="286" name="图片 285" descr="wifi信号蓝.png">
            <a:extLst>
              <a:ext uri="{FF2B5EF4-FFF2-40B4-BE49-F238E27FC236}">
                <a16:creationId xmlns:a16="http://schemas.microsoft.com/office/drawing/2014/main" xmlns="" id="{C4AE18DE-83AB-46D8-AE33-ACCB00EF9ECE}"/>
              </a:ext>
            </a:extLst>
          </p:cNvPr>
          <p:cNvPicPr>
            <a:picLocks noChangeAspect="1"/>
          </p:cNvPicPr>
          <p:nvPr/>
        </p:nvPicPr>
        <p:blipFill>
          <a:blip r:embed="rId9" cstate="print"/>
          <a:stretch>
            <a:fillRect/>
          </a:stretch>
        </p:blipFill>
        <p:spPr bwMode="gray">
          <a:xfrm rot="5400000">
            <a:off x="3823378" y="4736262"/>
            <a:ext cx="214580" cy="179679"/>
          </a:xfrm>
          <a:prstGeom prst="rect">
            <a:avLst/>
          </a:prstGeom>
        </p:spPr>
      </p:pic>
      <p:sp>
        <p:nvSpPr>
          <p:cNvPr id="287" name="文本框 286">
            <a:extLst>
              <a:ext uri="{FF2B5EF4-FFF2-40B4-BE49-F238E27FC236}">
                <a16:creationId xmlns:a16="http://schemas.microsoft.com/office/drawing/2014/main" xmlns="" id="{1A218DCB-16B0-4FF1-93CB-7E8898381F62}"/>
              </a:ext>
            </a:extLst>
          </p:cNvPr>
          <p:cNvSpPr txBox="1"/>
          <p:nvPr/>
        </p:nvSpPr>
        <p:spPr bwMode="gray">
          <a:xfrm>
            <a:off x="1524405" y="4687601"/>
            <a:ext cx="7393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2.4 GHz</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8" name="文本框 287">
            <a:extLst>
              <a:ext uri="{FF2B5EF4-FFF2-40B4-BE49-F238E27FC236}">
                <a16:creationId xmlns:a16="http://schemas.microsoft.com/office/drawing/2014/main" xmlns="" id="{CD384C3E-F846-4828-9310-37E5FF8F7B99}"/>
              </a:ext>
            </a:extLst>
          </p:cNvPr>
          <p:cNvSpPr txBox="1"/>
          <p:nvPr/>
        </p:nvSpPr>
        <p:spPr bwMode="gray">
          <a:xfrm>
            <a:off x="839178" y="5220255"/>
            <a:ext cx="61747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5 GHz</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89" name="图片 288" descr="wifi信号蓝.png">
            <a:extLst>
              <a:ext uri="{FF2B5EF4-FFF2-40B4-BE49-F238E27FC236}">
                <a16:creationId xmlns:a16="http://schemas.microsoft.com/office/drawing/2014/main" xmlns="" id="{EEF50FAE-B738-41D9-98EC-D8169C44EB23}"/>
              </a:ext>
            </a:extLst>
          </p:cNvPr>
          <p:cNvPicPr>
            <a:picLocks noChangeAspect="1"/>
          </p:cNvPicPr>
          <p:nvPr/>
        </p:nvPicPr>
        <p:blipFill>
          <a:blip r:embed="rId9" cstate="print"/>
          <a:stretch>
            <a:fillRect/>
          </a:stretch>
        </p:blipFill>
        <p:spPr bwMode="gray">
          <a:xfrm rot="10800000">
            <a:off x="1016581" y="5040576"/>
            <a:ext cx="214580" cy="179679"/>
          </a:xfrm>
          <a:prstGeom prst="rect">
            <a:avLst/>
          </a:prstGeom>
        </p:spPr>
      </p:pic>
      <p:sp>
        <p:nvSpPr>
          <p:cNvPr id="290" name="文本框 289">
            <a:extLst>
              <a:ext uri="{FF2B5EF4-FFF2-40B4-BE49-F238E27FC236}">
                <a16:creationId xmlns:a16="http://schemas.microsoft.com/office/drawing/2014/main" xmlns="" id="{AA49AEA8-83AE-4CFA-B0E5-1817D9497D19}"/>
              </a:ext>
            </a:extLst>
          </p:cNvPr>
          <p:cNvSpPr txBox="1"/>
          <p:nvPr/>
        </p:nvSpPr>
        <p:spPr bwMode="gray">
          <a:xfrm>
            <a:off x="2567298" y="4687601"/>
            <a:ext cx="61747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5 GHz</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1" name="文本框 290">
            <a:extLst>
              <a:ext uri="{FF2B5EF4-FFF2-40B4-BE49-F238E27FC236}">
                <a16:creationId xmlns:a16="http://schemas.microsoft.com/office/drawing/2014/main" xmlns="" id="{5E5FF87D-0AF8-4D37-83BC-C73203A4382B}"/>
              </a:ext>
            </a:extLst>
          </p:cNvPr>
          <p:cNvSpPr txBox="1"/>
          <p:nvPr/>
        </p:nvSpPr>
        <p:spPr bwMode="gray">
          <a:xfrm>
            <a:off x="4000205" y="4687601"/>
            <a:ext cx="61747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5 GHz</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2" name="文本框 291">
            <a:extLst>
              <a:ext uri="{FF2B5EF4-FFF2-40B4-BE49-F238E27FC236}">
                <a16:creationId xmlns:a16="http://schemas.microsoft.com/office/drawing/2014/main" xmlns="" id="{CEBB75E2-AABE-41F4-8085-114E86E56428}"/>
              </a:ext>
            </a:extLst>
          </p:cNvPr>
          <p:cNvSpPr txBox="1"/>
          <p:nvPr/>
        </p:nvSpPr>
        <p:spPr bwMode="gray">
          <a:xfrm>
            <a:off x="3230527" y="5220255"/>
            <a:ext cx="7393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2.4 GHz</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93" name="图片 292" descr="wifi信号黄.png">
            <a:extLst>
              <a:ext uri="{FF2B5EF4-FFF2-40B4-BE49-F238E27FC236}">
                <a16:creationId xmlns:a16="http://schemas.microsoft.com/office/drawing/2014/main" xmlns="" id="{2047E738-FBB9-4AFC-97DD-C3F873E67A21}"/>
              </a:ext>
            </a:extLst>
          </p:cNvPr>
          <p:cNvPicPr>
            <a:picLocks noChangeAspect="1"/>
          </p:cNvPicPr>
          <p:nvPr/>
        </p:nvPicPr>
        <p:blipFill>
          <a:blip r:embed="rId8" cstate="print"/>
          <a:stretch>
            <a:fillRect/>
          </a:stretch>
        </p:blipFill>
        <p:spPr bwMode="gray">
          <a:xfrm rot="10800000">
            <a:off x="3468844" y="5040576"/>
            <a:ext cx="214580" cy="179679"/>
          </a:xfrm>
          <a:prstGeom prst="rect">
            <a:avLst/>
          </a:prstGeom>
        </p:spPr>
      </p:pic>
      <p:sp>
        <p:nvSpPr>
          <p:cNvPr id="294" name="矩形 293"/>
          <p:cNvSpPr/>
          <p:nvPr/>
        </p:nvSpPr>
        <p:spPr bwMode="gray">
          <a:xfrm>
            <a:off x="1034784" y="5724528"/>
            <a:ext cx="931666" cy="323165"/>
          </a:xfrm>
          <a:prstGeom prst="rect">
            <a:avLst/>
          </a:prstGeom>
        </p:spPr>
        <p:txBody>
          <a:bodyPr wrap="none">
            <a:spAutoFit/>
          </a:bodyPr>
          <a:lstStyle/>
          <a:p>
            <a:pPr algn="ctr" fontAlgn="ctr">
              <a:lnSpc>
                <a:spcPts val="1800"/>
              </a:lnSpc>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Dual-radio</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5" name="矩形 294"/>
          <p:cNvSpPr/>
          <p:nvPr/>
        </p:nvSpPr>
        <p:spPr bwMode="gray">
          <a:xfrm>
            <a:off x="3054998" y="5724528"/>
            <a:ext cx="997389" cy="323165"/>
          </a:xfrm>
          <a:prstGeom prst="rect">
            <a:avLst/>
          </a:prstGeom>
        </p:spPr>
        <p:txBody>
          <a:bodyPr wrap="none">
            <a:spAutoFit/>
          </a:bodyPr>
          <a:lstStyle/>
          <a:p>
            <a:pPr algn="ctr" fontAlgn="ctr">
              <a:lnSpc>
                <a:spcPts val="1800"/>
              </a:lnSpc>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Triple-radio</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96" name="组合 295"/>
          <p:cNvGrpSpPr/>
          <p:nvPr/>
        </p:nvGrpSpPr>
        <p:grpSpPr bwMode="gray">
          <a:xfrm>
            <a:off x="4659862" y="4997502"/>
            <a:ext cx="1147795" cy="597676"/>
            <a:chOff x="4187618" y="4575775"/>
            <a:chExt cx="1402265" cy="730183"/>
          </a:xfrm>
        </p:grpSpPr>
        <p:pic>
          <p:nvPicPr>
            <p:cNvPr id="297" name="图片 2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187618" y="4585958"/>
              <a:ext cx="1402265" cy="720000"/>
            </a:xfrm>
            <a:prstGeom prst="rect">
              <a:avLst/>
            </a:prstGeom>
          </p:spPr>
        </p:pic>
        <p:grpSp>
          <p:nvGrpSpPr>
            <p:cNvPr id="298" name="组合 142"/>
            <p:cNvGrpSpPr/>
            <p:nvPr/>
          </p:nvGrpSpPr>
          <p:grpSpPr bwMode="gray">
            <a:xfrm rot="1223180" flipV="1">
              <a:off x="4533391" y="4993990"/>
              <a:ext cx="199032" cy="200045"/>
              <a:chOff x="2327272" y="3684853"/>
              <a:chExt cx="798212" cy="497713"/>
            </a:xfrm>
          </p:grpSpPr>
          <p:sp>
            <p:nvSpPr>
              <p:cNvPr id="311" name="Freeform 511"/>
              <p:cNvSpPr>
                <a:spLocks/>
              </p:cNvSpPr>
              <p:nvPr/>
            </p:nvSpPr>
            <p:spPr bwMode="gray">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2" name="Freeform 512"/>
              <p:cNvSpPr>
                <a:spLocks/>
              </p:cNvSpPr>
              <p:nvPr/>
            </p:nvSpPr>
            <p:spPr bwMode="gray">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3" name="Freeform 513"/>
              <p:cNvSpPr>
                <a:spLocks/>
              </p:cNvSpPr>
              <p:nvPr/>
            </p:nvSpPr>
            <p:spPr bwMode="gray">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4" name="Rectangle 514"/>
              <p:cNvSpPr>
                <a:spLocks noChangeArrowheads="1"/>
              </p:cNvSpPr>
              <p:nvPr/>
            </p:nvSpPr>
            <p:spPr bwMode="gray">
              <a:xfrm>
                <a:off x="2710414" y="4074628"/>
                <a:ext cx="42571" cy="107938"/>
              </a:xfrm>
              <a:prstGeom prst="rect">
                <a:avLst/>
              </a:prstGeom>
              <a:solidFill>
                <a:srgbClr val="0070C0"/>
              </a:solidFill>
              <a:ln w="9525">
                <a:noFill/>
                <a:miter lim="800000"/>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5" name="Freeform 515"/>
              <p:cNvSpPr>
                <a:spLocks/>
              </p:cNvSpPr>
              <p:nvPr/>
            </p:nvSpPr>
            <p:spPr bwMode="gray">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299" name="组合 142"/>
            <p:cNvGrpSpPr/>
            <p:nvPr/>
          </p:nvGrpSpPr>
          <p:grpSpPr bwMode="gray">
            <a:xfrm rot="16696870" flipV="1">
              <a:off x="5156977" y="4754485"/>
              <a:ext cx="215131" cy="185075"/>
              <a:chOff x="2327272" y="3684853"/>
              <a:chExt cx="798212" cy="497713"/>
            </a:xfrm>
          </p:grpSpPr>
          <p:sp>
            <p:nvSpPr>
              <p:cNvPr id="306" name="Freeform 511"/>
              <p:cNvSpPr>
                <a:spLocks/>
              </p:cNvSpPr>
              <p:nvPr/>
            </p:nvSpPr>
            <p:spPr bwMode="gray">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7" name="Freeform 512"/>
              <p:cNvSpPr>
                <a:spLocks/>
              </p:cNvSpPr>
              <p:nvPr/>
            </p:nvSpPr>
            <p:spPr bwMode="gray">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8" name="Freeform 513"/>
              <p:cNvSpPr>
                <a:spLocks/>
              </p:cNvSpPr>
              <p:nvPr/>
            </p:nvSpPr>
            <p:spPr bwMode="gray">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9" name="Rectangle 514"/>
              <p:cNvSpPr>
                <a:spLocks noChangeArrowheads="1"/>
              </p:cNvSpPr>
              <p:nvPr/>
            </p:nvSpPr>
            <p:spPr bwMode="gray">
              <a:xfrm>
                <a:off x="2710414" y="4074628"/>
                <a:ext cx="42571" cy="107938"/>
              </a:xfrm>
              <a:prstGeom prst="rect">
                <a:avLst/>
              </a:prstGeom>
              <a:solidFill>
                <a:srgbClr val="0070C0"/>
              </a:solidFill>
              <a:ln w="9525">
                <a:noFill/>
                <a:miter lim="800000"/>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0" name="Freeform 515"/>
              <p:cNvSpPr>
                <a:spLocks/>
              </p:cNvSpPr>
              <p:nvPr/>
            </p:nvSpPr>
            <p:spPr bwMode="gray">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300" name="组合 142"/>
            <p:cNvGrpSpPr/>
            <p:nvPr/>
          </p:nvGrpSpPr>
          <p:grpSpPr bwMode="gray">
            <a:xfrm rot="7887672" flipV="1">
              <a:off x="4506463" y="4590803"/>
              <a:ext cx="215131" cy="185075"/>
              <a:chOff x="2327272" y="3684853"/>
              <a:chExt cx="798212" cy="497713"/>
            </a:xfrm>
          </p:grpSpPr>
          <p:sp>
            <p:nvSpPr>
              <p:cNvPr id="301" name="Freeform 511"/>
              <p:cNvSpPr>
                <a:spLocks/>
              </p:cNvSpPr>
              <p:nvPr/>
            </p:nvSpPr>
            <p:spPr bwMode="gray">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2" name="Freeform 512"/>
              <p:cNvSpPr>
                <a:spLocks/>
              </p:cNvSpPr>
              <p:nvPr/>
            </p:nvSpPr>
            <p:spPr bwMode="gray">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3" name="Freeform 513"/>
              <p:cNvSpPr>
                <a:spLocks/>
              </p:cNvSpPr>
              <p:nvPr/>
            </p:nvSpPr>
            <p:spPr bwMode="gray">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4" name="Rectangle 514"/>
              <p:cNvSpPr>
                <a:spLocks noChangeArrowheads="1"/>
              </p:cNvSpPr>
              <p:nvPr/>
            </p:nvSpPr>
            <p:spPr bwMode="gray">
              <a:xfrm>
                <a:off x="2710414" y="4074628"/>
                <a:ext cx="42571" cy="107938"/>
              </a:xfrm>
              <a:prstGeom prst="rect">
                <a:avLst/>
              </a:prstGeom>
              <a:solidFill>
                <a:srgbClr val="0070C0"/>
              </a:solidFill>
              <a:ln w="9525">
                <a:noFill/>
                <a:miter lim="800000"/>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5" name="Freeform 515"/>
              <p:cNvSpPr>
                <a:spLocks/>
              </p:cNvSpPr>
              <p:nvPr/>
            </p:nvSpPr>
            <p:spPr bwMode="gray">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defTabSz="1219272" fontAlgn="ctr">
                  <a:defRPr/>
                </a:pPr>
                <a:endParaRPr lang="en-US" altLang="zh-CN" sz="900"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pic>
        <p:nvPicPr>
          <p:cNvPr id="316" name="Picture 4"/>
          <p:cNvPicPr>
            <a:picLocks noChangeAspect="1" noChangeArrowheads="1"/>
          </p:cNvPicPr>
          <p:nvPr/>
        </p:nvPicPr>
        <p:blipFill>
          <a:blip r:embed="rId11" cstate="print">
            <a:clrChange>
              <a:clrFrom>
                <a:srgbClr val="FFFFFF"/>
              </a:clrFrom>
              <a:clrTo>
                <a:srgbClr val="FFFFFF">
                  <a:alpha val="0"/>
                </a:srgbClr>
              </a:clrTo>
            </a:clrChange>
          </a:blip>
          <a:stretch>
            <a:fillRect/>
          </a:stretch>
        </p:blipFill>
        <p:spPr bwMode="gray">
          <a:xfrm>
            <a:off x="6637090" y="4525745"/>
            <a:ext cx="1037026" cy="870200"/>
          </a:xfrm>
          <a:prstGeom prst="rect">
            <a:avLst/>
          </a:prstGeom>
          <a:noFill/>
          <a:ln>
            <a:noFill/>
          </a:ln>
          <a:effectLst>
            <a:softEdge rad="31750"/>
          </a:effectLst>
        </p:spPr>
      </p:pic>
      <p:sp>
        <p:nvSpPr>
          <p:cNvPr id="317" name="矩形 316"/>
          <p:cNvSpPr/>
          <p:nvPr/>
        </p:nvSpPr>
        <p:spPr bwMode="gray">
          <a:xfrm>
            <a:off x="6205303" y="5724528"/>
            <a:ext cx="1933543" cy="323165"/>
          </a:xfrm>
          <a:prstGeom prst="rect">
            <a:avLst/>
          </a:prstGeom>
        </p:spPr>
        <p:txBody>
          <a:bodyPr wrap="none">
            <a:spAutoFit/>
          </a:bodyPr>
          <a:lstStyle/>
          <a:p>
            <a:pPr algn="ctr" fontAlgn="ctr">
              <a:lnSpc>
                <a:spcPts val="1800"/>
              </a:lnSpc>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Omnidirectional antenna</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18" name="组合 51"/>
          <p:cNvGrpSpPr/>
          <p:nvPr/>
        </p:nvGrpSpPr>
        <p:grpSpPr bwMode="gray">
          <a:xfrm>
            <a:off x="8075759" y="4445268"/>
            <a:ext cx="2010128" cy="1416783"/>
            <a:chOff x="9346108" y="2008119"/>
            <a:chExt cx="3008191" cy="2120304"/>
          </a:xfrm>
        </p:grpSpPr>
        <p:grpSp>
          <p:nvGrpSpPr>
            <p:cNvPr id="319" name="组合 52"/>
            <p:cNvGrpSpPr/>
            <p:nvPr/>
          </p:nvGrpSpPr>
          <p:grpSpPr bwMode="gray">
            <a:xfrm>
              <a:off x="9346108" y="2253317"/>
              <a:ext cx="3008191" cy="1875106"/>
              <a:chOff x="8893251" y="2178682"/>
              <a:chExt cx="3008191" cy="1875106"/>
            </a:xfrm>
          </p:grpSpPr>
          <p:pic>
            <p:nvPicPr>
              <p:cNvPr id="322" name="Picture 2" descr="“smart antenna”的图片搜索结果"/>
              <p:cNvPicPr>
                <a:picLocks noChangeAspect="1" noChangeArrowheads="1"/>
              </p:cNvPicPr>
              <p:nvPr/>
            </p:nvPicPr>
            <p:blipFill>
              <a:blip r:embed="rId12" cstate="print"/>
              <a:stretch>
                <a:fillRect/>
              </a:stretch>
            </p:blipFill>
            <p:spPr bwMode="gray">
              <a:xfrm>
                <a:off x="8893251" y="2178682"/>
                <a:ext cx="3008191" cy="1875106"/>
              </a:xfrm>
              <a:prstGeom prst="rect">
                <a:avLst/>
              </a:prstGeom>
              <a:noFill/>
              <a:ln>
                <a:noFill/>
              </a:ln>
            </p:spPr>
          </p:pic>
          <p:sp>
            <p:nvSpPr>
              <p:cNvPr id="323" name="等腰三角形 322"/>
              <p:cNvSpPr/>
              <p:nvPr/>
            </p:nvSpPr>
            <p:spPr bwMode="gray">
              <a:xfrm rot="10800000">
                <a:off x="10848915" y="3418440"/>
                <a:ext cx="177191" cy="152751"/>
              </a:xfrm>
              <a:prstGeom prst="triangle">
                <a:avLst/>
              </a:prstGeom>
              <a:solidFill>
                <a:srgbClr val="F66378"/>
              </a:solidFill>
              <a:ln w="12700" cap="flat" cmpd="sng" algn="ctr">
                <a:solidFill>
                  <a:sysClr val="window" lastClr="FFFFFF">
                    <a:lumMod val="50000"/>
                  </a:sysClr>
                </a:solidFill>
                <a:prstDash val="solid"/>
              </a:ln>
              <a:effectLst/>
            </p:spPr>
            <p:txBody>
              <a:bodyPr rtlCol="0" anchor="ctr"/>
              <a:lstStyle/>
              <a:p>
                <a:pPr algn="ctr" defTabSz="914583" fontAlgn="ctr">
                  <a:spcBef>
                    <a:spcPct val="0"/>
                  </a:spcBef>
                  <a:spcAft>
                    <a:spcPct val="0"/>
                  </a:spcAft>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24" name="直接连接符 323"/>
              <p:cNvCxnSpPr/>
              <p:nvPr/>
            </p:nvCxnSpPr>
            <p:spPr bwMode="gray">
              <a:xfrm>
                <a:off x="10937510" y="3494814"/>
                <a:ext cx="0" cy="360000"/>
              </a:xfrm>
              <a:prstGeom prst="line">
                <a:avLst/>
              </a:prstGeom>
              <a:noFill/>
              <a:ln w="38100" cap="flat" cmpd="sng" algn="ctr">
                <a:solidFill>
                  <a:sysClr val="window" lastClr="FFFFFF">
                    <a:lumMod val="85000"/>
                  </a:sysClr>
                </a:solidFill>
                <a:prstDash val="solid"/>
              </a:ln>
              <a:effectLst/>
            </p:spPr>
          </p:cxnSp>
        </p:grpSp>
        <p:sp>
          <p:nvSpPr>
            <p:cNvPr id="320" name="Freeform 65"/>
            <p:cNvSpPr>
              <a:spLocks noEditPoints="1"/>
            </p:cNvSpPr>
            <p:nvPr/>
          </p:nvSpPr>
          <p:spPr bwMode="gray">
            <a:xfrm>
              <a:off x="9641158" y="2008119"/>
              <a:ext cx="312775" cy="534241"/>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ysClr val="window" lastClr="FFFFFF">
                <a:lumMod val="50000"/>
              </a:sysClr>
            </a:solidFill>
            <a:ln w="9525">
              <a:noFill/>
              <a:round/>
              <a:headEnd/>
              <a:tailEnd/>
            </a:ln>
          </p:spPr>
          <p:txBody>
            <a:bodyPr vert="horz" wrap="square" lIns="91416" tIns="45708" rIns="91416" bIns="45708" numCol="1" anchor="t" anchorCtr="0" compatLnSpc="1">
              <a:prstTxWarp prst="textNoShape">
                <a:avLst/>
              </a:prstTxWarp>
            </a:bodyPr>
            <a:lstStyle/>
            <a:p>
              <a:pPr defTabSz="914583" fontAlgn="ctr">
                <a:spcBef>
                  <a:spcPct val="0"/>
                </a:spcBef>
                <a:spcAft>
                  <a:spcPct val="0"/>
                </a:spcAft>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1" name="Freeform 65"/>
            <p:cNvSpPr>
              <a:spLocks noEditPoints="1"/>
            </p:cNvSpPr>
            <p:nvPr/>
          </p:nvSpPr>
          <p:spPr bwMode="gray">
            <a:xfrm>
              <a:off x="11285847" y="2008119"/>
              <a:ext cx="312775" cy="534242"/>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ysClr val="window" lastClr="FFFFFF">
                <a:lumMod val="50000"/>
              </a:sysClr>
            </a:solidFill>
            <a:ln w="9525">
              <a:noFill/>
              <a:round/>
              <a:headEnd/>
              <a:tailEnd/>
            </a:ln>
          </p:spPr>
          <p:txBody>
            <a:bodyPr vert="horz" wrap="square" lIns="91416" tIns="45708" rIns="91416" bIns="45708" numCol="1" anchor="t" anchorCtr="0" compatLnSpc="1">
              <a:prstTxWarp prst="textNoShape">
                <a:avLst/>
              </a:prstTxWarp>
            </a:bodyPr>
            <a:lstStyle/>
            <a:p>
              <a:pPr defTabSz="914583" fontAlgn="ctr">
                <a:spcBef>
                  <a:spcPct val="0"/>
                </a:spcBef>
                <a:spcAft>
                  <a:spcPct val="0"/>
                </a:spcAft>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25" name="矩形 324"/>
          <p:cNvSpPr/>
          <p:nvPr/>
        </p:nvSpPr>
        <p:spPr bwMode="gray">
          <a:xfrm>
            <a:off x="8670958" y="5724528"/>
            <a:ext cx="1229824" cy="323165"/>
          </a:xfrm>
          <a:prstGeom prst="rect">
            <a:avLst/>
          </a:prstGeom>
        </p:spPr>
        <p:txBody>
          <a:bodyPr wrap="none">
            <a:spAutoFit/>
          </a:bodyPr>
          <a:lstStyle/>
          <a:p>
            <a:pPr algn="ctr" fontAlgn="ctr">
              <a:lnSpc>
                <a:spcPts val="1800"/>
              </a:lnSpc>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Smart antenna</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26" name="图片 325"/>
          <p:cNvPicPr>
            <a:picLocks noChangeAspect="1"/>
          </p:cNvPicPr>
          <p:nvPr/>
        </p:nvPicPr>
        <p:blipFill rotWithShape="1">
          <a:blip r:embed="rId13" cstate="print">
            <a:extLst>
              <a:ext uri="{28A0092B-C50C-407E-A947-70E740481C1C}">
                <a14:useLocalDpi xmlns:a14="http://schemas.microsoft.com/office/drawing/2010/main" val="0"/>
              </a:ext>
            </a:extLst>
          </a:blip>
          <a:srcRect l="18084" t="20058" r="25201" b="13360"/>
          <a:stretch/>
        </p:blipFill>
        <p:spPr bwMode="gray">
          <a:xfrm>
            <a:off x="10003105" y="4675885"/>
            <a:ext cx="1216241" cy="958789"/>
          </a:xfrm>
          <a:prstGeom prst="rect">
            <a:avLst/>
          </a:prstGeom>
        </p:spPr>
      </p:pic>
    </p:spTree>
    <p:extLst>
      <p:ext uri="{BB962C8B-B14F-4D97-AF65-F5344CB8AC3E}">
        <p14:creationId xmlns:p14="http://schemas.microsoft.com/office/powerpoint/2010/main" val="652944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err="1" smtClean="0">
                <a:sym typeface="Huawei Sans" panose="020C0503030203020204" pitchFamily="34" charset="0"/>
              </a:rPr>
              <a:t>AirEngine</a:t>
            </a:r>
            <a:r>
              <a:rPr lang="en-US" altLang="zh-CN" dirty="0" smtClean="0">
                <a:sym typeface="Huawei Sans" panose="020C0503030203020204" pitchFamily="34" charset="0"/>
              </a:rPr>
              <a:t> 8760-X1-PRO: Huawei 5G-Powered Wi-Fi 6 AP</a:t>
            </a:r>
            <a:endParaRPr lang="zh-CN" altLang="en-US" dirty="0">
              <a:sym typeface="Huawei Sans" panose="020C0503030203020204" pitchFamily="34" charset="0"/>
            </a:endParaRPr>
          </a:p>
        </p:txBody>
      </p:sp>
      <p:graphicFrame>
        <p:nvGraphicFramePr>
          <p:cNvPr id="63" name="表格 62"/>
          <p:cNvGraphicFramePr>
            <a:graphicFrameLocks noGrp="1"/>
          </p:cNvGraphicFramePr>
          <p:nvPr>
            <p:extLst>
              <p:ext uri="{D42A27DB-BD31-4B8C-83A1-F6EECF244321}">
                <p14:modId xmlns:p14="http://schemas.microsoft.com/office/powerpoint/2010/main" val="1360451668"/>
              </p:ext>
            </p:extLst>
          </p:nvPr>
        </p:nvGraphicFramePr>
        <p:xfrm>
          <a:off x="714765" y="4698562"/>
          <a:ext cx="10887672" cy="1506376"/>
        </p:xfrm>
        <a:graphic>
          <a:graphicData uri="http://schemas.openxmlformats.org/drawingml/2006/table">
            <a:tbl>
              <a:tblPr/>
              <a:tblGrid>
                <a:gridCol w="1576847"/>
                <a:gridCol w="3915224"/>
                <a:gridCol w="1653309"/>
                <a:gridCol w="3742292"/>
              </a:tblGrid>
              <a:tr h="267154">
                <a:tc>
                  <a:txBody>
                    <a:bodyPr/>
                    <a:lstStyle/>
                    <a:p>
                      <a:pPr algn="ctr" fontAlgn="ctr">
                        <a:spcBef>
                          <a:spcPts val="0"/>
                        </a:spcBef>
                        <a:spcAft>
                          <a:spcPts val="0"/>
                        </a:spcAft>
                      </a:pPr>
                      <a:r>
                        <a:rPr lang="en-US"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Parameter Name</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spcBef>
                          <a:spcPts val="0"/>
                        </a:spcBef>
                        <a:spcAft>
                          <a:spcPts val="0"/>
                        </a:spcAft>
                      </a:pPr>
                      <a:r>
                        <a:rPr lang="en-US"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Specifications</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spcBef>
                          <a:spcPts val="0"/>
                        </a:spcBef>
                        <a:spcAft>
                          <a:spcPts val="0"/>
                        </a:spcAft>
                      </a:pPr>
                      <a:r>
                        <a:rPr lang="en-US"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Parameter Name</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spcBef>
                          <a:spcPts val="0"/>
                        </a:spcBef>
                        <a:spcAft>
                          <a:spcPts val="0"/>
                        </a:spcAft>
                      </a:pPr>
                      <a:r>
                        <a:rPr lang="en-US"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Specifications</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67154">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Port</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x 10GE electrical ports + 1 x 10GE SFP+</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Antenna</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Built-in smart antenna</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33598">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Bluetooth</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BLE5.0</a:t>
                      </a:r>
                      <a:endPar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Power supply</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DC: 42.5 V to 57 V</a:t>
                      </a:r>
                    </a:p>
                    <a:p>
                      <a:pPr algn="ctr" fontAlgn="ctr">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PoE++, dual power supplies</a:t>
                      </a:r>
                      <a:r>
                        <a:rPr lang="en-US" sz="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in </a:t>
                      </a:r>
                      <a:r>
                        <a:rPr lang="en-US"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backup mode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67154">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 speed</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1.15 Gbps (2.4 GHz) + 9.6 Gbps (5 GHz)</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USB port</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endPar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67154">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Built-in IoT module</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ZigBee, RFID, asset management, electronic shelf label</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Security</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spcBef>
                          <a:spcPts val="0"/>
                        </a:spcBef>
                        <a:spcAft>
                          <a:spcPts val="0"/>
                        </a:spcAft>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Hardware encryption: IPsec, DTLS, WPA3</a:t>
                      </a:r>
                      <a:endParaRPr lang="en-US" sz="1200" b="0" i="0" u="none" strike="noStrike"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23" name="图片 122"/>
          <p:cNvPicPr/>
          <p:nvPr/>
        </p:nvPicPr>
        <p:blipFill>
          <a:blip r:embed="rId3"/>
          <a:stretch>
            <a:fillRect/>
          </a:stretch>
        </p:blipFill>
        <p:spPr bwMode="gray">
          <a:xfrm>
            <a:off x="4566800" y="3174459"/>
            <a:ext cx="942228" cy="839900"/>
          </a:xfrm>
          <a:prstGeom prst="rect">
            <a:avLst/>
          </a:prstGeom>
        </p:spPr>
      </p:pic>
      <p:pic>
        <p:nvPicPr>
          <p:cNvPr id="124" name="图片 12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flipV="1">
            <a:off x="4394596" y="1730250"/>
            <a:ext cx="730635" cy="120488"/>
          </a:xfrm>
          <a:prstGeom prst="rect">
            <a:avLst/>
          </a:prstGeom>
        </p:spPr>
      </p:pic>
      <p:sp>
        <p:nvSpPr>
          <p:cNvPr id="125"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3971810" y="1404538"/>
            <a:ext cx="1465466" cy="366286"/>
          </a:xfrm>
          <a:prstGeom prst="rect">
            <a:avLst/>
          </a:prstGeom>
        </p:spPr>
        <p:txBody>
          <a:bodyPr wrap="none" tIns="89932" bIns="89932">
            <a:spAutoFit/>
          </a:bodyPr>
          <a:lstStyle>
            <a:lvl1pPr marL="412750" indent="-398463" algn="l" defTabSz="1187798" rtl="0" eaLnBrk="1" latinLnBrk="0" hangingPunct="1">
              <a:lnSpc>
                <a:spcPct val="70000"/>
              </a:lnSpc>
              <a:spcBef>
                <a:spcPts val="1299"/>
              </a:spcBef>
              <a:buFont typeface="+mj-lt"/>
              <a:buAutoNum type="arabicPeriod"/>
              <a:defRPr sz="2200" kern="1200">
                <a:solidFill>
                  <a:schemeClr val="tx1"/>
                </a:solidFill>
                <a:latin typeface="Arial" panose="020B0503020204020204" pitchFamily="34" charset="-122"/>
                <a:ea typeface="Microsoft YaHei" panose="020B0503020204020204" pitchFamily="34" charset="-122"/>
                <a:cs typeface="+mn-cs"/>
              </a:defRPr>
            </a:lvl1pPr>
            <a:lvl2pPr marL="412750" indent="-398463" algn="l" defTabSz="1187798" rtl="0" eaLnBrk="1" latinLnBrk="0" hangingPunct="1">
              <a:lnSpc>
                <a:spcPct val="90000"/>
              </a:lnSpc>
              <a:spcBef>
                <a:spcPts val="650"/>
              </a:spcBef>
              <a:buFont typeface="+mj-lt"/>
              <a:buAutoNum type="arabicPeriod"/>
              <a:defRPr sz="3118" kern="1200">
                <a:solidFill>
                  <a:schemeClr val="tx1"/>
                </a:solidFill>
                <a:latin typeface="Arial"/>
                <a:ea typeface="+mn-ea"/>
                <a:cs typeface="+mn-cs"/>
              </a:defRPr>
            </a:lvl2pPr>
            <a:lvl3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3pPr>
            <a:lvl4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4pPr>
            <a:lvl5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9pPr>
          </a:lstStyle>
          <a:p>
            <a:pPr marL="0" lvl="3" algn="ctr" fontAlgn="ctr">
              <a:lnSpc>
                <a:spcPct val="100000"/>
              </a:lnSpc>
            </a:pPr>
            <a:r>
              <a:rPr lang="en-US" sz="12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16 spatial streams</a:t>
            </a:r>
            <a:endParaRPr lang="en-US"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6"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5699505" y="1545147"/>
            <a:ext cx="1535677" cy="366286"/>
          </a:xfrm>
          <a:prstGeom prst="rect">
            <a:avLst/>
          </a:prstGeom>
        </p:spPr>
        <p:txBody>
          <a:bodyPr wrap="none" tIns="89932" bIns="89932">
            <a:spAutoFit/>
          </a:bodyPr>
          <a:lstStyle>
            <a:lvl1pPr marL="412750" indent="-398463" algn="l" defTabSz="1187798" rtl="0" eaLnBrk="1" latinLnBrk="0" hangingPunct="1">
              <a:lnSpc>
                <a:spcPct val="70000"/>
              </a:lnSpc>
              <a:spcBef>
                <a:spcPts val="1299"/>
              </a:spcBef>
              <a:buFont typeface="+mj-lt"/>
              <a:buAutoNum type="arabicPeriod"/>
              <a:defRPr sz="2200" kern="1200">
                <a:solidFill>
                  <a:schemeClr val="tx1"/>
                </a:solidFill>
                <a:latin typeface="Arial" panose="020B0503020204020204" pitchFamily="34" charset="-122"/>
                <a:ea typeface="Microsoft YaHei" panose="020B0503020204020204" pitchFamily="34" charset="-122"/>
                <a:cs typeface="+mn-cs"/>
              </a:defRPr>
            </a:lvl1pPr>
            <a:lvl2pPr marL="412750" indent="-398463" algn="l" defTabSz="1187798" rtl="0" eaLnBrk="1" latinLnBrk="0" hangingPunct="1">
              <a:lnSpc>
                <a:spcPct val="90000"/>
              </a:lnSpc>
              <a:spcBef>
                <a:spcPts val="650"/>
              </a:spcBef>
              <a:buFont typeface="+mj-lt"/>
              <a:buAutoNum type="arabicPeriod"/>
              <a:defRPr sz="3118" kern="1200">
                <a:solidFill>
                  <a:schemeClr val="tx1"/>
                </a:solidFill>
                <a:latin typeface="Arial"/>
                <a:ea typeface="+mn-ea"/>
                <a:cs typeface="+mn-cs"/>
              </a:defRPr>
            </a:lvl2pPr>
            <a:lvl3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3pPr>
            <a:lvl4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4pPr>
            <a:lvl5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9pPr>
          </a:lstStyle>
          <a:p>
            <a:pPr marL="14277" indent="0" algn="ctr" fontAlgn="ctr">
              <a:lnSpc>
                <a:spcPct val="100000"/>
              </a:lnSpc>
              <a:buNone/>
            </a:pPr>
            <a:r>
              <a:rPr lang="en-US" sz="12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Ultra-high capacity</a:t>
            </a:r>
            <a:endParaRPr lang="en-US"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5723247" y="1888049"/>
            <a:ext cx="1546898" cy="453183"/>
          </a:xfrm>
          <a:prstGeom prst="rect">
            <a:avLst/>
          </a:prstGeom>
        </p:spPr>
        <p:txBody>
          <a:bodyPr wrap="square" lIns="72000" tIns="72000" rIns="72000" bIns="72000">
            <a:spAutoFit/>
          </a:bodyPr>
          <a:lstStyle>
            <a:lvl1pPr marL="412750" indent="-398463" algn="l" defTabSz="1187798" rtl="0" eaLnBrk="1" latinLnBrk="0" hangingPunct="1">
              <a:lnSpc>
                <a:spcPct val="70000"/>
              </a:lnSpc>
              <a:spcBef>
                <a:spcPts val="1299"/>
              </a:spcBef>
              <a:buFont typeface="+mj-lt"/>
              <a:buAutoNum type="arabicPeriod"/>
              <a:defRPr sz="2200" kern="1200">
                <a:solidFill>
                  <a:schemeClr val="tx1"/>
                </a:solidFill>
                <a:latin typeface="Arial" panose="020B0503020204020204" pitchFamily="34" charset="-122"/>
                <a:ea typeface="Microsoft YaHei" panose="020B0503020204020204" pitchFamily="34" charset="-122"/>
                <a:cs typeface="+mn-cs"/>
              </a:defRPr>
            </a:lvl1pPr>
            <a:lvl2pPr marL="412750" indent="-398463" algn="l" defTabSz="1187798" rtl="0" eaLnBrk="1" latinLnBrk="0" hangingPunct="1">
              <a:lnSpc>
                <a:spcPct val="90000"/>
              </a:lnSpc>
              <a:spcBef>
                <a:spcPts val="650"/>
              </a:spcBef>
              <a:buFont typeface="+mj-lt"/>
              <a:buAutoNum type="arabicPeriod"/>
              <a:defRPr sz="3118" kern="1200">
                <a:solidFill>
                  <a:schemeClr val="tx1"/>
                </a:solidFill>
                <a:latin typeface="Arial"/>
                <a:ea typeface="+mn-ea"/>
                <a:cs typeface="+mn-cs"/>
              </a:defRPr>
            </a:lvl2pPr>
            <a:lvl3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3pPr>
            <a:lvl4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4pPr>
            <a:lvl5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9pPr>
          </a:lstStyle>
          <a:p>
            <a:pPr marL="14277" indent="0" algn="ctr" fontAlgn="ctr">
              <a:lnSpc>
                <a:spcPct val="100000"/>
              </a:lnSpc>
              <a:spcBef>
                <a:spcPts val="0"/>
              </a:spcBef>
              <a:buNone/>
            </a:pPr>
            <a:r>
              <a:rPr lang="en-US" sz="20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10.75</a:t>
            </a:r>
            <a:r>
              <a:rPr lang="en-US" sz="2000" b="1" dirty="0" smtClean="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2000" b="1"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Gbps</a:t>
            </a:r>
            <a:endPar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28" name="组合 127"/>
          <p:cNvGrpSpPr/>
          <p:nvPr/>
        </p:nvGrpSpPr>
        <p:grpSpPr bwMode="gray">
          <a:xfrm rot="4466996">
            <a:off x="4424770" y="1492532"/>
            <a:ext cx="681921" cy="1366696"/>
            <a:chOff x="2205883" y="2686785"/>
            <a:chExt cx="1317899" cy="1366309"/>
          </a:xfrm>
        </p:grpSpPr>
        <p:grpSp>
          <p:nvGrpSpPr>
            <p:cNvPr id="129" name="组合 8"/>
            <p:cNvGrpSpPr/>
            <p:nvPr/>
          </p:nvGrpSpPr>
          <p:grpSpPr bwMode="gray">
            <a:xfrm>
              <a:off x="2205883" y="3002113"/>
              <a:ext cx="1317899" cy="1014733"/>
              <a:chOff x="9875747" y="-349811"/>
              <a:chExt cx="1590954" cy="1818816"/>
            </a:xfrm>
          </p:grpSpPr>
          <p:sp>
            <p:nvSpPr>
              <p:cNvPr id="141" name="椭圆 6"/>
              <p:cNvSpPr/>
              <p:nvPr/>
            </p:nvSpPr>
            <p:spPr bwMode="gray">
              <a:xfrm rot="5129463">
                <a:off x="9415344" y="881412"/>
                <a:ext cx="1101635" cy="73552"/>
              </a:xfrm>
              <a:prstGeom prst="ellipse">
                <a:avLst/>
              </a:prstGeom>
              <a:solidFill>
                <a:srgbClr val="FF7C80">
                  <a:alpha val="50000"/>
                </a:srgbClr>
              </a:solidFill>
              <a:ln>
                <a:no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椭圆 9"/>
              <p:cNvSpPr/>
              <p:nvPr/>
            </p:nvSpPr>
            <p:spPr bwMode="gray">
              <a:xfrm rot="1249672">
                <a:off x="9926557" y="432605"/>
                <a:ext cx="1353793" cy="92963"/>
              </a:xfrm>
              <a:prstGeom prst="ellipse">
                <a:avLst/>
              </a:prstGeom>
              <a:solidFill>
                <a:srgbClr val="00B0F0">
                  <a:alpha val="50000"/>
                </a:srgbClr>
              </a:solidFill>
              <a:ln>
                <a:no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椭圆 317"/>
              <p:cNvSpPr/>
              <p:nvPr/>
            </p:nvSpPr>
            <p:spPr bwMode="gray">
              <a:xfrm rot="1727745">
                <a:off x="10007260" y="588821"/>
                <a:ext cx="1253329" cy="61119"/>
              </a:xfrm>
              <a:prstGeom prst="ellipse">
                <a:avLst/>
              </a:prstGeom>
              <a:solidFill>
                <a:srgbClr val="0070C0">
                  <a:alpha val="50000"/>
                </a:srgbClr>
              </a:solidFill>
              <a:ln>
                <a:no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椭圆 318"/>
              <p:cNvSpPr/>
              <p:nvPr/>
            </p:nvSpPr>
            <p:spPr bwMode="gray">
              <a:xfrm rot="19350236">
                <a:off x="9933581" y="-349811"/>
                <a:ext cx="1533120" cy="99478"/>
              </a:xfrm>
              <a:prstGeom prst="ellipse">
                <a:avLst/>
              </a:prstGeom>
              <a:solidFill>
                <a:schemeClr val="accent3">
                  <a:lumMod val="40000"/>
                  <a:lumOff val="60000"/>
                  <a:alpha val="50000"/>
                </a:schemeClr>
              </a:solidFill>
              <a:ln>
                <a:solidFill>
                  <a:schemeClr val="accent3">
                    <a:lumMod val="40000"/>
                    <a:lumOff val="60000"/>
                  </a:schemeClr>
                </a:solid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椭圆 317"/>
              <p:cNvSpPr/>
              <p:nvPr/>
            </p:nvSpPr>
            <p:spPr bwMode="gray">
              <a:xfrm rot="2511322">
                <a:off x="9875747" y="639379"/>
                <a:ext cx="1253329" cy="61119"/>
              </a:xfrm>
              <a:prstGeom prst="ellipse">
                <a:avLst/>
              </a:prstGeom>
              <a:solidFill>
                <a:srgbClr val="0070C0">
                  <a:alpha val="50000"/>
                </a:srgbClr>
              </a:solidFill>
              <a:ln>
                <a:no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30" name="椭圆 9"/>
            <p:cNvSpPr/>
            <p:nvPr/>
          </p:nvSpPr>
          <p:spPr bwMode="gray">
            <a:xfrm rot="525846">
              <a:off x="2294988" y="3387208"/>
              <a:ext cx="1121442" cy="51865"/>
            </a:xfrm>
            <a:prstGeom prst="ellipse">
              <a:avLst/>
            </a:prstGeom>
            <a:solidFill>
              <a:srgbClr val="00B0F0">
                <a:alpha val="50000"/>
              </a:srgbClr>
            </a:solidFill>
            <a:ln>
              <a:no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椭圆 6"/>
            <p:cNvSpPr/>
            <p:nvPr/>
          </p:nvSpPr>
          <p:spPr bwMode="gray">
            <a:xfrm rot="18285122">
              <a:off x="2496081" y="2968007"/>
              <a:ext cx="493392" cy="132996"/>
            </a:xfrm>
            <a:prstGeom prst="ellipse">
              <a:avLst/>
            </a:prstGeom>
            <a:solidFill>
              <a:schemeClr val="accent3">
                <a:lumMod val="40000"/>
                <a:lumOff val="60000"/>
                <a:alpha val="50000"/>
              </a:schemeClr>
            </a:solidFill>
            <a:ln>
              <a:solidFill>
                <a:schemeClr val="accent3">
                  <a:lumMod val="40000"/>
                  <a:lumOff val="6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椭圆 131"/>
            <p:cNvSpPr/>
            <p:nvPr/>
          </p:nvSpPr>
          <p:spPr bwMode="gray">
            <a:xfrm rot="20374456">
              <a:off x="2319483" y="3139578"/>
              <a:ext cx="1068951" cy="50511"/>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椭圆 132"/>
            <p:cNvSpPr/>
            <p:nvPr/>
          </p:nvSpPr>
          <p:spPr bwMode="gray">
            <a:xfrm rot="3650775">
              <a:off x="2246754" y="3667260"/>
              <a:ext cx="693850" cy="77817"/>
            </a:xfrm>
            <a:prstGeom prst="ellipse">
              <a:avLst/>
            </a:prstGeom>
            <a:solidFill>
              <a:schemeClr val="accent1">
                <a:lumMod val="60000"/>
                <a:lumOff val="40000"/>
                <a:alpha val="50000"/>
              </a:schemeClr>
            </a:solidFill>
            <a:ln>
              <a:no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4" name="椭圆 133"/>
            <p:cNvSpPr/>
            <p:nvPr/>
          </p:nvSpPr>
          <p:spPr bwMode="gray">
            <a:xfrm rot="4322899">
              <a:off x="2137103" y="3659889"/>
              <a:ext cx="621812" cy="106936"/>
            </a:xfrm>
            <a:prstGeom prst="ellipse">
              <a:avLst/>
            </a:prstGeom>
            <a:solidFill>
              <a:schemeClr val="accent2">
                <a:lumMod val="40000"/>
                <a:lumOff val="60000"/>
                <a:alpha val="50000"/>
              </a:schemeClr>
            </a:solidFill>
            <a:ln>
              <a:no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椭圆 311"/>
            <p:cNvSpPr/>
            <p:nvPr/>
          </p:nvSpPr>
          <p:spPr bwMode="gray">
            <a:xfrm rot="2998344">
              <a:off x="2298139" y="3559380"/>
              <a:ext cx="687930" cy="76565"/>
            </a:xfrm>
            <a:prstGeom prst="ellipse">
              <a:avLst/>
            </a:prstGeom>
            <a:solidFill>
              <a:schemeClr val="accent2">
                <a:lumMod val="40000"/>
                <a:lumOff val="60000"/>
                <a:alpha val="50000"/>
              </a:schemeClr>
            </a:solidFill>
            <a:ln>
              <a:noFill/>
              <a:headEnd type="none" w="med" len="med"/>
              <a:tailEnd type="arrow"/>
            </a:ln>
            <a:effectLst/>
          </p:spPr>
          <p:style>
            <a:lnRef idx="1">
              <a:schemeClr val="accent2"/>
            </a:lnRef>
            <a:fillRef idx="2">
              <a:schemeClr val="accent2"/>
            </a:fillRef>
            <a:effectRef idx="1">
              <a:schemeClr val="accent2"/>
            </a:effectRef>
            <a:fontRef idx="minor">
              <a:schemeClr val="dk1"/>
            </a:fontRef>
          </p:style>
          <p:txBody>
            <a:bodyPr lIns="83312" tIns="41656" rIns="83312" bIns="41656" anchor="ct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6" name="椭圆 135"/>
            <p:cNvSpPr/>
            <p:nvPr/>
          </p:nvSpPr>
          <p:spPr bwMode="gray">
            <a:xfrm rot="20607752">
              <a:off x="2310258" y="3199868"/>
              <a:ext cx="1068951" cy="50511"/>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椭圆 136"/>
            <p:cNvSpPr/>
            <p:nvPr/>
          </p:nvSpPr>
          <p:spPr bwMode="gray">
            <a:xfrm rot="21313408">
              <a:off x="2391471" y="3279351"/>
              <a:ext cx="1068951" cy="50511"/>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8" name="椭圆 137"/>
            <p:cNvSpPr/>
            <p:nvPr/>
          </p:nvSpPr>
          <p:spPr bwMode="gray">
            <a:xfrm rot="19804524">
              <a:off x="2392961" y="3072873"/>
              <a:ext cx="1068951" cy="50511"/>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椭圆 138"/>
            <p:cNvSpPr/>
            <p:nvPr/>
          </p:nvSpPr>
          <p:spPr bwMode="gray">
            <a:xfrm rot="18177820">
              <a:off x="2375203" y="2933446"/>
              <a:ext cx="585534" cy="92212"/>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0" name="椭圆 139"/>
            <p:cNvSpPr/>
            <p:nvPr/>
          </p:nvSpPr>
          <p:spPr bwMode="gray">
            <a:xfrm rot="409486">
              <a:off x="2292178" y="3335331"/>
              <a:ext cx="1068951" cy="50511"/>
            </a:xfrm>
            <a:prstGeom prst="ellipse">
              <a:avLst/>
            </a:prstGeom>
            <a:solidFill>
              <a:schemeClr val="accent3">
                <a:lumMod val="60000"/>
                <a:lumOff val="40000"/>
                <a:alpha val="50000"/>
              </a:schemeClr>
            </a:solidFill>
            <a:ln>
              <a:solidFill>
                <a:schemeClr val="accent3">
                  <a:lumMod val="60000"/>
                  <a:lumOff val="40000"/>
                </a:schemeClr>
              </a:solidFill>
              <a:headEnd type="none" w="med" len="med"/>
              <a:tailEnd type="arrow"/>
            </a:ln>
            <a:effectLst/>
          </p:spPr>
          <p:style>
            <a:lnRef idx="1">
              <a:schemeClr val="accent3"/>
            </a:lnRef>
            <a:fillRef idx="2">
              <a:schemeClr val="accent3"/>
            </a:fillRef>
            <a:effectRef idx="1">
              <a:schemeClr val="accent3"/>
            </a:effectRef>
            <a:fontRef idx="minor">
              <a:schemeClr val="dk1"/>
            </a:fontRef>
          </p:style>
          <p:txBody>
            <a:bodyPr lIns="83312" tIns="41656" rIns="83312" bIns="41656" anchor="ctr"/>
            <a:lstStyle>
              <a:defPPr>
                <a:defRPr lang="zh-CN"/>
              </a:defPPr>
              <a:lvl1pPr marL="0" algn="l" defTabSz="1219444" rtl="0" eaLnBrk="1" latinLnBrk="0" hangingPunct="1">
                <a:defRPr sz="2400" kern="1200">
                  <a:solidFill>
                    <a:schemeClr val="dk1"/>
                  </a:solidFill>
                  <a:latin typeface="Arial"/>
                  <a:ea typeface="+mn-ea"/>
                  <a:cs typeface="+mn-cs"/>
                </a:defRPr>
              </a:lvl1pPr>
              <a:lvl2pPr marL="609722" algn="l" defTabSz="1219444" rtl="0" eaLnBrk="1" latinLnBrk="0" hangingPunct="1">
                <a:defRPr sz="2400" kern="1200">
                  <a:solidFill>
                    <a:schemeClr val="dk1"/>
                  </a:solidFill>
                  <a:latin typeface="Arial"/>
                  <a:ea typeface="+mn-ea"/>
                  <a:cs typeface="+mn-cs"/>
                </a:defRPr>
              </a:lvl2pPr>
              <a:lvl3pPr marL="1219444" algn="l" defTabSz="1219444" rtl="0" eaLnBrk="1" latinLnBrk="0" hangingPunct="1">
                <a:defRPr sz="2400" kern="1200">
                  <a:solidFill>
                    <a:schemeClr val="dk1"/>
                  </a:solidFill>
                  <a:latin typeface="Arial"/>
                  <a:ea typeface="+mn-ea"/>
                  <a:cs typeface="+mn-cs"/>
                </a:defRPr>
              </a:lvl3pPr>
              <a:lvl4pPr marL="1829166" algn="l" defTabSz="1219444" rtl="0" eaLnBrk="1" latinLnBrk="0" hangingPunct="1">
                <a:defRPr sz="2400" kern="1200">
                  <a:solidFill>
                    <a:schemeClr val="dk1"/>
                  </a:solidFill>
                  <a:latin typeface="Arial"/>
                  <a:ea typeface="+mn-ea"/>
                  <a:cs typeface="+mn-cs"/>
                </a:defRPr>
              </a:lvl4pPr>
              <a:lvl5pPr marL="2438888" algn="l" defTabSz="1219444" rtl="0" eaLnBrk="1" latinLnBrk="0" hangingPunct="1">
                <a:defRPr sz="2400" kern="1200">
                  <a:solidFill>
                    <a:schemeClr val="dk1"/>
                  </a:solidFill>
                  <a:latin typeface="Arial"/>
                  <a:ea typeface="+mn-ea"/>
                  <a:cs typeface="+mn-cs"/>
                </a:defRPr>
              </a:lvl5pPr>
              <a:lvl6pPr marL="3048610" algn="l" defTabSz="1219444" rtl="0" eaLnBrk="1" latinLnBrk="0" hangingPunct="1">
                <a:defRPr sz="2400" kern="1200">
                  <a:solidFill>
                    <a:schemeClr val="dk1"/>
                  </a:solidFill>
                  <a:latin typeface="Arial"/>
                  <a:ea typeface="+mn-ea"/>
                  <a:cs typeface="+mn-cs"/>
                </a:defRPr>
              </a:lvl6pPr>
              <a:lvl7pPr marL="3658332" algn="l" defTabSz="1219444" rtl="0" eaLnBrk="1" latinLnBrk="0" hangingPunct="1">
                <a:defRPr sz="2400" kern="1200">
                  <a:solidFill>
                    <a:schemeClr val="dk1"/>
                  </a:solidFill>
                  <a:latin typeface="Arial"/>
                  <a:ea typeface="+mn-ea"/>
                  <a:cs typeface="+mn-cs"/>
                </a:defRPr>
              </a:lvl7pPr>
              <a:lvl8pPr marL="4268053" algn="l" defTabSz="1219444" rtl="0" eaLnBrk="1" latinLnBrk="0" hangingPunct="1">
                <a:defRPr sz="2400" kern="1200">
                  <a:solidFill>
                    <a:schemeClr val="dk1"/>
                  </a:solidFill>
                  <a:latin typeface="Arial"/>
                  <a:ea typeface="+mn-ea"/>
                  <a:cs typeface="+mn-cs"/>
                </a:defRPr>
              </a:lvl8pPr>
              <a:lvl9pPr marL="4877775" algn="l" defTabSz="1219444" rtl="0" eaLnBrk="1" latinLnBrk="0" hangingPunct="1">
                <a:defRPr sz="2400" kern="1200">
                  <a:solidFill>
                    <a:schemeClr val="dk1"/>
                  </a:solidFill>
                  <a:latin typeface="Arial"/>
                  <a:ea typeface="+mn-ea"/>
                  <a:cs typeface="+mn-cs"/>
                </a:defRPr>
              </a:lvl9pPr>
            </a:lstStyle>
            <a:p>
              <a:pPr algn="ctr" defTabSz="832659" eaLnBrk="0" fontAlgn="ctr" hangingPunct="0">
                <a:defRPr/>
              </a:pPr>
              <a:endParaRPr lang="en-US" altLang="zh-CN" sz="1399"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46"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3969995" y="2435918"/>
            <a:ext cx="3141266" cy="333047"/>
          </a:xfrm>
          <a:prstGeom prst="rect">
            <a:avLst/>
          </a:prstGeom>
        </p:spPr>
        <p:txBody>
          <a:bodyPr wrap="square" tIns="89932" bIns="89932" anchor="ctr"/>
          <a:lstStyle>
            <a:lvl1pPr marL="412750" indent="-398463" algn="l" defTabSz="1187798" rtl="0" eaLnBrk="1" latinLnBrk="0" hangingPunct="1">
              <a:lnSpc>
                <a:spcPct val="70000"/>
              </a:lnSpc>
              <a:spcBef>
                <a:spcPts val="1299"/>
              </a:spcBef>
              <a:buFont typeface="+mj-lt"/>
              <a:buAutoNum type="arabicPeriod"/>
              <a:defRPr sz="2200" kern="1200">
                <a:solidFill>
                  <a:schemeClr val="tx1"/>
                </a:solidFill>
                <a:latin typeface="Arial" panose="020B0503020204020204" pitchFamily="34" charset="-122"/>
                <a:ea typeface="Microsoft YaHei" panose="020B0503020204020204" pitchFamily="34" charset="-122"/>
                <a:cs typeface="+mn-cs"/>
              </a:defRPr>
            </a:lvl1pPr>
            <a:lvl2pPr marL="412750" indent="-398463" algn="l" defTabSz="1187798" rtl="0" eaLnBrk="1" latinLnBrk="0" hangingPunct="1">
              <a:lnSpc>
                <a:spcPct val="90000"/>
              </a:lnSpc>
              <a:spcBef>
                <a:spcPts val="650"/>
              </a:spcBef>
              <a:buFont typeface="+mj-lt"/>
              <a:buAutoNum type="arabicPeriod"/>
              <a:defRPr sz="3118" kern="1200">
                <a:solidFill>
                  <a:schemeClr val="tx1"/>
                </a:solidFill>
                <a:latin typeface="Arial"/>
                <a:ea typeface="+mn-ea"/>
                <a:cs typeface="+mn-cs"/>
              </a:defRPr>
            </a:lvl2pPr>
            <a:lvl3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3pPr>
            <a:lvl4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4pPr>
            <a:lvl5pPr marL="14287" indent="0" algn="l" defTabSz="1187798" rtl="0" eaLnBrk="1" latinLnBrk="0" hangingPunct="1">
              <a:lnSpc>
                <a:spcPct val="90000"/>
              </a:lnSpc>
              <a:spcBef>
                <a:spcPts val="650"/>
              </a:spcBef>
              <a:buFont typeface="+mj-lt"/>
              <a:buNone/>
              <a:defRPr sz="2200" kern="1200">
                <a:solidFill>
                  <a:schemeClr val="tx1"/>
                </a:solidFill>
                <a:latin typeface="Arial" panose="020B0503020204020204" pitchFamily="34" charset="-122"/>
                <a:ea typeface="Microsoft YaHei" panose="020B0503020204020204" pitchFamily="34" charset="-122"/>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Arial"/>
                <a:ea typeface="+mn-ea"/>
                <a:cs typeface="+mn-cs"/>
              </a:defRPr>
            </a:lvl9pPr>
          </a:lstStyle>
          <a:p>
            <a:pPr marL="14277" indent="0" algn="ctr" fontAlgn="ctr">
              <a:lnSpc>
                <a:spcPct val="100000"/>
              </a:lnSpc>
              <a:spcBef>
                <a:spcPts val="0"/>
              </a:spcBef>
              <a:buNone/>
            </a:pPr>
            <a:r>
              <a:rPr lang="en-US" sz="1000" b="1"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Multiple radio modes: </a:t>
            </a:r>
            <a:r>
              <a:rPr lang="en-US" sz="10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4+8+independent scanning radio</a:t>
            </a:r>
            <a:r>
              <a:rPr lang="en-US" sz="1000" b="1"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/4+12/4+8+4</a:t>
            </a:r>
            <a:endParaRPr lang="en-US" sz="100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7" name="圆角矩形 146"/>
          <p:cNvSpPr/>
          <p:nvPr/>
        </p:nvSpPr>
        <p:spPr bwMode="gray">
          <a:xfrm>
            <a:off x="3578628" y="979079"/>
            <a:ext cx="3924000" cy="1803088"/>
          </a:xfrm>
          <a:prstGeom prst="roundRect">
            <a:avLst>
              <a:gd name="adj" fmla="val 3290"/>
            </a:avLst>
          </a:prstGeom>
          <a:noFill/>
          <a:ln w="31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91371" tIns="45684" rIns="91371" bIns="45684" rtlCol="0" anchor="ctr"/>
          <a:lstStyle/>
          <a:p>
            <a:pPr algn="ctr" defTabSz="913943" fontAlgn="ctr">
              <a:spcBef>
                <a:spcPct val="0"/>
              </a:spcBef>
              <a:spcAft>
                <a:spcPct val="0"/>
              </a:spcAft>
            </a:pPr>
            <a:endParaRPr lang="en-US" altLang="zh-CN" sz="2399"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矩形 147"/>
          <p:cNvSpPr/>
          <p:nvPr/>
        </p:nvSpPr>
        <p:spPr bwMode="gray">
          <a:xfrm>
            <a:off x="541349" y="3561997"/>
            <a:ext cx="2924592" cy="369204"/>
          </a:xfrm>
          <a:prstGeom prst="rect">
            <a:avLst/>
          </a:prstGeom>
        </p:spPr>
        <p:txBody>
          <a:bodyPr wrap="square">
            <a:spAutoFit/>
          </a:bodyPr>
          <a:lstStyle/>
          <a:p>
            <a:pPr algn="ctr" defTabSz="913838" fontAlgn="ctr"/>
            <a:r>
              <a:rPr lang="en-US" sz="1799" b="1"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AirEngine 8760-X1-PRO</a:t>
            </a:r>
            <a:endParaRPr lang="en-US" sz="1799"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9" name="矩形 148"/>
          <p:cNvSpPr/>
          <p:nvPr/>
        </p:nvSpPr>
        <p:spPr bwMode="gray">
          <a:xfrm>
            <a:off x="4184396" y="1027165"/>
            <a:ext cx="2712464" cy="369332"/>
          </a:xfrm>
          <a:prstGeom prst="rect">
            <a:avLst/>
          </a:prstGeom>
        </p:spPr>
        <p:txBody>
          <a:bodyPr wrap="square" lIns="0" tIns="0" rIns="0" bIns="0">
            <a:spAutoFit/>
          </a:bodyPr>
          <a:lstStyle/>
          <a:p>
            <a:pPr marL="14278" algn="ctr" defTabSz="1187085" fontAlgn="ctr"/>
            <a:r>
              <a:rPr lang="en-US" sz="1200" b="1"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16 spatial streams + </a:t>
            </a:r>
            <a:r>
              <a:rPr lang="en-US" sz="12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flexible choices of radio modes</a:t>
            </a:r>
            <a:endParaRPr lang="en-US" sz="1200" b="1"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8510449" y="1097069"/>
            <a:ext cx="2071637" cy="184666"/>
          </a:xfrm>
          <a:prstGeom prst="rect">
            <a:avLst/>
          </a:prstGeom>
        </p:spPr>
        <p:txBody>
          <a:bodyPr wrap="square" lIns="0" tIns="0" rIns="0" bIns="0">
            <a:spAutoFit/>
          </a:bodyPr>
          <a:lstStyle>
            <a:defPPr>
              <a:defRPr lang="zh-CN"/>
            </a:defPPr>
            <a:lvl1pPr marL="14287" indent="0" defTabSz="1187798">
              <a:lnSpc>
                <a:spcPct val="70000"/>
              </a:lnSpc>
              <a:spcBef>
                <a:spcPts val="1299"/>
              </a:spcBef>
              <a:buFont typeface="+mj-lt"/>
              <a:buNone/>
              <a:defRPr sz="1333" b="1">
                <a:solidFill>
                  <a:srgbClr val="000000"/>
                </a:solidFill>
                <a:latin typeface="Arial" panose="020B0503020204020204" pitchFamily="34" charset="-122"/>
                <a:ea typeface="微软雅黑" pitchFamily="34" charset="-122"/>
              </a:defRPr>
            </a:lvl1pPr>
            <a:lvl2pPr marL="412750" indent="-398463" defTabSz="1187798">
              <a:lnSpc>
                <a:spcPct val="90000"/>
              </a:lnSpc>
              <a:spcBef>
                <a:spcPts val="650"/>
              </a:spcBef>
              <a:buFont typeface="+mj-lt"/>
              <a:buAutoNum type="arabicPeriod"/>
              <a:defRPr sz="3118"/>
            </a:lvl2pPr>
            <a:lvl3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3pPr>
            <a:lvl4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4pPr>
            <a:lvl5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5pPr>
            <a:lvl6pPr marL="3266447" indent="-296950" defTabSz="1187798">
              <a:lnSpc>
                <a:spcPct val="90000"/>
              </a:lnSpc>
              <a:spcBef>
                <a:spcPts val="650"/>
              </a:spcBef>
              <a:buFont typeface="Arial" panose="020B0604020202020204" pitchFamily="34" charset="0"/>
              <a:buChar char="•"/>
              <a:defRPr sz="2338"/>
            </a:lvl6pPr>
            <a:lvl7pPr marL="3860346" indent="-296950" defTabSz="1187798">
              <a:lnSpc>
                <a:spcPct val="90000"/>
              </a:lnSpc>
              <a:spcBef>
                <a:spcPts val="650"/>
              </a:spcBef>
              <a:buFont typeface="Arial" panose="020B0604020202020204" pitchFamily="34" charset="0"/>
              <a:buChar char="•"/>
              <a:defRPr sz="2338"/>
            </a:lvl7pPr>
            <a:lvl8pPr marL="4454245" indent="-296950" defTabSz="1187798">
              <a:lnSpc>
                <a:spcPct val="90000"/>
              </a:lnSpc>
              <a:spcBef>
                <a:spcPts val="650"/>
              </a:spcBef>
              <a:buFont typeface="Arial" panose="020B0604020202020204" pitchFamily="34" charset="0"/>
              <a:buChar char="•"/>
              <a:defRPr sz="2338"/>
            </a:lvl8pPr>
            <a:lvl9pPr marL="5048144" indent="-296950" defTabSz="1187798">
              <a:lnSpc>
                <a:spcPct val="90000"/>
              </a:lnSpc>
              <a:spcBef>
                <a:spcPts val="650"/>
              </a:spcBef>
              <a:buFont typeface="Arial" panose="020B0604020202020204" pitchFamily="34" charset="0"/>
              <a:buChar char="•"/>
              <a:defRPr sz="2338"/>
            </a:lvl9pPr>
          </a:lstStyle>
          <a:p>
            <a:pPr algn="ctr" fontAlgn="ctr">
              <a:lnSpc>
                <a:spcPct val="100000"/>
              </a:lnSpc>
              <a:spcBef>
                <a:spcPts val="0"/>
              </a:spcBef>
            </a:pP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x 10GE uplink ports</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1" name="圆角矩形 150"/>
          <p:cNvSpPr/>
          <p:nvPr/>
        </p:nvSpPr>
        <p:spPr bwMode="gray">
          <a:xfrm>
            <a:off x="7584267" y="979079"/>
            <a:ext cx="3924000" cy="1803088"/>
          </a:xfrm>
          <a:prstGeom prst="roundRect">
            <a:avLst>
              <a:gd name="adj" fmla="val 3290"/>
            </a:avLst>
          </a:prstGeom>
          <a:noFill/>
          <a:ln w="31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91371" tIns="45684" rIns="91371" bIns="45684" rtlCol="0" anchor="ctr"/>
          <a:lstStyle/>
          <a:p>
            <a:pPr algn="ctr" defTabSz="913943" fontAlgn="ctr">
              <a:spcBef>
                <a:spcPct val="0"/>
              </a:spcBef>
              <a:spcAft>
                <a:spcPct val="0"/>
              </a:spcAft>
            </a:pPr>
            <a:endParaRPr lang="en-US" altLang="zh-CN" sz="2399"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2"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7663885" y="2402386"/>
            <a:ext cx="1921482" cy="400110"/>
          </a:xfrm>
          <a:prstGeom prst="rect">
            <a:avLst/>
          </a:prstGeom>
        </p:spPr>
        <p:txBody>
          <a:bodyPr wrap="square" anchor="ctr">
            <a:spAutoFit/>
          </a:bodyPr>
          <a:lstStyle>
            <a:defPPr>
              <a:defRPr lang="en-US"/>
            </a:defPPr>
            <a:lvl1pPr>
              <a:defRPr sz="1100" b="1" kern="0">
                <a:solidFill>
                  <a:schemeClr val="accent1"/>
                </a:solidFill>
                <a:latin typeface="Arial" panose="020B0503020204020204" pitchFamily="34" charset="-122"/>
                <a:ea typeface="微软雅黑" pitchFamily="34" charset="-122"/>
              </a:defRPr>
            </a:lvl1pPr>
          </a:lstStyle>
          <a:p>
            <a:pPr algn="ctr" defTabSz="913838" fontAlgn="ctr"/>
            <a:r>
              <a:rPr lang="en-US" sz="10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Dual PoE power supplies, improving AP reliability</a:t>
            </a:r>
            <a:endParaRPr lang="en-US" sz="10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53" name="组合 152"/>
          <p:cNvGrpSpPr/>
          <p:nvPr/>
        </p:nvGrpSpPr>
        <p:grpSpPr bwMode="gray">
          <a:xfrm>
            <a:off x="10016161" y="1477125"/>
            <a:ext cx="961501" cy="695283"/>
            <a:chOff x="10119447" y="1562504"/>
            <a:chExt cx="961501" cy="695283"/>
          </a:xfrm>
        </p:grpSpPr>
        <p:pic>
          <p:nvPicPr>
            <p:cNvPr id="154" name="图片 153"/>
            <p:cNvPicPr>
              <a:picLocks noChangeAspect="1"/>
            </p:cNvPicPr>
            <p:nvPr/>
          </p:nvPicPr>
          <p:blipFill>
            <a:blip r:embed="rId5">
              <a:extLst>
                <a:ext uri="{28A0092B-C50C-407E-A947-70E740481C1C}">
                  <a14:useLocalDpi xmlns:a14="http://schemas.microsoft.com/office/drawing/2010/main" val="0"/>
                </a:ext>
              </a:extLst>
            </a:blip>
            <a:srcRect l="20226" t="39133" r="-1235" b="8835"/>
            <a:stretch>
              <a:fillRect/>
            </a:stretch>
          </p:blipFill>
          <p:spPr bwMode="gray">
            <a:xfrm>
              <a:off x="10478443" y="1870804"/>
              <a:ext cx="602505" cy="386983"/>
            </a:xfrm>
            <a:prstGeom prst="rect">
              <a:avLst/>
            </a:prstGeom>
          </p:spPr>
        </p:pic>
        <p:grpSp>
          <p:nvGrpSpPr>
            <p:cNvPr id="155" name="组合 154"/>
            <p:cNvGrpSpPr/>
            <p:nvPr/>
          </p:nvGrpSpPr>
          <p:grpSpPr bwMode="gray">
            <a:xfrm>
              <a:off x="10119447" y="1562504"/>
              <a:ext cx="931373" cy="436698"/>
              <a:chOff x="5187795" y="4010279"/>
              <a:chExt cx="1954358" cy="788154"/>
            </a:xfrm>
          </p:grpSpPr>
          <p:pic>
            <p:nvPicPr>
              <p:cNvPr id="156" name="图片 155"/>
              <p:cNvPicPr>
                <a:picLocks noChangeAspect="1"/>
              </p:cNvPicPr>
              <p:nvPr/>
            </p:nvPicPr>
            <p:blipFill>
              <a:blip r:embed="rId6">
                <a:extLst>
                  <a:ext uri="{28A0092B-C50C-407E-A947-70E740481C1C}">
                    <a14:useLocalDpi xmlns:a14="http://schemas.microsoft.com/office/drawing/2010/main" val="0"/>
                  </a:ext>
                </a:extLst>
              </a:blip>
              <a:srcRect l="8212" t="29884" r="8735" b="31277"/>
              <a:stretch>
                <a:fillRect/>
              </a:stretch>
            </p:blipFill>
            <p:spPr bwMode="gray">
              <a:xfrm rot="19436000">
                <a:off x="6189891" y="4010279"/>
                <a:ext cx="952262" cy="296882"/>
              </a:xfrm>
              <a:prstGeom prst="rect">
                <a:avLst/>
              </a:prstGeom>
            </p:spPr>
          </p:pic>
          <p:pic>
            <p:nvPicPr>
              <p:cNvPr id="157" name="图片 156"/>
              <p:cNvPicPr>
                <a:picLocks noChangeAspect="1"/>
              </p:cNvPicPr>
              <p:nvPr/>
            </p:nvPicPr>
            <p:blipFill>
              <a:blip r:embed="rId7" cstate="print">
                <a:extLst>
                  <a:ext uri="{BEBA8EAE-BF5A-486C-A8C5-ECC9F3942E4B}">
                    <a14:imgProps xmlns:a14="http://schemas.microsoft.com/office/drawing/2010/main">
                      <a14:imgLayer r:embed="rId8">
                        <a14:imgEffect>
                          <a14:backgroundRemoval t="9827" b="99422" l="0" r="90000">
                            <a14:foregroundMark x1="14000" y1="83815" x2="46200" y2="82081"/>
                            <a14:foregroundMark x1="4000" y1="84104" x2="7600" y2="84104"/>
                            <a14:backgroundMark x1="10000" y1="62428" x2="97600" y2="47110"/>
                            <a14:backgroundMark x1="7600" y1="92486" x2="79200" y2="93931"/>
                          </a14:backgroundRemoval>
                        </a14:imgEffect>
                      </a14:imgLayer>
                    </a14:imgProps>
                  </a:ext>
                  <a:ext uri="{28A0092B-C50C-407E-A947-70E740481C1C}">
                    <a14:useLocalDpi xmlns:a14="http://schemas.microsoft.com/office/drawing/2010/main" val="0"/>
                  </a:ext>
                </a:extLst>
              </a:blip>
              <a:srcRect t="69921"/>
              <a:stretch>
                <a:fillRect/>
              </a:stretch>
            </p:blipFill>
            <p:spPr bwMode="gray">
              <a:xfrm rot="19440262">
                <a:off x="5187795" y="4425840"/>
                <a:ext cx="1790066" cy="372593"/>
              </a:xfrm>
              <a:prstGeom prst="rect">
                <a:avLst/>
              </a:prstGeom>
            </p:spPr>
          </p:pic>
        </p:grpSp>
      </p:grpSp>
      <p:sp>
        <p:nvSpPr>
          <p:cNvPr id="158" name="矩形 157"/>
          <p:cNvSpPr/>
          <p:nvPr/>
        </p:nvSpPr>
        <p:spPr bwMode="gray">
          <a:xfrm>
            <a:off x="9571402" y="2234274"/>
            <a:ext cx="1978134" cy="553998"/>
          </a:xfrm>
          <a:prstGeom prst="rect">
            <a:avLst/>
          </a:prstGeom>
        </p:spPr>
        <p:txBody>
          <a:bodyPr wrap="square">
            <a:spAutoFit/>
          </a:bodyPr>
          <a:lstStyle/>
          <a:p>
            <a:pPr algn="ctr" defTabSz="914021" fontAlgn="ctr"/>
            <a:r>
              <a:rPr lang="en-US" sz="10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Optical port: 1 x 10GE SFP+</a:t>
            </a:r>
          </a:p>
          <a:p>
            <a:pPr algn="ctr" defTabSz="914021" fontAlgn="ctr"/>
            <a:r>
              <a:rPr lang="en-US" sz="10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Electrical port: 2 x 10GE</a:t>
            </a:r>
          </a:p>
          <a:p>
            <a:pPr algn="ctr" defTabSz="914021" fontAlgn="ctr"/>
            <a:r>
              <a:rPr lang="en-US" sz="10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Hybrid cable</a:t>
            </a:r>
            <a:endParaRPr lang="en-US" sz="10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59" name="组合 158"/>
          <p:cNvGrpSpPr/>
          <p:nvPr/>
        </p:nvGrpSpPr>
        <p:grpSpPr bwMode="gray">
          <a:xfrm>
            <a:off x="7882913" y="1572610"/>
            <a:ext cx="1483427" cy="669534"/>
            <a:chOff x="7587513" y="1727214"/>
            <a:chExt cx="1483427" cy="669534"/>
          </a:xfrm>
        </p:grpSpPr>
        <p:sp>
          <p:nvSpPr>
            <p:cNvPr id="160" name="圆角矩形 159"/>
            <p:cNvSpPr>
              <a:spLocks noChangeAspect="1"/>
            </p:cNvSpPr>
            <p:nvPr/>
          </p:nvSpPr>
          <p:spPr bwMode="gray">
            <a:xfrm>
              <a:off x="8339615" y="1727214"/>
              <a:ext cx="417404" cy="308407"/>
            </a:xfrm>
            <a:prstGeom prst="roundRect">
              <a:avLst/>
            </a:prstGeom>
            <a:solidFill>
              <a:srgbClr val="FFFFFF">
                <a:lumMod val="65000"/>
              </a:srgbClr>
            </a:solidFill>
            <a:ln w="19050" cap="flat" cmpd="sng">
              <a:solidFill>
                <a:srgbClr val="FFFFFF"/>
              </a:solidFill>
              <a:prstDash val="solid"/>
              <a:round/>
            </a:ln>
            <a:effectLst/>
          </p:spPr>
          <p:txBody>
            <a:bodyPr wrap="none" rtlCol="0" anchor="ctr"/>
            <a:lstStyle/>
            <a:p>
              <a:pPr algn="ctr" defTabSz="913760"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1" name="组合 194"/>
            <p:cNvGrpSpPr/>
            <p:nvPr/>
          </p:nvGrpSpPr>
          <p:grpSpPr bwMode="gray">
            <a:xfrm>
              <a:off x="7887281" y="1727216"/>
              <a:ext cx="417404" cy="669532"/>
              <a:chOff x="2351314" y="3410859"/>
              <a:chExt cx="529043" cy="1015999"/>
            </a:xfrm>
          </p:grpSpPr>
          <p:sp>
            <p:nvSpPr>
              <p:cNvPr id="165" name="圆角矩形 164"/>
              <p:cNvSpPr>
                <a:spLocks noChangeAspect="1"/>
              </p:cNvSpPr>
              <p:nvPr/>
            </p:nvSpPr>
            <p:spPr bwMode="gray">
              <a:xfrm>
                <a:off x="2351314" y="3410859"/>
                <a:ext cx="529043" cy="468000"/>
              </a:xfrm>
              <a:prstGeom prst="roundRect">
                <a:avLst/>
              </a:prstGeom>
              <a:solidFill>
                <a:srgbClr val="FFFFFF">
                  <a:lumMod val="65000"/>
                </a:srgbClr>
              </a:solidFill>
              <a:ln w="19050" cap="flat" cmpd="sng">
                <a:solidFill>
                  <a:srgbClr val="FFFFFF"/>
                </a:solidFill>
                <a:prstDash val="solid"/>
                <a:round/>
              </a:ln>
              <a:effectLst/>
            </p:spPr>
            <p:txBody>
              <a:bodyPr wrap="none" rtlCol="0" anchor="ctr"/>
              <a:lstStyle/>
              <a:p>
                <a:pPr algn="ctr" defTabSz="913760"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6" name="图片 165" descr="timg (1)_副本.png"/>
              <p:cNvPicPr>
                <a:picLocks noChangeAspect="1"/>
              </p:cNvPicPr>
              <p:nvPr/>
            </p:nvPicPr>
            <p:blipFill>
              <a:blip r:embed="rId9"/>
              <a:stretch>
                <a:fillRect/>
              </a:stretch>
            </p:blipFill>
            <p:spPr bwMode="gray">
              <a:xfrm>
                <a:off x="2471343" y="3505201"/>
                <a:ext cx="289664" cy="921657"/>
              </a:xfrm>
              <a:prstGeom prst="rect">
                <a:avLst/>
              </a:prstGeom>
            </p:spPr>
          </p:pic>
        </p:grpSp>
        <p:sp>
          <p:nvSpPr>
            <p:cNvPr id="162" name="矩形 161"/>
            <p:cNvSpPr/>
            <p:nvPr/>
          </p:nvSpPr>
          <p:spPr bwMode="gray">
            <a:xfrm>
              <a:off x="7587513" y="2025773"/>
              <a:ext cx="512494" cy="330072"/>
            </a:xfrm>
            <a:prstGeom prst="rect">
              <a:avLst/>
            </a:prstGeom>
          </p:spPr>
          <p:txBody>
            <a:bodyPr wrap="none" lIns="72000" tIns="72000" rIns="72000" bIns="72000">
              <a:spAutoFit/>
            </a:bodyPr>
            <a:lstStyle/>
            <a:p>
              <a:pPr algn="ctr" defTabSz="913760" fontAlgn="ctr">
                <a:spcBef>
                  <a:spcPct val="0"/>
                </a:spcBef>
                <a:spcAft>
                  <a:spcPct val="0"/>
                </a:spcAft>
                <a:defRPr/>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10GE</a:t>
              </a:r>
              <a:endPar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3" name="矩形 162"/>
            <p:cNvSpPr/>
            <p:nvPr/>
          </p:nvSpPr>
          <p:spPr bwMode="gray">
            <a:xfrm>
              <a:off x="8558446" y="2035816"/>
              <a:ext cx="512494" cy="330072"/>
            </a:xfrm>
            <a:prstGeom prst="rect">
              <a:avLst/>
            </a:prstGeom>
          </p:spPr>
          <p:txBody>
            <a:bodyPr wrap="none" lIns="72000" tIns="72000" rIns="72000" bIns="72000">
              <a:spAutoFit/>
            </a:bodyPr>
            <a:lstStyle/>
            <a:p>
              <a:pPr algn="ctr" defTabSz="913760" fontAlgn="ctr">
                <a:spcBef>
                  <a:spcPct val="0"/>
                </a:spcBef>
                <a:spcAft>
                  <a:spcPct val="0"/>
                </a:spcAft>
                <a:defRPr/>
              </a:pPr>
              <a:r>
                <a:rPr lang="en-US"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10GE</a:t>
              </a:r>
              <a:endPar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4" name="图片 163" descr="timg (1)_副本.png"/>
            <p:cNvPicPr>
              <a:picLocks noChangeAspect="1"/>
            </p:cNvPicPr>
            <p:nvPr/>
          </p:nvPicPr>
          <p:blipFill>
            <a:blip r:embed="rId9"/>
            <a:stretch>
              <a:fillRect/>
            </a:stretch>
          </p:blipFill>
          <p:spPr bwMode="gray">
            <a:xfrm>
              <a:off x="8434315" y="1789384"/>
              <a:ext cx="228539" cy="607362"/>
            </a:xfrm>
            <a:prstGeom prst="rect">
              <a:avLst/>
            </a:prstGeom>
          </p:spPr>
        </p:pic>
      </p:grpSp>
      <p:pic>
        <p:nvPicPr>
          <p:cNvPr id="167" name="图片 166"/>
          <p:cNvPicPr>
            <a:picLocks noChangeAspect="1"/>
          </p:cNvPicPr>
          <p:nvPr/>
        </p:nvPicPr>
        <p:blipFill>
          <a:blip r:embed="rId10">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val="0"/>
              </a:ext>
            </a:extLst>
          </a:blip>
          <a:srcRect l="22232" t="14211" r="25940" b="20964"/>
          <a:stretch>
            <a:fillRect/>
          </a:stretch>
        </p:blipFill>
        <p:spPr bwMode="gray">
          <a:xfrm>
            <a:off x="1208163" y="1800859"/>
            <a:ext cx="1590965" cy="1590963"/>
          </a:xfrm>
          <a:prstGeom prst="rect">
            <a:avLst/>
          </a:prstGeom>
        </p:spPr>
      </p:pic>
      <p:sp>
        <p:nvSpPr>
          <p:cNvPr id="168" name="圆角矩形 167"/>
          <p:cNvSpPr/>
          <p:nvPr/>
        </p:nvSpPr>
        <p:spPr bwMode="gray">
          <a:xfrm>
            <a:off x="7584267" y="2872117"/>
            <a:ext cx="3924000" cy="1756571"/>
          </a:xfrm>
          <a:prstGeom prst="roundRect">
            <a:avLst>
              <a:gd name="adj" fmla="val 3290"/>
            </a:avLst>
          </a:prstGeom>
          <a:noFill/>
          <a:ln w="31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91371" tIns="45684" rIns="91371" bIns="45684" rtlCol="0" anchor="ctr"/>
          <a:lstStyle/>
          <a:p>
            <a:pPr algn="ctr" defTabSz="913943" fontAlgn="ctr">
              <a:spcBef>
                <a:spcPct val="0"/>
              </a:spcBef>
              <a:spcAft>
                <a:spcPct val="0"/>
              </a:spcAft>
            </a:pPr>
            <a:endParaRPr lang="en-US" altLang="zh-CN" sz="2399"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9" name="图片 168"/>
          <p:cNvPicPr>
            <a:picLocks noChangeAspect="1"/>
          </p:cNvPicPr>
          <p:nvPr/>
        </p:nvPicPr>
        <p:blipFill>
          <a:blip r:embed="rId12">
            <a:extLst>
              <a:ext uri="{28A0092B-C50C-407E-A947-70E740481C1C}">
                <a14:useLocalDpi xmlns:a14="http://schemas.microsoft.com/office/drawing/2010/main" val="0"/>
              </a:ext>
            </a:extLst>
          </a:blip>
          <a:srcRect l="1637" t="2312" r="1384" b="3180"/>
          <a:stretch>
            <a:fillRect/>
          </a:stretch>
        </p:blipFill>
        <p:spPr bwMode="gray">
          <a:xfrm>
            <a:off x="10083788" y="3368497"/>
            <a:ext cx="984418" cy="371285"/>
          </a:xfrm>
          <a:prstGeom prst="rect">
            <a:avLst/>
          </a:prstGeom>
        </p:spPr>
      </p:pic>
      <p:sp>
        <p:nvSpPr>
          <p:cNvPr id="170"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8372869" y="2882934"/>
            <a:ext cx="2346796" cy="324737"/>
          </a:xfrm>
          <a:prstGeom prst="rect">
            <a:avLst/>
          </a:prstGeom>
        </p:spPr>
        <p:txBody>
          <a:bodyPr wrap="none" tIns="89932" bIns="89932">
            <a:spAutoFit/>
          </a:bodyPr>
          <a:lstStyle>
            <a:defPPr>
              <a:defRPr lang="zh-CN"/>
            </a:defPPr>
            <a:lvl1pPr marL="14287" indent="0" defTabSz="1187798">
              <a:lnSpc>
                <a:spcPct val="70000"/>
              </a:lnSpc>
              <a:spcBef>
                <a:spcPts val="1299"/>
              </a:spcBef>
              <a:buFont typeface="+mj-lt"/>
              <a:buNone/>
              <a:defRPr sz="1333" b="1">
                <a:solidFill>
                  <a:srgbClr val="000000"/>
                </a:solidFill>
                <a:latin typeface="Arial" panose="020B0503020204020204" pitchFamily="34" charset="-122"/>
                <a:ea typeface="微软雅黑" pitchFamily="34" charset="-122"/>
              </a:defRPr>
            </a:lvl1pPr>
            <a:lvl2pPr marL="412750" indent="-398463" defTabSz="1187798">
              <a:lnSpc>
                <a:spcPct val="90000"/>
              </a:lnSpc>
              <a:spcBef>
                <a:spcPts val="650"/>
              </a:spcBef>
              <a:buFont typeface="+mj-lt"/>
              <a:buAutoNum type="arabicPeriod"/>
              <a:defRPr sz="3118"/>
            </a:lvl2pPr>
            <a:lvl3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3pPr>
            <a:lvl4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4pPr>
            <a:lvl5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5pPr>
            <a:lvl6pPr marL="3266447" indent="-296950" defTabSz="1187798">
              <a:lnSpc>
                <a:spcPct val="90000"/>
              </a:lnSpc>
              <a:spcBef>
                <a:spcPts val="650"/>
              </a:spcBef>
              <a:buFont typeface="Arial" panose="020B0604020202020204" pitchFamily="34" charset="0"/>
              <a:buChar char="•"/>
              <a:defRPr sz="2338"/>
            </a:lvl6pPr>
            <a:lvl7pPr marL="3860346" indent="-296950" defTabSz="1187798">
              <a:lnSpc>
                <a:spcPct val="90000"/>
              </a:lnSpc>
              <a:spcBef>
                <a:spcPts val="650"/>
              </a:spcBef>
              <a:buFont typeface="Arial" panose="020B0604020202020204" pitchFamily="34" charset="0"/>
              <a:buChar char="•"/>
              <a:defRPr sz="2338"/>
            </a:lvl7pPr>
            <a:lvl8pPr marL="4454245" indent="-296950" defTabSz="1187798">
              <a:lnSpc>
                <a:spcPct val="90000"/>
              </a:lnSpc>
              <a:spcBef>
                <a:spcPts val="650"/>
              </a:spcBef>
              <a:buFont typeface="Arial" panose="020B0604020202020204" pitchFamily="34" charset="0"/>
              <a:buChar char="•"/>
              <a:defRPr sz="2338"/>
            </a:lvl8pPr>
            <a:lvl9pPr marL="5048144" indent="-296950" defTabSz="1187798">
              <a:lnSpc>
                <a:spcPct val="90000"/>
              </a:lnSpc>
              <a:spcBef>
                <a:spcPts val="650"/>
              </a:spcBef>
              <a:buFont typeface="Arial" panose="020B0604020202020204" pitchFamily="34" charset="0"/>
              <a:buChar char="•"/>
              <a:defRPr sz="2338"/>
            </a:lvl9p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Mini air duct + liquid cooling</a:t>
            </a:r>
            <a:endParaRPr lang="en-US"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71" name="图片 170"/>
          <p:cNvPicPr>
            <a:picLocks noChangeAspect="1"/>
          </p:cNvPicPr>
          <p:nvPr/>
        </p:nvPicPr>
        <p:blipFill>
          <a:blip r:embed="rId13">
            <a:extLst>
              <a:ext uri="{BEBA8EAE-BF5A-486C-A8C5-ECC9F3942E4B}">
                <a14:imgProps xmlns:a14="http://schemas.microsoft.com/office/drawing/2010/main">
                  <a14:imgLayer r:embed="rId14">
                    <a14:imgEffect>
                      <a14:backgroundRemoval t="1397" b="96229" l="8004" r="97552">
                        <a14:foregroundMark x1="35970" y1="23045" x2="35970" y2="23045"/>
                        <a14:foregroundMark x1="40490" y1="20112" x2="40490" y2="20112"/>
                        <a14:foregroundMark x1="37382" y1="26117" x2="37382" y2="26117"/>
                        <a14:foregroundMark x1="41337" y1="23184" x2="41337" y2="23184"/>
                        <a14:foregroundMark x1="43691" y1="17318" x2="44915" y2="19413"/>
                        <a14:foregroundMark x1="48776" y1="13827" x2="50377" y2="17318"/>
                        <a14:foregroundMark x1="53672" y1="12011" x2="53578" y2="16620"/>
                        <a14:foregroundMark x1="61770" y1="11313" x2="60169" y2="13966"/>
                        <a14:foregroundMark x1="67891" y1="14804" x2="65725" y2="16620"/>
                        <a14:foregroundMark x1="65443" y1="17737" x2="64407" y2="20112"/>
                        <a14:foregroundMark x1="72505" y1="18156" x2="69492" y2="18855"/>
                        <a14:foregroundMark x1="75895" y1="20670" x2="73446" y2="20950"/>
                        <a14:foregroundMark x1="78908" y1="23184" x2="75706" y2="24860"/>
                        <a14:foregroundMark x1="82203" y1="25838" x2="79284" y2="27374"/>
                        <a14:foregroundMark x1="85593" y1="28212" x2="83427" y2="29190"/>
                        <a14:foregroundMark x1="89642" y1="31983" x2="87382" y2="31983"/>
                        <a14:foregroundMark x1="87382" y1="31983" x2="87382" y2="31983"/>
                        <a14:foregroundMark x1="32674" y1="26397" x2="34181" y2="30168"/>
                        <a14:foregroundMark x1="28625" y1="29330" x2="30320" y2="33240"/>
                        <a14:foregroundMark x1="24765" y1="31425" x2="26083" y2="35056"/>
                        <a14:foregroundMark x1="26083" y1="35056" x2="26083" y2="35056"/>
                        <a14:foregroundMark x1="21092" y1="34358" x2="22505" y2="38268"/>
                        <a14:foregroundMark x1="22505" y1="38268" x2="22505" y2="38268"/>
                        <a14:foregroundMark x1="17232" y1="37709" x2="18644" y2="40922"/>
                        <a14:foregroundMark x1="13371" y1="41480" x2="14972" y2="44972"/>
                        <a14:foregroundMark x1="10829" y1="48743" x2="12335" y2="51536"/>
                        <a14:foregroundMark x1="83145" y1="30028" x2="81733" y2="31425"/>
                        <a14:foregroundMark x1="86441" y1="33380" x2="85782" y2="34497"/>
                        <a14:foregroundMark x1="72411" y1="22207" x2="72411" y2="22207"/>
                        <a14:foregroundMark x1="75141" y1="26397" x2="75141" y2="26397"/>
                        <a14:foregroundMark x1="68456" y1="20531" x2="68456" y2="20531"/>
                        <a14:foregroundMark x1="59699" y1="16341" x2="59699" y2="16341"/>
                        <a14:foregroundMark x1="41620" y1="24721" x2="41620" y2="24721"/>
                        <a14:foregroundMark x1="38041" y1="27374" x2="38041" y2="27374"/>
                        <a14:foregroundMark x1="26554" y1="36732" x2="26554" y2="36732"/>
                        <a14:foregroundMark x1="71375" y1="24162" x2="71375" y2="24162"/>
                        <a14:foregroundMark x1="77872" y1="29888" x2="77872" y2="29888"/>
                        <a14:foregroundMark x1="78625" y1="28352" x2="78625" y2="28352"/>
                        <a14:foregroundMark x1="20151" y1="76816" x2="20151" y2="76816"/>
                        <a14:foregroundMark x1="23352" y1="79469" x2="23352" y2="79469"/>
                        <a14:foregroundMark x1="12429" y1="71927" x2="12429" y2="71927"/>
                        <a14:foregroundMark x1="10264" y1="67737" x2="10264" y2="67737"/>
                        <a14:foregroundMark x1="26365" y1="83101" x2="26365" y2="83101"/>
                        <a14:foregroundMark x1="29849" y1="85754" x2="29849" y2="85754"/>
                        <a14:foregroundMark x1="33898" y1="86872" x2="33898" y2="86872"/>
                        <a14:foregroundMark x1="37853" y1="88827" x2="36158" y2="91480"/>
                        <a14:foregroundMark x1="31262" y1="83380" x2="28625" y2="86173"/>
                        <a14:foregroundMark x1="33239" y1="88128" x2="32109" y2="89246"/>
                        <a14:foregroundMark x1="15254" y1="75140" x2="17608" y2="72207"/>
                        <a14:foregroundMark x1="22787" y1="80307" x2="22787" y2="80307"/>
                        <a14:foregroundMark x1="87382" y1="51257" x2="88983" y2="52374"/>
                        <a14:foregroundMark x1="88983" y1="52374" x2="88983" y2="52374"/>
                        <a14:foregroundMark x1="88983" y1="52374" x2="88983" y2="52374"/>
                        <a14:foregroundMark x1="88983" y1="52374" x2="88983" y2="52374"/>
                        <a14:foregroundMark x1="90019" y1="52654" x2="90019" y2="52654"/>
                        <a14:foregroundMark x1="67514" y1="22765" x2="67514" y2="22765"/>
                        <a14:foregroundMark x1="70810" y1="25838" x2="70810" y2="25838"/>
                      </a14:backgroundRemoval>
                    </a14:imgEffect>
                  </a14:imgLayer>
                </a14:imgProps>
              </a:ext>
            </a:extLst>
          </a:blip>
          <a:srcRect l="7322" r="7535"/>
          <a:stretch>
            <a:fillRect/>
          </a:stretch>
        </p:blipFill>
        <p:spPr bwMode="gray">
          <a:xfrm>
            <a:off x="8110783" y="3167100"/>
            <a:ext cx="1107067" cy="876616"/>
          </a:xfrm>
          <a:prstGeom prst="rect">
            <a:avLst/>
          </a:prstGeom>
          <a:ln>
            <a:noFill/>
          </a:ln>
        </p:spPr>
      </p:pic>
      <p:sp>
        <p:nvSpPr>
          <p:cNvPr id="172" name="矩形 171"/>
          <p:cNvSpPr/>
          <p:nvPr/>
        </p:nvSpPr>
        <p:spPr bwMode="gray">
          <a:xfrm>
            <a:off x="7498553" y="4027143"/>
            <a:ext cx="2072848" cy="400110"/>
          </a:xfrm>
          <a:prstGeom prst="rect">
            <a:avLst/>
          </a:prstGeom>
        </p:spPr>
        <p:txBody>
          <a:bodyPr wrap="square">
            <a:spAutoFit/>
          </a:bodyPr>
          <a:lstStyle/>
          <a:p>
            <a:pPr algn="ctr" fontAlgn="ctr"/>
            <a:r>
              <a:rPr lang="en-US" sz="10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Mini air duct system for excellence in heat dissipation</a:t>
            </a:r>
            <a:endParaRPr lang="en-US" sz="10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3" name="矩形 172"/>
          <p:cNvSpPr/>
          <p:nvPr/>
        </p:nvSpPr>
        <p:spPr bwMode="gray">
          <a:xfrm>
            <a:off x="10102185" y="4027143"/>
            <a:ext cx="1000595" cy="246221"/>
          </a:xfrm>
          <a:prstGeom prst="rect">
            <a:avLst/>
          </a:prstGeom>
        </p:spPr>
        <p:txBody>
          <a:bodyPr wrap="none">
            <a:spAutoFit/>
          </a:bodyPr>
          <a:lstStyle/>
          <a:p>
            <a:pPr algn="ctr" fontAlgn="ctr"/>
            <a:r>
              <a:rPr lang="en-US" sz="10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Liquid cooling</a:t>
            </a:r>
            <a:endParaRPr lang="en-US" sz="10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4" name="Text Placeholder 1">
            <a:extLst>
              <a:ext uri="{FF2B5EF4-FFF2-40B4-BE49-F238E27FC236}">
                <a16:creationId xmlns:p14="http://schemas.microsoft.com/office/powerpoint/2010/main" xmlns:a14="http://schemas.microsoft.com/office/drawing/2010/main" xmlns:p15="http://schemas.microsoft.com/office/powerpoint/2012/main" xmlns:a16="http://schemas.microsoft.com/office/drawing/2014/main" xmlns="" id="{2D83681D-12EE-844E-8C09-E767231D897D}"/>
              </a:ext>
            </a:extLst>
          </p:cNvPr>
          <p:cNvSpPr txBox="1"/>
          <p:nvPr/>
        </p:nvSpPr>
        <p:spPr bwMode="gray">
          <a:xfrm>
            <a:off x="4598811" y="2867976"/>
            <a:ext cx="1883635" cy="340802"/>
          </a:xfrm>
          <a:prstGeom prst="rect">
            <a:avLst/>
          </a:prstGeom>
        </p:spPr>
        <p:txBody>
          <a:bodyPr tIns="89932" bIns="89932"/>
          <a:lstStyle>
            <a:defPPr>
              <a:defRPr lang="en-US"/>
            </a:defPPr>
            <a:lvl1pPr marL="14287" indent="0" defTabSz="1187798">
              <a:lnSpc>
                <a:spcPct val="70000"/>
              </a:lnSpc>
              <a:spcBef>
                <a:spcPts val="1299"/>
              </a:spcBef>
              <a:buFont typeface="+mj-lt"/>
              <a:buNone/>
              <a:defRPr sz="1600" b="1">
                <a:latin typeface="Arial" panose="020B0503020204020204" pitchFamily="34" charset="-122"/>
                <a:ea typeface="Microsoft YaHei" panose="020B0503020204020204" pitchFamily="34" charset="-122"/>
              </a:defRPr>
            </a:lvl1pPr>
            <a:lvl2pPr marL="412750" indent="-398463" defTabSz="1187798">
              <a:lnSpc>
                <a:spcPct val="90000"/>
              </a:lnSpc>
              <a:spcBef>
                <a:spcPts val="650"/>
              </a:spcBef>
              <a:buFont typeface="+mj-lt"/>
              <a:buAutoNum type="arabicPeriod"/>
              <a:defRPr sz="3118"/>
            </a:lvl2pPr>
            <a:lvl3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3pPr>
            <a:lvl4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4pPr>
            <a:lvl5pPr marL="14287" indent="0" defTabSz="1187798">
              <a:lnSpc>
                <a:spcPct val="90000"/>
              </a:lnSpc>
              <a:spcBef>
                <a:spcPts val="650"/>
              </a:spcBef>
              <a:buFont typeface="+mj-lt"/>
              <a:buNone/>
              <a:defRPr sz="2200">
                <a:latin typeface="Arial" panose="020B0503020204020204" pitchFamily="34" charset="-122"/>
                <a:ea typeface="Microsoft YaHei" panose="020B0503020204020204" pitchFamily="34" charset="-122"/>
              </a:defRPr>
            </a:lvl5pPr>
            <a:lvl6pPr marL="3266447" indent="-296950" defTabSz="1187798">
              <a:lnSpc>
                <a:spcPct val="90000"/>
              </a:lnSpc>
              <a:spcBef>
                <a:spcPts val="650"/>
              </a:spcBef>
              <a:buFont typeface="Arial" panose="020B0604020202020204" pitchFamily="34" charset="0"/>
              <a:buChar char="•"/>
              <a:defRPr sz="2338"/>
            </a:lvl6pPr>
            <a:lvl7pPr marL="3860346" indent="-296950" defTabSz="1187798">
              <a:lnSpc>
                <a:spcPct val="90000"/>
              </a:lnSpc>
              <a:spcBef>
                <a:spcPts val="650"/>
              </a:spcBef>
              <a:buFont typeface="Arial" panose="020B0604020202020204" pitchFamily="34" charset="0"/>
              <a:buChar char="•"/>
              <a:defRPr sz="2338"/>
            </a:lvl7pPr>
            <a:lvl8pPr marL="4454245" indent="-296950" defTabSz="1187798">
              <a:lnSpc>
                <a:spcPct val="90000"/>
              </a:lnSpc>
              <a:spcBef>
                <a:spcPts val="650"/>
              </a:spcBef>
              <a:buFont typeface="Arial" panose="020B0604020202020204" pitchFamily="34" charset="0"/>
              <a:buChar char="•"/>
              <a:defRPr sz="2338"/>
            </a:lvl8pPr>
            <a:lvl9pPr marL="5048144" indent="-296950" defTabSz="1187798">
              <a:lnSpc>
                <a:spcPct val="90000"/>
              </a:lnSpc>
              <a:spcBef>
                <a:spcPts val="650"/>
              </a:spcBef>
              <a:buFont typeface="Arial" panose="020B0604020202020204" pitchFamily="34" charset="0"/>
              <a:buChar char="•"/>
              <a:defRPr sz="2338"/>
            </a:lvl9p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Independent probe</a:t>
            </a:r>
            <a:endParaRPr lang="en-US"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5" name="圆角矩形 174"/>
          <p:cNvSpPr/>
          <p:nvPr/>
        </p:nvSpPr>
        <p:spPr bwMode="gray">
          <a:xfrm>
            <a:off x="3578628" y="2867465"/>
            <a:ext cx="3924000" cy="1756571"/>
          </a:xfrm>
          <a:prstGeom prst="roundRect">
            <a:avLst>
              <a:gd name="adj" fmla="val 3290"/>
            </a:avLst>
          </a:prstGeom>
          <a:noFill/>
          <a:ln w="31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91371" tIns="45684" rIns="91371" bIns="45684" rtlCol="0" anchor="ctr"/>
          <a:lstStyle/>
          <a:p>
            <a:pPr algn="ctr" defTabSz="913943" fontAlgn="ctr">
              <a:spcBef>
                <a:spcPct val="0"/>
              </a:spcBef>
              <a:spcAft>
                <a:spcPct val="0"/>
              </a:spcAft>
            </a:pPr>
            <a:endParaRPr lang="en-US" altLang="zh-CN" sz="2399"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76" name="图片 17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6266486" y="3138242"/>
            <a:ext cx="721423" cy="740239"/>
          </a:xfrm>
          <a:prstGeom prst="rect">
            <a:avLst/>
          </a:prstGeom>
        </p:spPr>
      </p:pic>
      <p:sp>
        <p:nvSpPr>
          <p:cNvPr id="177" name="圆角矩形标注 176"/>
          <p:cNvSpPr/>
          <p:nvPr/>
        </p:nvSpPr>
        <p:spPr bwMode="gray">
          <a:xfrm flipV="1">
            <a:off x="6196348" y="3090234"/>
            <a:ext cx="843224" cy="815384"/>
          </a:xfrm>
          <a:prstGeom prst="wedgeRoundRectCallout">
            <a:avLst>
              <a:gd name="adj1" fmla="val -149911"/>
              <a:gd name="adj2" fmla="val -33896"/>
              <a:gd name="adj3" fmla="val 1666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38" fontAlgn="ctr"/>
            <a:endParaRPr lang="en-US" altLang="zh-CN" sz="1799" dirty="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8" name="矩形 177"/>
          <p:cNvSpPr/>
          <p:nvPr/>
        </p:nvSpPr>
        <p:spPr bwMode="gray">
          <a:xfrm>
            <a:off x="5661428" y="3924231"/>
            <a:ext cx="1809491" cy="688256"/>
          </a:xfrm>
          <a:prstGeom prst="rect">
            <a:avLst/>
          </a:prstGeom>
        </p:spPr>
        <p:txBody>
          <a:bodyPr wrap="square" lIns="72000" tIns="36000" rIns="72000" bIns="36000">
            <a:spAutoFit/>
          </a:bodyPr>
          <a:lstStyle/>
          <a:p>
            <a:pPr algn="ctr" defTabSz="1218316" fontAlgn="ctr">
              <a:spcBef>
                <a:spcPct val="0"/>
              </a:spcBef>
              <a:spcAft>
                <a:spcPct val="0"/>
              </a:spcAft>
            </a:pPr>
            <a:r>
              <a:rPr lang="en-US" sz="1000" b="1"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Independent hardware + dual-band scanning</a:t>
            </a:r>
          </a:p>
          <a:p>
            <a:pPr algn="ctr" defTabSz="1218316" fontAlgn="ctr">
              <a:spcBef>
                <a:spcPct val="0"/>
              </a:spcBef>
              <a:spcAft>
                <a:spcPct val="0"/>
              </a:spcAft>
            </a:pPr>
            <a:r>
              <a:rPr lang="en-US" sz="10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Real-time network optimization</a:t>
            </a:r>
            <a:endParaRPr lang="en-US" sz="1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9" name="矩形 178"/>
          <p:cNvSpPr/>
          <p:nvPr/>
        </p:nvSpPr>
        <p:spPr bwMode="gray">
          <a:xfrm>
            <a:off x="9102081" y="3421503"/>
            <a:ext cx="748923" cy="246221"/>
          </a:xfrm>
          <a:prstGeom prst="rect">
            <a:avLst/>
          </a:prstGeom>
        </p:spPr>
        <p:txBody>
          <a:bodyPr wrap="none">
            <a:spAutoFit/>
          </a:bodyPr>
          <a:lstStyle/>
          <a:p>
            <a:pPr algn="ctr" fontAlgn="ctr"/>
            <a:r>
              <a:rPr lang="en-US" sz="10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 degrees</a:t>
            </a:r>
            <a:endParaRPr lang="en-US" sz="10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0" name="矩形 179"/>
          <p:cNvSpPr/>
          <p:nvPr/>
        </p:nvSpPr>
        <p:spPr bwMode="gray">
          <a:xfrm>
            <a:off x="4120387" y="4000423"/>
            <a:ext cx="1882898" cy="534368"/>
          </a:xfrm>
          <a:prstGeom prst="rect">
            <a:avLst/>
          </a:prstGeom>
        </p:spPr>
        <p:txBody>
          <a:bodyPr wrap="square" lIns="72000" tIns="36000" rIns="72000" bIns="36000">
            <a:spAutoFit/>
          </a:bodyPr>
          <a:lstStyle/>
          <a:p>
            <a:pPr algn="ctr" defTabSz="1218316" fontAlgn="ctr">
              <a:spcBef>
                <a:spcPct val="0"/>
              </a:spcBef>
              <a:spcAft>
                <a:spcPct val="0"/>
              </a:spcAft>
            </a:pPr>
            <a:r>
              <a:rPr lang="en-US" sz="10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Big data-based radio calibration with CampusInsight</a:t>
            </a:r>
            <a:endParaRPr lang="en-US" sz="10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81" name="直接箭头连接符 180"/>
          <p:cNvCxnSpPr/>
          <p:nvPr/>
        </p:nvCxnSpPr>
        <p:spPr bwMode="gray">
          <a:xfrm flipH="1">
            <a:off x="9792385" y="3441698"/>
            <a:ext cx="0" cy="24642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0668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b="1" dirty="0" smtClean="0">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5603087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Native AC, Achieving Wired and Wireless Convergence</a:t>
            </a:r>
            <a:endParaRPr lang="zh-CN" altLang="en-US" dirty="0">
              <a:sym typeface="Huawei Sans" panose="020C0503030203020204" pitchFamily="34" charset="0"/>
            </a:endParaRPr>
          </a:p>
        </p:txBody>
      </p:sp>
      <p:sp>
        <p:nvSpPr>
          <p:cNvPr id="59" name="Freeform 6"/>
          <p:cNvSpPr/>
          <p:nvPr/>
        </p:nvSpPr>
        <p:spPr bwMode="gray">
          <a:xfrm>
            <a:off x="3185569" y="3347504"/>
            <a:ext cx="1016247" cy="1889430"/>
          </a:xfrm>
          <a:custGeom>
            <a:avLst/>
            <a:gdLst>
              <a:gd name="connsiteX0" fmla="*/ 0 w 721895"/>
              <a:gd name="connsiteY0" fmla="*/ 0 h 1626669"/>
              <a:gd name="connsiteX1" fmla="*/ 548640 w 721895"/>
              <a:gd name="connsiteY1" fmla="*/ 519764 h 1626669"/>
              <a:gd name="connsiteX2" fmla="*/ 721895 w 721895"/>
              <a:gd name="connsiteY2" fmla="*/ 1626669 h 1626669"/>
              <a:gd name="connsiteX0" fmla="*/ 0 w 737770"/>
              <a:gd name="connsiteY0" fmla="*/ 0 h 1629844"/>
              <a:gd name="connsiteX1" fmla="*/ 564515 w 737770"/>
              <a:gd name="connsiteY1" fmla="*/ 522939 h 1629844"/>
              <a:gd name="connsiteX2" fmla="*/ 737770 w 737770"/>
              <a:gd name="connsiteY2" fmla="*/ 1629844 h 1629844"/>
              <a:gd name="connsiteX0" fmla="*/ 0 w 737770"/>
              <a:gd name="connsiteY0" fmla="*/ 0 h 1629844"/>
              <a:gd name="connsiteX1" fmla="*/ 564515 w 737770"/>
              <a:gd name="connsiteY1" fmla="*/ 522939 h 1629844"/>
              <a:gd name="connsiteX2" fmla="*/ 737770 w 737770"/>
              <a:gd name="connsiteY2" fmla="*/ 1629844 h 1629844"/>
              <a:gd name="connsiteX0" fmla="*/ 0 w 749216"/>
              <a:gd name="connsiteY0" fmla="*/ 0 h 1629844"/>
              <a:gd name="connsiteX1" fmla="*/ 685165 w 749216"/>
              <a:gd name="connsiteY1" fmla="*/ 545164 h 1629844"/>
              <a:gd name="connsiteX2" fmla="*/ 737770 w 749216"/>
              <a:gd name="connsiteY2" fmla="*/ 1629844 h 1629844"/>
              <a:gd name="connsiteX0" fmla="*/ 0 w 739178"/>
              <a:gd name="connsiteY0" fmla="*/ 0 h 1623494"/>
              <a:gd name="connsiteX1" fmla="*/ 685165 w 739178"/>
              <a:gd name="connsiteY1" fmla="*/ 545164 h 1623494"/>
              <a:gd name="connsiteX2" fmla="*/ 712370 w 739178"/>
              <a:gd name="connsiteY2" fmla="*/ 1623494 h 1623494"/>
              <a:gd name="connsiteX0" fmla="*/ 0 w 782832"/>
              <a:gd name="connsiteY0" fmla="*/ 0 h 1623494"/>
              <a:gd name="connsiteX1" fmla="*/ 685165 w 782832"/>
              <a:gd name="connsiteY1" fmla="*/ 545164 h 1623494"/>
              <a:gd name="connsiteX2" fmla="*/ 712370 w 782832"/>
              <a:gd name="connsiteY2" fmla="*/ 1623494 h 1623494"/>
              <a:gd name="connsiteX0" fmla="*/ 0 w 831934"/>
              <a:gd name="connsiteY0" fmla="*/ 0 h 1623494"/>
              <a:gd name="connsiteX1" fmla="*/ 770890 w 831934"/>
              <a:gd name="connsiteY1" fmla="*/ 675339 h 1623494"/>
              <a:gd name="connsiteX2" fmla="*/ 712370 w 831934"/>
              <a:gd name="connsiteY2" fmla="*/ 1623494 h 1623494"/>
              <a:gd name="connsiteX0" fmla="*/ 0 w 815046"/>
              <a:gd name="connsiteY0" fmla="*/ 0 h 1623494"/>
              <a:gd name="connsiteX1" fmla="*/ 745490 w 815046"/>
              <a:gd name="connsiteY1" fmla="*/ 627714 h 1623494"/>
              <a:gd name="connsiteX2" fmla="*/ 712370 w 815046"/>
              <a:gd name="connsiteY2" fmla="*/ 1623494 h 1623494"/>
              <a:gd name="connsiteX0" fmla="*/ 0 w 800031"/>
              <a:gd name="connsiteY0" fmla="*/ 0 h 1623494"/>
              <a:gd name="connsiteX1" fmla="*/ 720090 w 800031"/>
              <a:gd name="connsiteY1" fmla="*/ 615014 h 1623494"/>
              <a:gd name="connsiteX2" fmla="*/ 712370 w 800031"/>
              <a:gd name="connsiteY2" fmla="*/ 1623494 h 1623494"/>
              <a:gd name="connsiteX0" fmla="*/ 0 w 979865"/>
              <a:gd name="connsiteY0" fmla="*/ 0 h 1623494"/>
              <a:gd name="connsiteX1" fmla="*/ 948690 w 979865"/>
              <a:gd name="connsiteY1" fmla="*/ 627714 h 1623494"/>
              <a:gd name="connsiteX2" fmla="*/ 712370 w 979865"/>
              <a:gd name="connsiteY2" fmla="*/ 1623494 h 1623494"/>
              <a:gd name="connsiteX0" fmla="*/ 0 w 1007069"/>
              <a:gd name="connsiteY0" fmla="*/ 0 h 1623494"/>
              <a:gd name="connsiteX1" fmla="*/ 948690 w 1007069"/>
              <a:gd name="connsiteY1" fmla="*/ 627714 h 1623494"/>
              <a:gd name="connsiteX2" fmla="*/ 712370 w 1007069"/>
              <a:gd name="connsiteY2" fmla="*/ 1623494 h 1623494"/>
              <a:gd name="connsiteX0" fmla="*/ 0 w 1007069"/>
              <a:gd name="connsiteY0" fmla="*/ 0 h 1623494"/>
              <a:gd name="connsiteX1" fmla="*/ 948690 w 1007069"/>
              <a:gd name="connsiteY1" fmla="*/ 627714 h 1623494"/>
              <a:gd name="connsiteX2" fmla="*/ 712370 w 1007069"/>
              <a:gd name="connsiteY2" fmla="*/ 1623494 h 1623494"/>
              <a:gd name="connsiteX0" fmla="*/ 0 w 952094"/>
              <a:gd name="connsiteY0" fmla="*/ 0 h 1623494"/>
              <a:gd name="connsiteX1" fmla="*/ 869315 w 952094"/>
              <a:gd name="connsiteY1" fmla="*/ 557864 h 1623494"/>
              <a:gd name="connsiteX2" fmla="*/ 712370 w 952094"/>
              <a:gd name="connsiteY2" fmla="*/ 1623494 h 1623494"/>
              <a:gd name="connsiteX0" fmla="*/ 0 w 712370"/>
              <a:gd name="connsiteY0" fmla="*/ 0 h 1623494"/>
              <a:gd name="connsiteX1" fmla="*/ 712370 w 712370"/>
              <a:gd name="connsiteY1" fmla="*/ 1623494 h 1623494"/>
              <a:gd name="connsiteX0" fmla="*/ 0 w 696821"/>
              <a:gd name="connsiteY0" fmla="*/ 0 h 1701239"/>
              <a:gd name="connsiteX1" fmla="*/ 696821 w 696821"/>
              <a:gd name="connsiteY1" fmla="*/ 1701239 h 1701239"/>
              <a:gd name="connsiteX0" fmla="*/ 0 w 696821"/>
              <a:gd name="connsiteY0" fmla="*/ 0 h 1701239"/>
              <a:gd name="connsiteX1" fmla="*/ 696821 w 696821"/>
              <a:gd name="connsiteY1" fmla="*/ 1701239 h 1701239"/>
              <a:gd name="connsiteX0" fmla="*/ 0 w 855399"/>
              <a:gd name="connsiteY0" fmla="*/ 0 h 1701239"/>
              <a:gd name="connsiteX1" fmla="*/ 696821 w 855399"/>
              <a:gd name="connsiteY1" fmla="*/ 1701239 h 1701239"/>
            </a:gdLst>
            <a:ahLst/>
            <a:cxnLst>
              <a:cxn ang="0">
                <a:pos x="connsiteX0" y="connsiteY0"/>
              </a:cxn>
              <a:cxn ang="0">
                <a:pos x="connsiteX1" y="connsiteY1"/>
              </a:cxn>
            </a:cxnLst>
            <a:rect l="l" t="t" r="r" b="b"/>
            <a:pathLst>
              <a:path w="855399" h="1701239">
                <a:moveTo>
                  <a:pt x="0" y="0"/>
                </a:moveTo>
                <a:cubicBezTo>
                  <a:pt x="978623" y="209454"/>
                  <a:pt x="969887" y="1204129"/>
                  <a:pt x="696821" y="1701239"/>
                </a:cubicBezTo>
              </a:path>
            </a:pathLst>
          </a:custGeom>
          <a:noFill/>
          <a:ln w="19050">
            <a:solidFill>
              <a:srgbClr val="00B050"/>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Rounded Rectangle 197"/>
          <p:cNvSpPr/>
          <p:nvPr/>
        </p:nvSpPr>
        <p:spPr bwMode="gray">
          <a:xfrm>
            <a:off x="3432630" y="1735396"/>
            <a:ext cx="1994301" cy="1232463"/>
          </a:xfrm>
          <a:prstGeom prst="roundRect">
            <a:avLst>
              <a:gd name="adj" fmla="val 7423"/>
            </a:avLst>
          </a:prstGeom>
          <a:solidFill>
            <a:schemeClr val="bg1">
              <a:lumMod val="95000"/>
            </a:scheme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Straight Connector 196"/>
          <p:cNvCxnSpPr/>
          <p:nvPr/>
        </p:nvCxnSpPr>
        <p:spPr bwMode="gray">
          <a:xfrm flipH="1">
            <a:off x="3679653" y="2690090"/>
            <a:ext cx="4368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1169372088"/>
          <p:cNvSpPr/>
          <p:nvPr/>
        </p:nvSpPr>
        <p:spPr bwMode="gray">
          <a:xfrm>
            <a:off x="4564035" y="1799004"/>
            <a:ext cx="817853"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NM Area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Straight Connector 201"/>
          <p:cNvCxnSpPr/>
          <p:nvPr/>
        </p:nvCxnSpPr>
        <p:spPr bwMode="gray">
          <a:xfrm>
            <a:off x="3679653" y="2123437"/>
            <a:ext cx="0" cy="5322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521986" y="1940965"/>
            <a:ext cx="315332" cy="257998"/>
          </a:xfrm>
          <a:prstGeom prst="rect">
            <a:avLst/>
          </a:prstGeom>
        </p:spPr>
      </p:pic>
      <p:pic>
        <p:nvPicPr>
          <p:cNvPr id="65" name="图片 105" descr="AP.png"/>
          <p:cNvPicPr>
            <a:picLocks noChangeAspect="1"/>
          </p:cNvPicPr>
          <p:nvPr/>
        </p:nvPicPr>
        <p:blipFill>
          <a:blip r:embed="rId4" cstate="print"/>
          <a:stretch>
            <a:fillRect/>
          </a:stretch>
        </p:blipFill>
        <p:spPr bwMode="gray">
          <a:xfrm>
            <a:off x="3587028" y="5178199"/>
            <a:ext cx="398346" cy="325921"/>
          </a:xfrm>
          <a:prstGeom prst="rect">
            <a:avLst/>
          </a:prstGeom>
        </p:spPr>
      </p:pic>
      <p:cxnSp>
        <p:nvCxnSpPr>
          <p:cNvPr id="66" name="Straight Connector 206"/>
          <p:cNvCxnSpPr>
            <a:stCxn id="65" idx="0"/>
            <a:endCxn id="79" idx="2"/>
          </p:cNvCxnSpPr>
          <p:nvPr/>
        </p:nvCxnSpPr>
        <p:spPr bwMode="gray">
          <a:xfrm flipV="1">
            <a:off x="3786202" y="4955885"/>
            <a:ext cx="1101" cy="222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105" descr="AP.png"/>
          <p:cNvPicPr>
            <a:picLocks noChangeAspect="1"/>
          </p:cNvPicPr>
          <p:nvPr/>
        </p:nvPicPr>
        <p:blipFill>
          <a:blip r:embed="rId4" cstate="print"/>
          <a:stretch>
            <a:fillRect/>
          </a:stretch>
        </p:blipFill>
        <p:spPr bwMode="gray">
          <a:xfrm>
            <a:off x="1819114" y="5178199"/>
            <a:ext cx="398346" cy="325921"/>
          </a:xfrm>
          <a:prstGeom prst="rect">
            <a:avLst/>
          </a:prstGeom>
        </p:spPr>
      </p:pic>
      <p:cxnSp>
        <p:nvCxnSpPr>
          <p:cNvPr id="68" name="Straight Connector 210"/>
          <p:cNvCxnSpPr/>
          <p:nvPr/>
        </p:nvCxnSpPr>
        <p:spPr bwMode="gray">
          <a:xfrm>
            <a:off x="2153752" y="3133876"/>
            <a:ext cx="57789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Straight Connector 217"/>
          <p:cNvCxnSpPr>
            <a:stCxn id="72" idx="0"/>
          </p:cNvCxnSpPr>
          <p:nvPr/>
        </p:nvCxnSpPr>
        <p:spPr bwMode="gray">
          <a:xfrm flipV="1">
            <a:off x="1045566" y="3296836"/>
            <a:ext cx="909014"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218"/>
          <p:cNvCxnSpPr>
            <a:stCxn id="72" idx="0"/>
          </p:cNvCxnSpPr>
          <p:nvPr/>
        </p:nvCxnSpPr>
        <p:spPr bwMode="gray">
          <a:xfrm flipV="1">
            <a:off x="1045566" y="3296836"/>
            <a:ext cx="1885251"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219"/>
          <p:cNvCxnSpPr>
            <a:stCxn id="73" idx="0"/>
          </p:cNvCxnSpPr>
          <p:nvPr/>
        </p:nvCxnSpPr>
        <p:spPr bwMode="gray">
          <a:xfrm flipH="1" flipV="1">
            <a:off x="1954580" y="3296836"/>
            <a:ext cx="64880"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106" descr="堆叠交换机蓝.png"/>
          <p:cNvPicPr>
            <a:picLocks noChangeAspect="1"/>
          </p:cNvPicPr>
          <p:nvPr/>
        </p:nvPicPr>
        <p:blipFill>
          <a:blip r:embed="rId5" cstate="print"/>
          <a:stretch>
            <a:fillRect/>
          </a:stretch>
        </p:blipFill>
        <p:spPr bwMode="gray">
          <a:xfrm>
            <a:off x="845327" y="4628221"/>
            <a:ext cx="400477" cy="327663"/>
          </a:xfrm>
          <a:prstGeom prst="rect">
            <a:avLst/>
          </a:prstGeom>
        </p:spPr>
      </p:pic>
      <p:pic>
        <p:nvPicPr>
          <p:cNvPr id="73" name="图片 106" descr="堆叠交换机蓝.png"/>
          <p:cNvPicPr>
            <a:picLocks noChangeAspect="1"/>
          </p:cNvPicPr>
          <p:nvPr/>
        </p:nvPicPr>
        <p:blipFill>
          <a:blip r:embed="rId5" cstate="print"/>
          <a:stretch>
            <a:fillRect/>
          </a:stretch>
        </p:blipFill>
        <p:spPr bwMode="gray">
          <a:xfrm>
            <a:off x="1819221" y="4628221"/>
            <a:ext cx="400477" cy="327663"/>
          </a:xfrm>
          <a:prstGeom prst="rect">
            <a:avLst/>
          </a:prstGeom>
        </p:spPr>
      </p:pic>
      <p:grpSp>
        <p:nvGrpSpPr>
          <p:cNvPr id="74" name="Group 228"/>
          <p:cNvGrpSpPr/>
          <p:nvPr/>
        </p:nvGrpSpPr>
        <p:grpSpPr bwMode="gray">
          <a:xfrm>
            <a:off x="1376899" y="4754276"/>
            <a:ext cx="311225" cy="73633"/>
            <a:chOff x="559282" y="6488261"/>
            <a:chExt cx="261965" cy="61979"/>
          </a:xfrm>
          <a:solidFill>
            <a:schemeClr val="bg1">
              <a:lumMod val="50000"/>
            </a:schemeClr>
          </a:solidFill>
        </p:grpSpPr>
        <p:sp>
          <p:nvSpPr>
            <p:cNvPr id="75" name="Oval 229"/>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230"/>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231"/>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8" name="图片 106" descr="堆叠交换机蓝.png"/>
          <p:cNvPicPr>
            <a:picLocks noChangeAspect="1"/>
          </p:cNvPicPr>
          <p:nvPr/>
        </p:nvPicPr>
        <p:blipFill>
          <a:blip r:embed="rId5" cstate="print"/>
          <a:stretch>
            <a:fillRect/>
          </a:stretch>
        </p:blipFill>
        <p:spPr bwMode="gray">
          <a:xfrm>
            <a:off x="2611998" y="4628221"/>
            <a:ext cx="400477" cy="327663"/>
          </a:xfrm>
          <a:prstGeom prst="rect">
            <a:avLst/>
          </a:prstGeom>
        </p:spPr>
      </p:pic>
      <p:pic>
        <p:nvPicPr>
          <p:cNvPr id="79" name="图片 106" descr="堆叠交换机蓝.png"/>
          <p:cNvPicPr>
            <a:picLocks noChangeAspect="1"/>
          </p:cNvPicPr>
          <p:nvPr/>
        </p:nvPicPr>
        <p:blipFill>
          <a:blip r:embed="rId5" cstate="print"/>
          <a:stretch>
            <a:fillRect/>
          </a:stretch>
        </p:blipFill>
        <p:spPr bwMode="gray">
          <a:xfrm>
            <a:off x="3587064" y="4628221"/>
            <a:ext cx="400477" cy="327663"/>
          </a:xfrm>
          <a:prstGeom prst="rect">
            <a:avLst/>
          </a:prstGeom>
        </p:spPr>
      </p:pic>
      <p:grpSp>
        <p:nvGrpSpPr>
          <p:cNvPr id="80" name="Group 234"/>
          <p:cNvGrpSpPr/>
          <p:nvPr/>
        </p:nvGrpSpPr>
        <p:grpSpPr bwMode="gray">
          <a:xfrm>
            <a:off x="3144743" y="4754276"/>
            <a:ext cx="311225" cy="73633"/>
            <a:chOff x="559282" y="6488261"/>
            <a:chExt cx="261965" cy="61979"/>
          </a:xfrm>
          <a:solidFill>
            <a:schemeClr val="bg1">
              <a:lumMod val="50000"/>
            </a:schemeClr>
          </a:solidFill>
        </p:grpSpPr>
        <p:sp>
          <p:nvSpPr>
            <p:cNvPr id="81" name="Oval 2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2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2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4" name="Straight Connector 242"/>
          <p:cNvCxnSpPr>
            <a:stCxn id="67" idx="0"/>
            <a:endCxn id="73" idx="2"/>
          </p:cNvCxnSpPr>
          <p:nvPr/>
        </p:nvCxnSpPr>
        <p:spPr bwMode="gray">
          <a:xfrm flipV="1">
            <a:off x="2018287" y="4955885"/>
            <a:ext cx="1173" cy="222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245"/>
          <p:cNvCxnSpPr/>
          <p:nvPr/>
        </p:nvCxnSpPr>
        <p:spPr bwMode="gray">
          <a:xfrm>
            <a:off x="2930817" y="1837267"/>
            <a:ext cx="0" cy="1133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246"/>
          <p:cNvCxnSpPr/>
          <p:nvPr/>
        </p:nvCxnSpPr>
        <p:spPr bwMode="gray">
          <a:xfrm>
            <a:off x="1954579" y="1837267"/>
            <a:ext cx="0" cy="1133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Oval 248"/>
          <p:cNvSpPr/>
          <p:nvPr/>
        </p:nvSpPr>
        <p:spPr bwMode="gray">
          <a:xfrm rot="2386141">
            <a:off x="1151904" y="4348290"/>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249"/>
          <p:cNvSpPr/>
          <p:nvPr/>
        </p:nvSpPr>
        <p:spPr bwMode="gray">
          <a:xfrm rot="993025">
            <a:off x="1942091" y="4397209"/>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250"/>
          <p:cNvSpPr/>
          <p:nvPr/>
        </p:nvSpPr>
        <p:spPr bwMode="gray">
          <a:xfrm rot="20551939">
            <a:off x="2636166" y="4397075"/>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251"/>
          <p:cNvSpPr/>
          <p:nvPr/>
        </p:nvSpPr>
        <p:spPr bwMode="gray">
          <a:xfrm rot="19168173">
            <a:off x="3446003" y="4349455"/>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739403" y="1744518"/>
            <a:ext cx="400477" cy="327662"/>
          </a:xfrm>
          <a:prstGeom prst="rect">
            <a:avLst/>
          </a:prstGeom>
        </p:spPr>
      </p:pic>
      <p:pic>
        <p:nvPicPr>
          <p:cNvPr id="9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30578" y="1744518"/>
            <a:ext cx="400477" cy="327662"/>
          </a:xfrm>
          <a:prstGeom prst="rect">
            <a:avLst/>
          </a:prstGeom>
        </p:spPr>
      </p:pic>
      <p:cxnSp>
        <p:nvCxnSpPr>
          <p:cNvPr id="93" name="Straight Connector 276"/>
          <p:cNvCxnSpPr>
            <a:stCxn id="91" idx="3"/>
            <a:endCxn id="92" idx="1"/>
          </p:cNvCxnSpPr>
          <p:nvPr/>
        </p:nvCxnSpPr>
        <p:spPr bwMode="gray">
          <a:xfrm>
            <a:off x="2139880" y="1908349"/>
            <a:ext cx="590698"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94" name="图片 106" descr="堆叠交换机蓝.png"/>
          <p:cNvPicPr>
            <a:picLocks noChangeAspect="1"/>
          </p:cNvPicPr>
          <p:nvPr/>
        </p:nvPicPr>
        <p:blipFill>
          <a:blip r:embed="rId5" cstate="print"/>
          <a:stretch>
            <a:fillRect/>
          </a:stretch>
        </p:blipFill>
        <p:spPr bwMode="gray">
          <a:xfrm>
            <a:off x="3524353" y="2551412"/>
            <a:ext cx="330974" cy="270795"/>
          </a:xfrm>
          <a:prstGeom prst="rect">
            <a:avLst/>
          </a:prstGeom>
        </p:spPr>
      </p:pic>
      <p:cxnSp>
        <p:nvCxnSpPr>
          <p:cNvPr id="95" name="Straight Connector 280"/>
          <p:cNvCxnSpPr>
            <a:stCxn id="94" idx="1"/>
            <a:endCxn id="111" idx="0"/>
          </p:cNvCxnSpPr>
          <p:nvPr/>
        </p:nvCxnSpPr>
        <p:spPr bwMode="gray">
          <a:xfrm flipH="1">
            <a:off x="1958069" y="2686810"/>
            <a:ext cx="1566284" cy="2844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281"/>
          <p:cNvCxnSpPr>
            <a:stCxn id="94" idx="1"/>
            <a:endCxn id="112" idx="0"/>
          </p:cNvCxnSpPr>
          <p:nvPr/>
        </p:nvCxnSpPr>
        <p:spPr bwMode="gray">
          <a:xfrm flipH="1">
            <a:off x="2933433" y="2686810"/>
            <a:ext cx="590920" cy="2844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285"/>
          <p:cNvCxnSpPr>
            <a:stCxn id="73" idx="0"/>
          </p:cNvCxnSpPr>
          <p:nvPr/>
        </p:nvCxnSpPr>
        <p:spPr bwMode="gray">
          <a:xfrm flipV="1">
            <a:off x="2019460" y="3296836"/>
            <a:ext cx="911358"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288"/>
          <p:cNvCxnSpPr>
            <a:stCxn id="78" idx="0"/>
          </p:cNvCxnSpPr>
          <p:nvPr/>
        </p:nvCxnSpPr>
        <p:spPr bwMode="gray">
          <a:xfrm flipH="1" flipV="1">
            <a:off x="1954580" y="3296836"/>
            <a:ext cx="857657"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291"/>
          <p:cNvCxnSpPr>
            <a:stCxn id="79" idx="0"/>
          </p:cNvCxnSpPr>
          <p:nvPr/>
        </p:nvCxnSpPr>
        <p:spPr bwMode="gray">
          <a:xfrm flipH="1" flipV="1">
            <a:off x="2930817" y="3296836"/>
            <a:ext cx="856486"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295"/>
          <p:cNvCxnSpPr>
            <a:stCxn id="79" idx="0"/>
          </p:cNvCxnSpPr>
          <p:nvPr/>
        </p:nvCxnSpPr>
        <p:spPr bwMode="gray">
          <a:xfrm flipH="1" flipV="1">
            <a:off x="1954580" y="3296836"/>
            <a:ext cx="1832723"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298"/>
          <p:cNvCxnSpPr>
            <a:stCxn id="78" idx="0"/>
          </p:cNvCxnSpPr>
          <p:nvPr/>
        </p:nvCxnSpPr>
        <p:spPr bwMode="gray">
          <a:xfrm flipV="1">
            <a:off x="2812237" y="3296836"/>
            <a:ext cx="118581" cy="1331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2" name="图片 14" descr="日志告警服务器-蓝.png"/>
          <p:cNvPicPr>
            <a:picLocks noChangeAspect="1"/>
          </p:cNvPicPr>
          <p:nvPr/>
        </p:nvPicPr>
        <p:blipFill>
          <a:blip r:embed="rId7" cstate="print"/>
          <a:stretch>
            <a:fillRect/>
          </a:stretch>
        </p:blipFill>
        <p:spPr bwMode="gray">
          <a:xfrm>
            <a:off x="2508578" y="5699015"/>
            <a:ext cx="361871" cy="225959"/>
          </a:xfrm>
          <a:prstGeom prst="rect">
            <a:avLst/>
          </a:prstGeom>
        </p:spPr>
      </p:pic>
      <p:pic>
        <p:nvPicPr>
          <p:cNvPr id="103" name="图片 11" descr="开放网络-蓝.png"/>
          <p:cNvPicPr>
            <a:picLocks noChangeAspect="1"/>
          </p:cNvPicPr>
          <p:nvPr/>
        </p:nvPicPr>
        <p:blipFill>
          <a:blip r:embed="rId8" cstate="print"/>
          <a:stretch>
            <a:fillRect/>
          </a:stretch>
        </p:blipFill>
        <p:spPr bwMode="gray">
          <a:xfrm>
            <a:off x="1416181" y="5672713"/>
            <a:ext cx="361871" cy="278562"/>
          </a:xfrm>
          <a:prstGeom prst="rect">
            <a:avLst/>
          </a:prstGeom>
        </p:spPr>
      </p:pic>
      <p:pic>
        <p:nvPicPr>
          <p:cNvPr id="104" name="图片 157" descr="故障链路.png"/>
          <p:cNvPicPr>
            <a:picLocks noChangeAspect="1"/>
          </p:cNvPicPr>
          <p:nvPr/>
        </p:nvPicPr>
        <p:blipFill>
          <a:blip r:embed="rId9" cstate="print"/>
          <a:stretch>
            <a:fillRect/>
          </a:stretch>
        </p:blipFill>
        <p:spPr bwMode="gray">
          <a:xfrm>
            <a:off x="1944142" y="5663475"/>
            <a:ext cx="398346" cy="297039"/>
          </a:xfrm>
          <a:prstGeom prst="rect">
            <a:avLst/>
          </a:prstGeom>
        </p:spPr>
      </p:pic>
      <p:sp>
        <p:nvSpPr>
          <p:cNvPr id="105" name="Freeform 5"/>
          <p:cNvSpPr>
            <a:spLocks noEditPoints="1"/>
          </p:cNvSpPr>
          <p:nvPr/>
        </p:nvSpPr>
        <p:spPr bwMode="gray">
          <a:xfrm flipH="1">
            <a:off x="3137275" y="5671459"/>
            <a:ext cx="305780" cy="281069"/>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chemeClr val="tx1">
              <a:lumMod val="75000"/>
              <a:lumOff val="25000"/>
              <a:alpha val="68000"/>
            </a:schemeClr>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212"/>
          <p:cNvSpPr txBox="1"/>
          <p:nvPr/>
        </p:nvSpPr>
        <p:spPr bwMode="gray">
          <a:xfrm>
            <a:off x="3945785" y="3532914"/>
            <a:ext cx="937967" cy="276999"/>
          </a:xfrm>
          <a:prstGeom prst="rect">
            <a:avLst/>
          </a:prstGeom>
          <a:noFill/>
        </p:spPr>
        <p:txBody>
          <a:bodyPr wrap="square" rtlCol="0">
            <a:spAutoFit/>
          </a:bodyPr>
          <a:lstStyle/>
          <a:p>
            <a:pPr algn="ctr" fontAlgn="ctr"/>
            <a:r>
              <a:rPr lang="en-US" sz="12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CAPWAP</a:t>
            </a:r>
            <a:endParaRPr lang="en-US" altLang="zh-CN" sz="12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5847127" y="3395086"/>
            <a:ext cx="5574811" cy="578882"/>
          </a:xfrm>
          <a:prstGeom prst="roundRect">
            <a:avLst/>
          </a:prstGeom>
          <a:solidFill>
            <a:schemeClr val="bg1">
              <a:lumMod val="95000"/>
            </a:schemeClr>
          </a:solidFill>
          <a:ln>
            <a:noFill/>
          </a:ln>
        </p:spPr>
        <p:txBody>
          <a:bodyPr wrap="square">
            <a:spAutoFit/>
          </a:bodyPr>
          <a:lstStyle/>
          <a:p>
            <a:pPr fontAlgn="ctr">
              <a:buNone/>
            </a:pPr>
            <a:r>
              <a:rPr lang="en-US"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Unified forwarding: </a:t>
            </a: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Wired and wireless traffic is centrally processed by the core switch before being forwarded.</a:t>
            </a:r>
            <a:endPar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5847127" y="4100220"/>
            <a:ext cx="5574811" cy="817245"/>
          </a:xfrm>
          <a:prstGeom prst="roundRect">
            <a:avLst/>
          </a:prstGeom>
          <a:solidFill>
            <a:schemeClr val="bg1">
              <a:lumMod val="95000"/>
            </a:schemeClr>
          </a:solidFill>
          <a:ln>
            <a:noFill/>
          </a:ln>
        </p:spPr>
        <p:txBody>
          <a:bodyPr wrap="square">
            <a:spAutoFit/>
          </a:bodyPr>
          <a:lstStyle/>
          <a:p>
            <a:pPr fontAlgn="ctr">
              <a:buNone/>
            </a:pPr>
            <a:r>
              <a:rPr lang="en-US"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Unified authentication:</a:t>
            </a:r>
            <a:r>
              <a:rPr lang="en-US"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core switch functions as the unified authentication point and Layer 3 gateway for both wired and wireless users.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5847127" y="5043717"/>
            <a:ext cx="5574811" cy="578882"/>
          </a:xfrm>
          <a:prstGeom prst="roundRect">
            <a:avLst/>
          </a:prstGeom>
          <a:solidFill>
            <a:schemeClr val="bg1">
              <a:lumMod val="95000"/>
            </a:schemeClr>
          </a:solidFill>
          <a:ln>
            <a:noFill/>
          </a:ln>
        </p:spPr>
        <p:txBody>
          <a:bodyPr wrap="square">
            <a:spAutoFit/>
          </a:bodyPr>
          <a:lstStyle/>
          <a:p>
            <a:pPr fontAlgn="ctr">
              <a:buNone/>
            </a:pPr>
            <a:r>
              <a:rPr lang="en-US"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Unified policy execution:</a:t>
            </a:r>
            <a:r>
              <a:rPr lang="en-US"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core switch is the unified policy enforcement point for wired and wireless users.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0" name="图片 10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015025" y="2563721"/>
            <a:ext cx="1294081" cy="238663"/>
          </a:xfrm>
          <a:prstGeom prst="rect">
            <a:avLst/>
          </a:prstGeom>
        </p:spPr>
      </p:pic>
      <p:pic>
        <p:nvPicPr>
          <p:cNvPr id="111" name="图片 103" descr="核心交换机.png"/>
          <p:cNvPicPr>
            <a:picLocks noChangeAspect="1"/>
          </p:cNvPicPr>
          <p:nvPr/>
        </p:nvPicPr>
        <p:blipFill>
          <a:blip r:embed="rId11" cstate="print"/>
          <a:stretch>
            <a:fillRect/>
          </a:stretch>
        </p:blipFill>
        <p:spPr bwMode="gray">
          <a:xfrm>
            <a:off x="1755214" y="2971222"/>
            <a:ext cx="405710" cy="331945"/>
          </a:xfrm>
          <a:prstGeom prst="rect">
            <a:avLst/>
          </a:prstGeom>
        </p:spPr>
      </p:pic>
      <p:pic>
        <p:nvPicPr>
          <p:cNvPr id="112" name="图片 103" descr="核心交换机.png"/>
          <p:cNvPicPr>
            <a:picLocks noChangeAspect="1"/>
          </p:cNvPicPr>
          <p:nvPr/>
        </p:nvPicPr>
        <p:blipFill>
          <a:blip r:embed="rId11" cstate="print"/>
          <a:stretch>
            <a:fillRect/>
          </a:stretch>
        </p:blipFill>
        <p:spPr bwMode="gray">
          <a:xfrm>
            <a:off x="2730578" y="2971222"/>
            <a:ext cx="405710" cy="331945"/>
          </a:xfrm>
          <a:prstGeom prst="rect">
            <a:avLst/>
          </a:prstGeom>
        </p:spPr>
      </p:pic>
      <p:sp>
        <p:nvSpPr>
          <p:cNvPr id="113" name="TextBox 306"/>
          <p:cNvSpPr txBox="1"/>
          <p:nvPr/>
        </p:nvSpPr>
        <p:spPr bwMode="gray">
          <a:xfrm>
            <a:off x="3085583" y="2885839"/>
            <a:ext cx="937967" cy="276999"/>
          </a:xfrm>
          <a:prstGeom prst="rect">
            <a:avLst/>
          </a:prstGeom>
          <a:noFill/>
        </p:spPr>
        <p:txBody>
          <a:bodyPr wrap="squar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Native AC</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18048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Wi-Fi &amp; </a:t>
            </a:r>
            <a:r>
              <a:rPr lang="en-US" altLang="zh-CN" dirty="0" err="1" smtClean="0">
                <a:sym typeface="Huawei Sans" panose="020C0503030203020204" pitchFamily="34" charset="0"/>
              </a:rPr>
              <a:t>IoT</a:t>
            </a:r>
            <a:r>
              <a:rPr lang="en-US" altLang="zh-CN" dirty="0" smtClean="0">
                <a:sym typeface="Huawei Sans" panose="020C0503030203020204" pitchFamily="34" charset="0"/>
              </a:rPr>
              <a:t> Convergence, Unifying Network Deployment and O&amp;M</a:t>
            </a:r>
            <a:endParaRPr lang="zh-CN" altLang="en-US" dirty="0">
              <a:sym typeface="Huawei Sans" panose="020C0503030203020204" pitchFamily="34" charset="0"/>
            </a:endParaRPr>
          </a:p>
        </p:txBody>
      </p:sp>
      <p:sp>
        <p:nvSpPr>
          <p:cNvPr id="48" name="圆角矩形 47"/>
          <p:cNvSpPr/>
          <p:nvPr/>
        </p:nvSpPr>
        <p:spPr bwMode="gray">
          <a:xfrm>
            <a:off x="696976" y="3339462"/>
            <a:ext cx="4611624" cy="2833255"/>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a:off x="2623646" y="2755262"/>
            <a:ext cx="0" cy="17208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descr="SAN网络-蓝.png"/>
          <p:cNvPicPr>
            <a:picLocks noChangeAspect="1"/>
          </p:cNvPicPr>
          <p:nvPr/>
        </p:nvPicPr>
        <p:blipFill>
          <a:blip r:embed="rId3" cstate="print"/>
          <a:stretch>
            <a:fillRect/>
          </a:stretch>
        </p:blipFill>
        <p:spPr bwMode="gray">
          <a:xfrm>
            <a:off x="1530852" y="5165140"/>
            <a:ext cx="243218" cy="398465"/>
          </a:xfrm>
          <a:prstGeom prst="rect">
            <a:avLst/>
          </a:prstGeom>
        </p:spPr>
      </p:pic>
      <p:pic>
        <p:nvPicPr>
          <p:cNvPr id="51" name="图片 50" descr="笔记本电脑.png"/>
          <p:cNvPicPr>
            <a:picLocks noChangeAspect="1"/>
          </p:cNvPicPr>
          <p:nvPr/>
        </p:nvPicPr>
        <p:blipFill>
          <a:blip r:embed="rId4" cstate="print"/>
          <a:stretch>
            <a:fillRect/>
          </a:stretch>
        </p:blipFill>
        <p:spPr bwMode="gray">
          <a:xfrm>
            <a:off x="848310" y="5255968"/>
            <a:ext cx="490708" cy="307637"/>
          </a:xfrm>
          <a:prstGeom prst="rect">
            <a:avLst/>
          </a:prstGeom>
        </p:spPr>
      </p:pic>
      <p:sp>
        <p:nvSpPr>
          <p:cNvPr id="52" name="任意多边形 51"/>
          <p:cNvSpPr/>
          <p:nvPr/>
        </p:nvSpPr>
        <p:spPr bwMode="gray">
          <a:xfrm>
            <a:off x="2081056" y="2536418"/>
            <a:ext cx="1045216" cy="6988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descr="wifi信号蓝.png"/>
          <p:cNvPicPr>
            <a:picLocks noChangeAspect="1"/>
          </p:cNvPicPr>
          <p:nvPr/>
        </p:nvPicPr>
        <p:blipFill>
          <a:blip r:embed="rId5" cstate="print"/>
          <a:stretch>
            <a:fillRect/>
          </a:stretch>
        </p:blipFill>
        <p:spPr bwMode="gray">
          <a:xfrm rot="10800000">
            <a:off x="2450999" y="4704184"/>
            <a:ext cx="352590" cy="295240"/>
          </a:xfrm>
          <a:prstGeom prst="rect">
            <a:avLst/>
          </a:prstGeom>
        </p:spPr>
      </p:pic>
      <p:sp>
        <p:nvSpPr>
          <p:cNvPr id="54" name="文本框 53"/>
          <p:cNvSpPr txBox="1"/>
          <p:nvPr/>
        </p:nvSpPr>
        <p:spPr bwMode="gray">
          <a:xfrm>
            <a:off x="1756602" y="4221236"/>
            <a:ext cx="603050" cy="261610"/>
          </a:xfrm>
          <a:prstGeom prst="rect">
            <a:avLst/>
          </a:prstGeom>
          <a:noFill/>
        </p:spPr>
        <p:txBody>
          <a:bodyPr wrap="none" rtlCol="0">
            <a:spAutoFit/>
          </a:bodyPr>
          <a:lstStyle/>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IoT AP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descr="云AP蓝.png"/>
          <p:cNvPicPr>
            <a:picLocks noChangeAspect="1"/>
          </p:cNvPicPr>
          <p:nvPr/>
        </p:nvPicPr>
        <p:blipFill>
          <a:blip r:embed="rId6" cstate="print"/>
          <a:stretch>
            <a:fillRect/>
          </a:stretch>
        </p:blipFill>
        <p:spPr bwMode="gray">
          <a:xfrm>
            <a:off x="2353645" y="4143080"/>
            <a:ext cx="539595" cy="441487"/>
          </a:xfrm>
          <a:prstGeom prst="rect">
            <a:avLst/>
          </a:prstGeom>
        </p:spPr>
      </p:pic>
      <p:pic>
        <p:nvPicPr>
          <p:cNvPr id="56" name="图片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62082" y="2264248"/>
            <a:ext cx="1638874" cy="302252"/>
          </a:xfrm>
          <a:prstGeom prst="rect">
            <a:avLst/>
          </a:prstGeom>
        </p:spPr>
      </p:pic>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400100" y="3490199"/>
            <a:ext cx="446281" cy="365138"/>
          </a:xfrm>
          <a:prstGeom prst="rect">
            <a:avLst/>
          </a:prstGeom>
          <a:noFill/>
        </p:spPr>
      </p:pic>
      <p:sp>
        <p:nvSpPr>
          <p:cNvPr id="58" name="文本框 57"/>
          <p:cNvSpPr txBox="1"/>
          <p:nvPr/>
        </p:nvSpPr>
        <p:spPr bwMode="gray">
          <a:xfrm>
            <a:off x="767805" y="3406000"/>
            <a:ext cx="921957" cy="276999"/>
          </a:xfrm>
          <a:prstGeom prst="rect">
            <a:avLst/>
          </a:prstGeom>
          <a:noFill/>
        </p:spPr>
        <p:txBody>
          <a:bodyPr wrap="square" rtlCol="0">
            <a:spAutoFit/>
          </a:bodyPr>
          <a:lstStyle/>
          <a:p>
            <a:pPr fontAlgn="ctr"/>
            <a:r>
              <a:rPr lang="en-US" sz="1200" b="1"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Store</a:t>
            </a:r>
            <a:endParaRPr lang="en-US" altLang="zh-CN" sz="1200" b="1"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40" descr="交换机.png"/>
          <p:cNvPicPr>
            <a:picLocks noChangeAspect="1"/>
          </p:cNvPicPr>
          <p:nvPr/>
        </p:nvPicPr>
        <p:blipFill>
          <a:blip r:embed="rId9" cstate="print"/>
          <a:stretch>
            <a:fillRect/>
          </a:stretch>
        </p:blipFill>
        <p:spPr bwMode="gray">
          <a:xfrm>
            <a:off x="3032927" y="2232805"/>
            <a:ext cx="446281" cy="365138"/>
          </a:xfrm>
          <a:prstGeom prst="rect">
            <a:avLst/>
          </a:prstGeom>
        </p:spPr>
      </p:pic>
      <p:sp>
        <p:nvSpPr>
          <p:cNvPr id="60" name="文本框 59"/>
          <p:cNvSpPr txBox="1"/>
          <p:nvPr/>
        </p:nvSpPr>
        <p:spPr bwMode="gray">
          <a:xfrm>
            <a:off x="3526067" y="2177841"/>
            <a:ext cx="1983193"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IoT service management platform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2199131" y="5621501"/>
            <a:ext cx="55335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Wi-Fi</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20" descr="RRU蓝.png"/>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Lst>
          </a:blip>
          <a:stretch>
            <a:fillRect/>
          </a:stretch>
        </p:blipFill>
        <p:spPr bwMode="gray">
          <a:xfrm>
            <a:off x="2344620" y="5274783"/>
            <a:ext cx="353004" cy="288822"/>
          </a:xfrm>
          <a:prstGeom prst="rect">
            <a:avLst/>
          </a:prstGeom>
        </p:spPr>
      </p:pic>
      <p:pic>
        <p:nvPicPr>
          <p:cNvPr id="63" name="图片 136" descr="Web服务器-蓝.png"/>
          <p:cNvPicPr>
            <a:picLocks noChangeAspect="1"/>
          </p:cNvPicPr>
          <p:nvPr/>
        </p:nvPicPr>
        <p:blipFill>
          <a:blip r:embed="rId12" cstate="print"/>
          <a:stretch>
            <a:fillRect/>
          </a:stretch>
        </p:blipFill>
        <p:spPr bwMode="gray">
          <a:xfrm>
            <a:off x="2964025" y="5210683"/>
            <a:ext cx="245116" cy="352922"/>
          </a:xfrm>
          <a:prstGeom prst="rect">
            <a:avLst/>
          </a:prstGeom>
        </p:spPr>
      </p:pic>
      <p:pic>
        <p:nvPicPr>
          <p:cNvPr id="64" name="图片 131" descr="数据中心-蓝.png"/>
          <p:cNvPicPr>
            <a:picLocks noChangeAspect="1"/>
          </p:cNvPicPr>
          <p:nvPr/>
        </p:nvPicPr>
        <p:blipFill>
          <a:blip r:embed="rId13" cstate="print"/>
          <a:stretch>
            <a:fillRect/>
          </a:stretch>
        </p:blipFill>
        <p:spPr bwMode="gray">
          <a:xfrm>
            <a:off x="3523671" y="5156197"/>
            <a:ext cx="302916" cy="407408"/>
          </a:xfrm>
          <a:prstGeom prst="rect">
            <a:avLst/>
          </a:prstGeom>
        </p:spPr>
      </p:pic>
      <p:sp>
        <p:nvSpPr>
          <p:cNvPr id="65" name="椭圆 64"/>
          <p:cNvSpPr/>
          <p:nvPr/>
        </p:nvSpPr>
        <p:spPr bwMode="gray">
          <a:xfrm>
            <a:off x="4686791" y="5324793"/>
            <a:ext cx="238812" cy="238812"/>
          </a:xfrm>
          <a:prstGeom prst="ellipse">
            <a:avLst/>
          </a:prstGeom>
          <a:noFill/>
          <a:ln w="3810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983057" y="5621501"/>
            <a:ext cx="774572"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Wi-Fi</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2652009" y="5621501"/>
            <a:ext cx="869149"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Bluetooth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3416885" y="5621501"/>
            <a:ext cx="516488"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RFID</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Picture 17" descr="E:\2016.01\1.12 扁平化图标\蓝色\AR-蓝色最新-15.png"/>
          <p:cNvPicPr>
            <a:picLocks noChangeAspect="1" noChangeArrowheads="1"/>
          </p:cNvPicPr>
          <p:nvPr/>
        </p:nvPicPr>
        <p:blipFill>
          <a:blip r:embed="rId14" cstate="print">
            <a:extLst>
              <a:ext uri="{BEBA8EAE-BF5A-486C-A8C5-ECC9F3942E4B}">
                <a14:imgProps xmlns:a14="http://schemas.microsoft.com/office/drawing/2010/main">
                  <a14:imgLayer r:embed="rId15">
                    <a14:imgEffect>
                      <a14:saturation sat="0"/>
                    </a14:imgEffect>
                  </a14:imgLayer>
                </a14:imgProps>
              </a:ext>
            </a:extLst>
          </a:blip>
          <a:srcRect/>
          <a:stretch>
            <a:fillRect/>
          </a:stretch>
        </p:blipFill>
        <p:spPr bwMode="gray">
          <a:xfrm>
            <a:off x="3963664" y="5273849"/>
            <a:ext cx="354145" cy="289756"/>
          </a:xfrm>
          <a:prstGeom prst="rect">
            <a:avLst/>
          </a:prstGeom>
          <a:noFill/>
        </p:spPr>
      </p:pic>
      <p:sp>
        <p:nvSpPr>
          <p:cNvPr id="70" name="文本框 69"/>
          <p:cNvSpPr txBox="1"/>
          <p:nvPr/>
        </p:nvSpPr>
        <p:spPr bwMode="gray">
          <a:xfrm>
            <a:off x="3823982" y="5621501"/>
            <a:ext cx="633508"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sensor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4354792" y="5621501"/>
            <a:ext cx="90281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Wristband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Right Arrow 158"/>
          <p:cNvSpPr/>
          <p:nvPr/>
        </p:nvSpPr>
        <p:spPr bwMode="gray">
          <a:xfrm flipH="1">
            <a:off x="2986067" y="4106463"/>
            <a:ext cx="1002499" cy="494305"/>
          </a:xfrm>
          <a:prstGeom prst="rightArrow">
            <a:avLst>
              <a:gd name="adj1" fmla="val 79333"/>
              <a:gd name="adj2" fmla="val 50000"/>
            </a:avLst>
          </a:prstGeom>
          <a:gradFill flip="none" rotWithShape="1">
            <a:gsLst>
              <a:gs pos="15000">
                <a:srgbClr val="1AABE2">
                  <a:lumMod val="5000"/>
                  <a:lumOff val="95000"/>
                  <a:alpha val="0"/>
                </a:srgbClr>
              </a:gs>
              <a:gs pos="81000">
                <a:srgbClr val="BEE9EE"/>
              </a:gs>
            </a:gsLst>
            <a:lin ang="0" scaled="1"/>
            <a:tileRect/>
          </a:gradFill>
          <a:ln w="12700" cap="flat" cmpd="sng" algn="ctr">
            <a:gradFill flip="none" rotWithShape="1">
              <a:gsLst>
                <a:gs pos="11000">
                  <a:srgbClr val="1AABE2">
                    <a:lumMod val="0"/>
                    <a:lumOff val="100000"/>
                    <a:alpha val="0"/>
                  </a:srgbClr>
                </a:gs>
                <a:gs pos="74000">
                  <a:srgbClr val="94DAE2"/>
                </a:gs>
              </a:gsLst>
              <a:lin ang="0" scaled="1"/>
              <a:tileRect/>
            </a:grad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3556718" y="3615651"/>
            <a:ext cx="1588536" cy="1209716"/>
          </a:xfrm>
          <a:prstGeom prst="roundRect">
            <a:avLst>
              <a:gd name="adj" fmla="val 5442"/>
            </a:avLst>
          </a:prstGeom>
          <a:solidFill>
            <a:srgbClr val="94DAE2"/>
          </a:solidFill>
          <a:ln w="12700" cap="flat" cmpd="sng" algn="ctr">
            <a:noFill/>
            <a:prstDash val="solid"/>
            <a:miter lim="800000"/>
          </a:ln>
          <a:effectLst/>
        </p:spPr>
        <p:txBody>
          <a:bodyPr wrap="square" rtlCol="0" anchor="ctr" anchorCtr="0">
            <a:noAutofit/>
          </a:bodyPr>
          <a:lstStyle/>
          <a:p>
            <a:pPr algn="ctr" defTabSz="914400"/>
            <a:endParaRPr lang="en-US" altLang="zh-CN" sz="14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3752036" y="3748444"/>
            <a:ext cx="1197900" cy="254360"/>
          </a:xfrm>
          <a:prstGeom prst="roundRect">
            <a:avLst/>
          </a:prstGeom>
          <a:solidFill>
            <a:schemeClr val="bg1"/>
          </a:solidFill>
          <a:ln>
            <a:noFill/>
          </a:ln>
        </p:spPr>
        <p:txBody>
          <a:bodyPr wrap="none" rtlCol="0" anchor="ctr" anchorCtr="0">
            <a:noAutofit/>
          </a:bodyPr>
          <a:lstStyle/>
          <a:p>
            <a:pPr algn="ctr" fontAlgn="ctr"/>
            <a:r>
              <a:rPr lang="en-US" sz="11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Bluetooth</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3752036" y="4079381"/>
            <a:ext cx="1197900" cy="254360"/>
          </a:xfrm>
          <a:prstGeom prst="roundRect">
            <a:avLst/>
          </a:prstGeom>
          <a:solidFill>
            <a:schemeClr val="bg1"/>
          </a:solidFill>
          <a:ln>
            <a:noFill/>
          </a:ln>
        </p:spPr>
        <p:txBody>
          <a:bodyPr wrap="none" rtlCol="0" anchor="ctr" anchorCtr="0">
            <a:noAutofit/>
          </a:bodyPr>
          <a:lstStyle/>
          <a:p>
            <a:pPr algn="ctr" fontAlgn="ctr"/>
            <a:r>
              <a:rPr lang="en-US" sz="11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RFID</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3752036" y="4410318"/>
            <a:ext cx="1197900" cy="254360"/>
          </a:xfrm>
          <a:prstGeom prst="roundRect">
            <a:avLst/>
          </a:prstGeom>
          <a:solidFill>
            <a:schemeClr val="bg1"/>
          </a:solidFill>
          <a:ln>
            <a:noFill/>
          </a:ln>
        </p:spPr>
        <p:txBody>
          <a:bodyPr wrap="none" rtlCol="0" anchor="ctr" anchorCtr="0">
            <a:noAutofit/>
          </a:bodyPr>
          <a:lstStyle/>
          <a:p>
            <a:pPr algn="ctr" fontAlgn="ctr"/>
            <a:r>
              <a:rPr lang="en-US" sz="11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ZigBee</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5"/>
          <p:cNvSpPr/>
          <p:nvPr/>
        </p:nvSpPr>
        <p:spPr bwMode="gray">
          <a:xfrm>
            <a:off x="5668617" y="1515649"/>
            <a:ext cx="5826407"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Scenarios and challenges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5"/>
          <p:cNvSpPr/>
          <p:nvPr/>
        </p:nvSpPr>
        <p:spPr bwMode="gray">
          <a:xfrm>
            <a:off x="5668617" y="1961942"/>
            <a:ext cx="5826407" cy="1485515"/>
          </a:xfrm>
          <a:prstGeom prst="roundRect">
            <a:avLst>
              <a:gd name="adj" fmla="val 204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Scenarios: retail, healthcare, education, enterprise, and other campuses where innovative digital services need to be provided based on IoT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Challenges: Wi-Fi and IoT (such as Bluetooth and RFID) networks are deployed separately. Numerous wireless networks coexist, resulting in high costs and inflexible service expansion. There is also radio frequency interference between these wireless networks, affecting service experience.</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20000"/>
              </a:lnSpc>
              <a:buFont typeface="Arial" panose="020B0604020202020204" pitchFamily="34" charset="0"/>
              <a:buChar char="•"/>
            </a:pP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5"/>
          <p:cNvSpPr/>
          <p:nvPr/>
        </p:nvSpPr>
        <p:spPr bwMode="gray">
          <a:xfrm>
            <a:off x="5668617" y="3600780"/>
            <a:ext cx="5826407"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Huawei IoT AP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5"/>
          <p:cNvSpPr/>
          <p:nvPr/>
        </p:nvSpPr>
        <p:spPr bwMode="gray">
          <a:xfrm>
            <a:off x="5668617" y="4047073"/>
            <a:ext cx="5826407" cy="2101387"/>
          </a:xfrm>
          <a:prstGeom prst="roundRect">
            <a:avLst>
              <a:gd name="adj" fmla="val 204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Wi-Fi &amp; IoT converged architecture</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Converged site for the AP and IoT base station, reducing auxiliary resources (such as access and power supply management) by 50%</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Cloud-based management and plug-and-play, facilitating service configuration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20000"/>
              </a:lnSpc>
              <a:buFont typeface="Arial" panose="020B0604020202020204" pitchFamily="34" charset="0"/>
              <a:buChar cha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Wi-Fi and IoT configuration association, allowing automatic Wi-Fi channel switching in case of conflict</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圆角矩形 80"/>
          <p:cNvSpPr/>
          <p:nvPr/>
        </p:nvSpPr>
        <p:spPr bwMode="gray">
          <a:xfrm>
            <a:off x="696976" y="1515649"/>
            <a:ext cx="4611623" cy="486852"/>
          </a:xfrm>
          <a:prstGeom prst="roundRect">
            <a:avLst/>
          </a:prstGeom>
          <a:solidFill>
            <a:srgbClr val="94DAE2"/>
          </a:solidFill>
          <a:ln w="12700">
            <a:noFill/>
            <a:miter lim="800000"/>
            <a:headEnd/>
            <a:tailEnd/>
          </a:ln>
        </p:spPr>
        <p:txBody>
          <a:bodyPr anchor="ctr"/>
          <a:lstStyle/>
          <a:p>
            <a:pPr algn="ctr" defTabSz="1219403"/>
            <a:endParaRPr lang="en-US" altLang="zh-CN" sz="1400" kern="0" dirty="0">
              <a:solidFill>
                <a:srgbClr val="4BACC6">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225"/>
          <p:cNvSpPr txBox="1">
            <a:spLocks noChangeArrowheads="1"/>
          </p:cNvSpPr>
          <p:nvPr/>
        </p:nvSpPr>
        <p:spPr bwMode="gray">
          <a:xfrm>
            <a:off x="848310" y="1526773"/>
            <a:ext cx="1232746" cy="461661"/>
          </a:xfrm>
          <a:prstGeom prst="rect">
            <a:avLst/>
          </a:prstGeom>
          <a:noFill/>
          <a:ln w="9525">
            <a:noFill/>
            <a:miter lim="800000"/>
            <a:headEnd/>
            <a:tailEnd/>
          </a:ln>
        </p:spPr>
        <p:txBody>
          <a:bodyPr wrap="square" lIns="91436" tIns="45718" rIns="91436" bIns="45718">
            <a:spAutoFit/>
          </a:bodyPr>
          <a:lstStyle/>
          <a:p>
            <a:pPr algn="ctr" defTabSz="914400" fontAlgn="ctr">
              <a:spcBef>
                <a:spcPct val="0"/>
              </a:spcBef>
              <a:spcAft>
                <a:spcPct val="0"/>
              </a:spcAft>
              <a:buSzPct val="100000"/>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ESL management</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225"/>
          <p:cNvSpPr txBox="1">
            <a:spLocks noChangeArrowheads="1"/>
          </p:cNvSpPr>
          <p:nvPr/>
        </p:nvSpPr>
        <p:spPr bwMode="gray">
          <a:xfrm>
            <a:off x="2046295" y="1526773"/>
            <a:ext cx="731572" cy="461661"/>
          </a:xfrm>
          <a:prstGeom prst="rect">
            <a:avLst/>
          </a:prstGeom>
          <a:noFill/>
          <a:ln w="9525">
            <a:noFill/>
            <a:miter lim="800000"/>
            <a:headEnd/>
            <a:tailEnd/>
          </a:ln>
        </p:spPr>
        <p:txBody>
          <a:bodyPr wrap="square" lIns="91436" tIns="45718" rIns="91436" bIns="45718">
            <a:spAutoFit/>
          </a:bodyPr>
          <a:lstStyle/>
          <a:p>
            <a:pPr algn="ctr" defTabSz="914400" fontAlgn="ctr">
              <a:spcBef>
                <a:spcPct val="0"/>
              </a:spcBef>
              <a:spcAft>
                <a:spcPct val="0"/>
              </a:spcAft>
              <a:buSzPct val="100000"/>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Medical IoT</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225"/>
          <p:cNvSpPr txBox="1">
            <a:spLocks noChangeArrowheads="1"/>
          </p:cNvSpPr>
          <p:nvPr/>
        </p:nvSpPr>
        <p:spPr bwMode="gray">
          <a:xfrm>
            <a:off x="2743106" y="1526773"/>
            <a:ext cx="1190221" cy="461661"/>
          </a:xfrm>
          <a:prstGeom prst="rect">
            <a:avLst/>
          </a:prstGeom>
          <a:noFill/>
          <a:ln w="9525">
            <a:noFill/>
            <a:miter lim="800000"/>
            <a:headEnd/>
            <a:tailEnd/>
          </a:ln>
        </p:spPr>
        <p:txBody>
          <a:bodyPr wrap="square" lIns="91436" tIns="45718" rIns="91436" bIns="45718">
            <a:spAutoFit/>
          </a:bodyPr>
          <a:lstStyle/>
          <a:p>
            <a:pPr algn="ctr" defTabSz="914400" fontAlgn="ctr">
              <a:spcBef>
                <a:spcPct val="0"/>
              </a:spcBef>
              <a:spcAft>
                <a:spcPct val="0"/>
              </a:spcAft>
              <a:buSzPct val="100000"/>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Health management</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225"/>
          <p:cNvSpPr txBox="1">
            <a:spLocks noChangeArrowheads="1"/>
          </p:cNvSpPr>
          <p:nvPr/>
        </p:nvSpPr>
        <p:spPr bwMode="gray">
          <a:xfrm>
            <a:off x="3898566" y="1526773"/>
            <a:ext cx="1114827" cy="461661"/>
          </a:xfrm>
          <a:prstGeom prst="rect">
            <a:avLst/>
          </a:prstGeom>
          <a:noFill/>
          <a:ln w="9525">
            <a:noFill/>
            <a:miter lim="800000"/>
            <a:headEnd/>
            <a:tailEnd/>
          </a:ln>
        </p:spPr>
        <p:txBody>
          <a:bodyPr wrap="square" lIns="91436" tIns="45718" rIns="91436" bIns="45718">
            <a:spAutoFit/>
          </a:bodyPr>
          <a:lstStyle/>
          <a:p>
            <a:pPr algn="ctr" defTabSz="914400" fontAlgn="ctr">
              <a:spcBef>
                <a:spcPct val="0"/>
              </a:spcBef>
              <a:spcAft>
                <a:spcPct val="0"/>
              </a:spcAft>
              <a:buSzPct val="100000"/>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6" name="图片 85" descr="云AP蓝.png"/>
          <p:cNvPicPr>
            <a:picLocks noChangeAspect="1"/>
          </p:cNvPicPr>
          <p:nvPr/>
        </p:nvPicPr>
        <p:blipFill>
          <a:blip r:embed="rId6" cstate="print"/>
          <a:stretch>
            <a:fillRect/>
          </a:stretch>
        </p:blipFill>
        <p:spPr bwMode="gray">
          <a:xfrm>
            <a:off x="8406012" y="5707023"/>
            <a:ext cx="368550" cy="301541"/>
          </a:xfrm>
          <a:prstGeom prst="rect">
            <a:avLst/>
          </a:prstGeom>
        </p:spPr>
      </p:pic>
      <p:pic>
        <p:nvPicPr>
          <p:cNvPr id="87" name="图片 86" descr="wifi信号蓝.png"/>
          <p:cNvPicPr>
            <a:picLocks noChangeAspect="1"/>
          </p:cNvPicPr>
          <p:nvPr/>
        </p:nvPicPr>
        <p:blipFill>
          <a:blip r:embed="rId5" cstate="print"/>
          <a:stretch>
            <a:fillRect/>
          </a:stretch>
        </p:blipFill>
        <p:spPr bwMode="gray">
          <a:xfrm rot="16200000">
            <a:off x="7902089" y="5722444"/>
            <a:ext cx="352590" cy="295240"/>
          </a:xfrm>
          <a:prstGeom prst="rect">
            <a:avLst/>
          </a:prstGeom>
        </p:spPr>
      </p:pic>
      <p:pic>
        <p:nvPicPr>
          <p:cNvPr id="88" name="图片 87" descr="wifi信号蓝.png"/>
          <p:cNvPicPr>
            <a:picLocks noChangeAspect="1"/>
          </p:cNvPicPr>
          <p:nvPr/>
        </p:nvPicPr>
        <p:blipFill>
          <a:blip r:embed="rId5" cstate="print"/>
          <a:stretch>
            <a:fillRect/>
          </a:stretch>
        </p:blipFill>
        <p:spPr bwMode="gray">
          <a:xfrm rot="5400000">
            <a:off x="8925895" y="5722444"/>
            <a:ext cx="352590" cy="295240"/>
          </a:xfrm>
          <a:prstGeom prst="rect">
            <a:avLst/>
          </a:prstGeom>
        </p:spPr>
      </p:pic>
      <p:sp>
        <p:nvSpPr>
          <p:cNvPr id="89" name="文本框 88"/>
          <p:cNvSpPr txBox="1"/>
          <p:nvPr/>
        </p:nvSpPr>
        <p:spPr bwMode="gray">
          <a:xfrm>
            <a:off x="6518357" y="5686795"/>
            <a:ext cx="1367682"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2.4 GHz (Wi-Fi)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Channel-6</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9249810" y="5686795"/>
            <a:ext cx="124745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2.4 GHz (RFID)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Channel-11</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descr="SAN网络-蓝.png"/>
          <p:cNvPicPr>
            <a:picLocks noChangeAspect="1"/>
          </p:cNvPicPr>
          <p:nvPr/>
        </p:nvPicPr>
        <p:blipFill>
          <a:blip r:embed="rId3" cstate="print"/>
          <a:stretch>
            <a:fillRect/>
          </a:stretch>
        </p:blipFill>
        <p:spPr bwMode="gray">
          <a:xfrm>
            <a:off x="6202343" y="5693769"/>
            <a:ext cx="243218" cy="398465"/>
          </a:xfrm>
          <a:prstGeom prst="rect">
            <a:avLst/>
          </a:prstGeom>
        </p:spPr>
      </p:pic>
      <p:pic>
        <p:nvPicPr>
          <p:cNvPr id="92" name="图片 131" descr="数据中心-蓝.png"/>
          <p:cNvPicPr>
            <a:picLocks noChangeAspect="1"/>
          </p:cNvPicPr>
          <p:nvPr/>
        </p:nvPicPr>
        <p:blipFill>
          <a:blip r:embed="rId13" cstate="print"/>
          <a:stretch>
            <a:fillRect/>
          </a:stretch>
        </p:blipFill>
        <p:spPr bwMode="gray">
          <a:xfrm>
            <a:off x="10572948" y="5678349"/>
            <a:ext cx="302916" cy="407408"/>
          </a:xfrm>
          <a:prstGeom prst="rect">
            <a:avLst/>
          </a:prstGeom>
        </p:spPr>
      </p:pic>
    </p:spTree>
    <p:extLst>
      <p:ext uri="{BB962C8B-B14F-4D97-AF65-F5344CB8AC3E}">
        <p14:creationId xmlns:p14="http://schemas.microsoft.com/office/powerpoint/2010/main" val="35786542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gray">
          <a:xfrm>
            <a:off x="10089836" y="3049566"/>
            <a:ext cx="477550" cy="1093285"/>
            <a:chOff x="10095423" y="3151166"/>
            <a:chExt cx="477550" cy="1093285"/>
          </a:xfrm>
        </p:grpSpPr>
        <p:cxnSp>
          <p:nvCxnSpPr>
            <p:cNvPr id="161" name="直接连接符 160"/>
            <p:cNvCxnSpPr/>
            <p:nvPr/>
          </p:nvCxnSpPr>
          <p:spPr bwMode="gray">
            <a:xfrm rot="16200000">
              <a:off x="9741586" y="3697809"/>
              <a:ext cx="10932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bwMode="gray">
            <a:xfrm rot="16200000">
              <a:off x="9658781" y="3697809"/>
              <a:ext cx="10932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bwMode="gray">
            <a:xfrm rot="16200000">
              <a:off x="10210557" y="3459036"/>
              <a:ext cx="247281" cy="477550"/>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4" name="直接连接符 163"/>
            <p:cNvCxnSpPr/>
            <p:nvPr/>
          </p:nvCxnSpPr>
          <p:spPr bwMode="gray">
            <a:xfrm rot="16200000">
              <a:off x="9907197" y="3697809"/>
              <a:ext cx="10932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bwMode="gray">
            <a:xfrm rot="16200000">
              <a:off x="9824391" y="3697809"/>
              <a:ext cx="10932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altLang="zh-CN" smtClean="0">
                <a:sym typeface="Huawei Sans" panose="020C0503030203020204" pitchFamily="34" charset="0"/>
              </a:rPr>
              <a:t>CSS</a:t>
            </a:r>
            <a:r>
              <a:rPr lang="zh-CN" altLang="en-US" smtClean="0">
                <a:sym typeface="Huawei Sans" panose="020C0503030203020204" pitchFamily="34" charset="0"/>
              </a:rPr>
              <a:t> </a:t>
            </a:r>
            <a:r>
              <a:rPr lang="en-US" altLang="zh-CN" smtClean="0">
                <a:sym typeface="Huawei Sans" panose="020C0503030203020204" pitchFamily="34" charset="0"/>
              </a:rPr>
              <a:t>and iStack</a:t>
            </a:r>
            <a:endParaRPr lang="zh-CN" altLang="en-US" dirty="0">
              <a:sym typeface="Huawei Sans" panose="020C0503030203020204" pitchFamily="34" charset="0"/>
            </a:endParaRPr>
          </a:p>
        </p:txBody>
      </p:sp>
      <p:grpSp>
        <p:nvGrpSpPr>
          <p:cNvPr id="3" name="组合 2"/>
          <p:cNvGrpSpPr/>
          <p:nvPr/>
        </p:nvGrpSpPr>
        <p:grpSpPr bwMode="gray">
          <a:xfrm>
            <a:off x="3795403" y="2725446"/>
            <a:ext cx="974535" cy="902289"/>
            <a:chOff x="7563884" y="3260011"/>
            <a:chExt cx="974535" cy="712501"/>
          </a:xfrm>
        </p:grpSpPr>
        <p:cxnSp>
          <p:nvCxnSpPr>
            <p:cNvPr id="4" name="直接连接符 3"/>
            <p:cNvCxnSpPr/>
            <p:nvPr/>
          </p:nvCxnSpPr>
          <p:spPr bwMode="gray">
            <a:xfrm flipH="1">
              <a:off x="7563884" y="3260011"/>
              <a:ext cx="451317"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8015201" y="3260011"/>
              <a:ext cx="451316"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H="1">
              <a:off x="7627319" y="3260011"/>
              <a:ext cx="451317"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8087103" y="3260011"/>
              <a:ext cx="451316"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a:off x="1629953" y="2736050"/>
            <a:ext cx="765786" cy="10708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flipH="1">
            <a:off x="1629953" y="2736049"/>
            <a:ext cx="765786" cy="10708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bwMode="gray">
          <a:xfrm>
            <a:off x="626171" y="5233974"/>
            <a:ext cx="5121326" cy="907941"/>
          </a:xfrm>
          <a:prstGeom prst="rect">
            <a:avLst/>
          </a:prstGeom>
          <a:noFill/>
        </p:spPr>
        <p:txBody>
          <a:bodyPr wrap="square" rtlCol="0">
            <a:spAutoFit/>
          </a:bodyPr>
          <a:lstStyle/>
          <a:p>
            <a:pPr marL="171450" indent="-171450">
              <a:spcAft>
                <a:spcPts val="6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Two core devices are virtualized into one device using CSS, reducing the number of managed NEs by 50%.</a:t>
            </a:r>
          </a:p>
          <a:p>
            <a:pPr marL="171450" indent="-171450">
              <a:spcAft>
                <a:spcPts val="6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Aggregation devices implement uplink aggregation using Eth-Trunk, increasing the bandwidth by 100%.</a:t>
            </a:r>
          </a:p>
        </p:txBody>
      </p:sp>
      <p:cxnSp>
        <p:nvCxnSpPr>
          <p:cNvPr id="11" name="直接连接符 10"/>
          <p:cNvCxnSpPr>
            <a:stCxn id="13" idx="2"/>
            <a:endCxn id="14" idx="0"/>
          </p:cNvCxnSpPr>
          <p:nvPr/>
        </p:nvCxnSpPr>
        <p:spPr bwMode="gray">
          <a:xfrm>
            <a:off x="1561529" y="2749898"/>
            <a:ext cx="0" cy="1043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6" idx="2"/>
            <a:endCxn id="17" idx="0"/>
          </p:cNvCxnSpPr>
          <p:nvPr/>
        </p:nvCxnSpPr>
        <p:spPr bwMode="gray">
          <a:xfrm>
            <a:off x="2464162" y="2749898"/>
            <a:ext cx="0" cy="1043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1358674" y="2583289"/>
            <a:ext cx="405710" cy="331945"/>
          </a:xfrm>
          <a:prstGeom prst="rect">
            <a:avLst/>
          </a:prstGeom>
        </p:spPr>
      </p:pic>
      <p:pic>
        <p:nvPicPr>
          <p:cNvPr id="14" name="图片 87" descr="汇聚交换机.png"/>
          <p:cNvPicPr>
            <a:picLocks noChangeAspect="1"/>
          </p:cNvPicPr>
          <p:nvPr/>
        </p:nvPicPr>
        <p:blipFill>
          <a:blip r:embed="rId4" cstate="print"/>
          <a:stretch>
            <a:fillRect/>
          </a:stretch>
        </p:blipFill>
        <p:spPr bwMode="gray">
          <a:xfrm>
            <a:off x="1358674" y="3627735"/>
            <a:ext cx="405710" cy="331945"/>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1358674" y="4672181"/>
            <a:ext cx="405710" cy="331945"/>
          </a:xfrm>
          <a:prstGeom prst="rect">
            <a:avLst/>
          </a:prstGeom>
        </p:spPr>
      </p:pic>
      <p:pic>
        <p:nvPicPr>
          <p:cNvPr id="16" name="图片 86" descr="核心交换机.png"/>
          <p:cNvPicPr>
            <a:picLocks noChangeAspect="1"/>
          </p:cNvPicPr>
          <p:nvPr/>
        </p:nvPicPr>
        <p:blipFill>
          <a:blip r:embed="rId3" cstate="print"/>
          <a:stretch>
            <a:fillRect/>
          </a:stretch>
        </p:blipFill>
        <p:spPr bwMode="gray">
          <a:xfrm>
            <a:off x="2261307" y="2583289"/>
            <a:ext cx="405710" cy="331945"/>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2261307" y="3627735"/>
            <a:ext cx="405710" cy="331945"/>
          </a:xfrm>
          <a:prstGeom prst="rect">
            <a:avLst/>
          </a:prstGeom>
        </p:spPr>
      </p:pic>
      <p:pic>
        <p:nvPicPr>
          <p:cNvPr id="18" name="图片 76" descr="接入交换机.png"/>
          <p:cNvPicPr>
            <a:picLocks noChangeAspect="1"/>
          </p:cNvPicPr>
          <p:nvPr/>
        </p:nvPicPr>
        <p:blipFill>
          <a:blip r:embed="rId5" cstate="print"/>
          <a:stretch>
            <a:fillRect/>
          </a:stretch>
        </p:blipFill>
        <p:spPr bwMode="gray">
          <a:xfrm>
            <a:off x="2261307" y="4672181"/>
            <a:ext cx="405710" cy="331945"/>
          </a:xfrm>
          <a:prstGeom prst="rect">
            <a:avLst/>
          </a:prstGeom>
        </p:spPr>
      </p:pic>
      <p:sp>
        <p:nvSpPr>
          <p:cNvPr id="19" name="圆角矩形 75"/>
          <p:cNvSpPr/>
          <p:nvPr/>
        </p:nvSpPr>
        <p:spPr bwMode="gray">
          <a:xfrm>
            <a:off x="615203" y="1174411"/>
            <a:ext cx="5132294" cy="50419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CSS: "2-to-1" virtualization, with "1+1" link protection</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615204" y="1722567"/>
            <a:ext cx="5126378" cy="4406511"/>
          </a:xfrm>
          <a:prstGeom prst="roundRect">
            <a:avLst>
              <a:gd name="adj" fmla="val 982"/>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1" name="直接连接符 20"/>
          <p:cNvCxnSpPr/>
          <p:nvPr/>
        </p:nvCxnSpPr>
        <p:spPr bwMode="gray">
          <a:xfrm>
            <a:off x="1764384" y="2792281"/>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2"/>
            <a:endCxn id="18" idx="0"/>
          </p:cNvCxnSpPr>
          <p:nvPr/>
        </p:nvCxnSpPr>
        <p:spPr bwMode="gray">
          <a:xfrm>
            <a:off x="2464162" y="3959680"/>
            <a:ext cx="0"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2"/>
            <a:endCxn id="15" idx="0"/>
          </p:cNvCxnSpPr>
          <p:nvPr/>
        </p:nvCxnSpPr>
        <p:spPr bwMode="gray">
          <a:xfrm>
            <a:off x="1561529" y="3959680"/>
            <a:ext cx="0"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1764384" y="2725446"/>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bwMode="gray">
          <a:xfrm>
            <a:off x="1956647" y="2663099"/>
            <a:ext cx="112395" cy="193910"/>
          </a:xfrm>
          <a:prstGeom prst="ellips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descr="核心交换机.png"/>
          <p:cNvPicPr>
            <a:picLocks noChangeAspect="1"/>
          </p:cNvPicPr>
          <p:nvPr/>
        </p:nvPicPr>
        <p:blipFill>
          <a:blip r:embed="rId3" cstate="print"/>
          <a:stretch>
            <a:fillRect/>
          </a:stretch>
        </p:blipFill>
        <p:spPr bwMode="gray">
          <a:xfrm>
            <a:off x="4072059" y="2583289"/>
            <a:ext cx="405710" cy="331945"/>
          </a:xfrm>
          <a:prstGeom prst="rect">
            <a:avLst/>
          </a:prstGeom>
        </p:spPr>
      </p:pic>
      <p:pic>
        <p:nvPicPr>
          <p:cNvPr id="27" name="图片 26" descr="汇聚交换机.png"/>
          <p:cNvPicPr>
            <a:picLocks noChangeAspect="1"/>
          </p:cNvPicPr>
          <p:nvPr/>
        </p:nvPicPr>
        <p:blipFill>
          <a:blip r:embed="rId4" cstate="print"/>
          <a:stretch>
            <a:fillRect/>
          </a:stretch>
        </p:blipFill>
        <p:spPr bwMode="gray">
          <a:xfrm>
            <a:off x="3620742" y="3627735"/>
            <a:ext cx="405710" cy="331945"/>
          </a:xfrm>
          <a:prstGeom prst="rect">
            <a:avLst/>
          </a:prstGeom>
        </p:spPr>
      </p:pic>
      <p:pic>
        <p:nvPicPr>
          <p:cNvPr id="28" name="图片 76" descr="接入交换机.png"/>
          <p:cNvPicPr>
            <a:picLocks noChangeAspect="1"/>
          </p:cNvPicPr>
          <p:nvPr/>
        </p:nvPicPr>
        <p:blipFill>
          <a:blip r:embed="rId5" cstate="print"/>
          <a:stretch>
            <a:fillRect/>
          </a:stretch>
        </p:blipFill>
        <p:spPr bwMode="gray">
          <a:xfrm>
            <a:off x="3620742" y="4672181"/>
            <a:ext cx="405710" cy="331945"/>
          </a:xfrm>
          <a:prstGeom prst="rect">
            <a:avLst/>
          </a:prstGeom>
        </p:spPr>
      </p:pic>
      <p:pic>
        <p:nvPicPr>
          <p:cNvPr id="29" name="图片 87" descr="汇聚交换机.png"/>
          <p:cNvPicPr>
            <a:picLocks noChangeAspect="1"/>
          </p:cNvPicPr>
          <p:nvPr/>
        </p:nvPicPr>
        <p:blipFill>
          <a:blip r:embed="rId4" cstate="print"/>
          <a:stretch>
            <a:fillRect/>
          </a:stretch>
        </p:blipFill>
        <p:spPr bwMode="gray">
          <a:xfrm>
            <a:off x="4523375" y="3627735"/>
            <a:ext cx="405710" cy="331945"/>
          </a:xfrm>
          <a:prstGeom prst="rect">
            <a:avLst/>
          </a:prstGeom>
        </p:spPr>
      </p:pic>
      <p:pic>
        <p:nvPicPr>
          <p:cNvPr id="30" name="图片 76" descr="接入交换机.png"/>
          <p:cNvPicPr>
            <a:picLocks noChangeAspect="1"/>
          </p:cNvPicPr>
          <p:nvPr/>
        </p:nvPicPr>
        <p:blipFill>
          <a:blip r:embed="rId5" cstate="print"/>
          <a:stretch>
            <a:fillRect/>
          </a:stretch>
        </p:blipFill>
        <p:spPr bwMode="gray">
          <a:xfrm>
            <a:off x="4523375" y="4672181"/>
            <a:ext cx="405710" cy="331945"/>
          </a:xfrm>
          <a:prstGeom prst="rect">
            <a:avLst/>
          </a:prstGeom>
        </p:spPr>
      </p:pic>
      <p:cxnSp>
        <p:nvCxnSpPr>
          <p:cNvPr id="31" name="直接连接符 30"/>
          <p:cNvCxnSpPr>
            <a:stCxn id="29" idx="2"/>
            <a:endCxn id="30" idx="0"/>
          </p:cNvCxnSpPr>
          <p:nvPr/>
        </p:nvCxnSpPr>
        <p:spPr bwMode="gray">
          <a:xfrm>
            <a:off x="4726230" y="3959680"/>
            <a:ext cx="0"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7" idx="2"/>
            <a:endCxn id="28" idx="0"/>
          </p:cNvCxnSpPr>
          <p:nvPr/>
        </p:nvCxnSpPr>
        <p:spPr bwMode="gray">
          <a:xfrm>
            <a:off x="3823597" y="3959680"/>
            <a:ext cx="0" cy="71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ight Arrow 157"/>
          <p:cNvSpPr/>
          <p:nvPr/>
        </p:nvSpPr>
        <p:spPr bwMode="gray">
          <a:xfrm>
            <a:off x="2774726" y="3616491"/>
            <a:ext cx="612000" cy="316246"/>
          </a:xfrm>
          <a:prstGeom prst="rightArrow">
            <a:avLst>
              <a:gd name="adj1" fmla="val 59013"/>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56C4D2"/>
                </a:gs>
              </a:gsLst>
              <a:lin ang="0" scaled="1"/>
              <a:tileRect/>
            </a:gradFill>
            <a:prstDash val="solid"/>
            <a:miter lim="800000"/>
          </a:ln>
          <a:effectLst/>
        </p:spPr>
        <p:txBody>
          <a:bodyPr rtlCol="0" anchor="ctr"/>
          <a:lstStyle/>
          <a:p>
            <a:pPr 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1207265" y="1986636"/>
            <a:ext cx="1611339" cy="307777"/>
          </a:xfrm>
          <a:prstGeom prst="rect">
            <a:avLst/>
          </a:prstGeom>
          <a:noFill/>
        </p:spPr>
        <p:txBody>
          <a:bodyPr wrap="none" rtlCol="0">
            <a:spAutoFit/>
          </a:bodyPr>
          <a:lstStyle/>
          <a:p>
            <a:pPr algn="ct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Physical topology</a:t>
            </a:r>
          </a:p>
        </p:txBody>
      </p:sp>
      <p:sp>
        <p:nvSpPr>
          <p:cNvPr id="35" name="文本框 34"/>
          <p:cNvSpPr txBox="1"/>
          <p:nvPr/>
        </p:nvSpPr>
        <p:spPr bwMode="gray">
          <a:xfrm>
            <a:off x="3506203" y="1986636"/>
            <a:ext cx="1537601" cy="307777"/>
          </a:xfrm>
          <a:prstGeom prst="rect">
            <a:avLst/>
          </a:prstGeom>
          <a:noFill/>
        </p:spPr>
        <p:txBody>
          <a:bodyPr wrap="none" rtlCol="0">
            <a:spAutoFit/>
          </a:bodyPr>
          <a:lstStyle/>
          <a:p>
            <a:pPr algn="ct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Logical topology</a:t>
            </a:r>
          </a:p>
        </p:txBody>
      </p:sp>
      <p:sp>
        <p:nvSpPr>
          <p:cNvPr id="36" name="文本框 35"/>
          <p:cNvSpPr txBox="1"/>
          <p:nvPr/>
        </p:nvSpPr>
        <p:spPr bwMode="gray">
          <a:xfrm>
            <a:off x="1791559" y="2356760"/>
            <a:ext cx="442750" cy="276999"/>
          </a:xfrm>
          <a:prstGeom prst="rect">
            <a:avLst/>
          </a:prstGeom>
          <a:noFill/>
        </p:spPr>
        <p:txBody>
          <a:bodyPr wrap="none" rtlCol="0">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p:cNvSpPr/>
          <p:nvPr/>
        </p:nvSpPr>
        <p:spPr bwMode="gray">
          <a:xfrm rot="1483789">
            <a:off x="3887584" y="3234285"/>
            <a:ext cx="207080" cy="82754"/>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p:nvPr/>
        </p:nvSpPr>
        <p:spPr bwMode="gray">
          <a:xfrm rot="20079841">
            <a:off x="4439060" y="3231553"/>
            <a:ext cx="207080" cy="82754"/>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198155" y="4779340"/>
            <a:ext cx="5354781" cy="1354217"/>
          </a:xfrm>
          <a:prstGeom prst="rect">
            <a:avLst/>
          </a:prstGeom>
          <a:noFill/>
        </p:spPr>
        <p:txBody>
          <a:bodyPr wrap="square" rtlCol="0">
            <a:spAutoFit/>
          </a:bodyPr>
          <a:lstStyle/>
          <a:p>
            <a:pPr marL="171450" indent="-171450" fontAlgn="ctr">
              <a:spcAft>
                <a:spcPts val="6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Virtualizes multiple devices into one device, greatly simplifying network configuration and device management.</a:t>
            </a:r>
          </a:p>
          <a:p>
            <a:pPr marL="171450" indent="-171450" fontAlgn="ctr">
              <a:spcAft>
                <a:spcPts val="6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Works with Eth-Trunk to provide uplink aggregation and load balancing, improving uplink reliability.</a:t>
            </a:r>
          </a:p>
          <a:p>
            <a:pPr marL="171450" indent="-171450" fontAlgn="ctr">
              <a:spcAft>
                <a:spcPts val="6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Supports service port stacking, without requiring dedicated stack ports or stack cards, making networking convenient and flexible.</a:t>
            </a:r>
          </a:p>
        </p:txBody>
      </p:sp>
      <p:sp>
        <p:nvSpPr>
          <p:cNvPr id="51" name="圆角矩形 75"/>
          <p:cNvSpPr/>
          <p:nvPr/>
        </p:nvSpPr>
        <p:spPr bwMode="gray">
          <a:xfrm>
            <a:off x="6198154" y="1197472"/>
            <a:ext cx="5354781" cy="50419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1400"/>
              </a:lnSpc>
            </a:pP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"N-to-1</a:t>
            </a: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virtualization, simplifying device configuration and management</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6198154" y="1745628"/>
            <a:ext cx="5354781" cy="4359239"/>
          </a:xfrm>
          <a:prstGeom prst="roundRect">
            <a:avLst>
              <a:gd name="adj" fmla="val 982"/>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文本框 103"/>
          <p:cNvSpPr txBox="1"/>
          <p:nvPr/>
        </p:nvSpPr>
        <p:spPr bwMode="gray">
          <a:xfrm>
            <a:off x="6848134" y="2062423"/>
            <a:ext cx="1611339" cy="307777"/>
          </a:xfrm>
          <a:prstGeom prst="rect">
            <a:avLst/>
          </a:prstGeom>
          <a:noFill/>
        </p:spPr>
        <p:txBody>
          <a:bodyPr wrap="none" rtlCol="0">
            <a:spAutoFit/>
          </a:bodyPr>
          <a:lstStyle/>
          <a:p>
            <a:pPr algn="ct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Physical topology</a:t>
            </a:r>
          </a:p>
        </p:txBody>
      </p:sp>
      <p:sp>
        <p:nvSpPr>
          <p:cNvPr id="105" name="Right Arrow 157"/>
          <p:cNvSpPr/>
          <p:nvPr/>
        </p:nvSpPr>
        <p:spPr bwMode="gray">
          <a:xfrm>
            <a:off x="8733146" y="3010824"/>
            <a:ext cx="612000" cy="316246"/>
          </a:xfrm>
          <a:prstGeom prst="rightArrow">
            <a:avLst>
              <a:gd name="adj1" fmla="val 5901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9530522" y="2077604"/>
            <a:ext cx="1537601" cy="307777"/>
          </a:xfrm>
          <a:prstGeom prst="rect">
            <a:avLst/>
          </a:prstGeom>
          <a:noFill/>
        </p:spPr>
        <p:txBody>
          <a:bodyPr wrap="none" rtlCol="0">
            <a:spAutoFit/>
          </a:bodyPr>
          <a:lstStyle/>
          <a:p>
            <a:pPr algn="ct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Logical topology</a:t>
            </a:r>
          </a:p>
        </p:txBody>
      </p:sp>
      <p:grpSp>
        <p:nvGrpSpPr>
          <p:cNvPr id="122" name="组合 121"/>
          <p:cNvGrpSpPr/>
          <p:nvPr/>
        </p:nvGrpSpPr>
        <p:grpSpPr bwMode="gray">
          <a:xfrm>
            <a:off x="7421883" y="2765818"/>
            <a:ext cx="496923" cy="193910"/>
            <a:chOff x="2093445" y="2804670"/>
            <a:chExt cx="496923" cy="193910"/>
          </a:xfrm>
        </p:grpSpPr>
        <p:cxnSp>
          <p:nvCxnSpPr>
            <p:cNvPr id="123" name="直接连接符 122"/>
            <p:cNvCxnSpPr/>
            <p:nvPr/>
          </p:nvCxnSpPr>
          <p:spPr bwMode="gray">
            <a:xfrm>
              <a:off x="2093445" y="2933852"/>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bwMode="gray">
            <a:xfrm>
              <a:off x="2093445" y="2867017"/>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25" name="椭圆 124"/>
            <p:cNvSpPr/>
            <p:nvPr/>
          </p:nvSpPr>
          <p:spPr bwMode="gray">
            <a:xfrm>
              <a:off x="2285708" y="2804670"/>
              <a:ext cx="112395" cy="193910"/>
            </a:xfrm>
            <a:prstGeom prst="ellips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6" name="组合 125"/>
          <p:cNvGrpSpPr/>
          <p:nvPr/>
        </p:nvGrpSpPr>
        <p:grpSpPr bwMode="gray">
          <a:xfrm>
            <a:off x="7437659" y="4069275"/>
            <a:ext cx="496923" cy="193910"/>
            <a:chOff x="2093445" y="2804670"/>
            <a:chExt cx="496923" cy="193910"/>
          </a:xfrm>
        </p:grpSpPr>
        <p:cxnSp>
          <p:nvCxnSpPr>
            <p:cNvPr id="127" name="直接连接符 126"/>
            <p:cNvCxnSpPr/>
            <p:nvPr/>
          </p:nvCxnSpPr>
          <p:spPr bwMode="gray">
            <a:xfrm>
              <a:off x="2093445" y="2933852"/>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a:off x="2093445" y="2867017"/>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29" name="椭圆 128"/>
            <p:cNvSpPr/>
            <p:nvPr/>
          </p:nvSpPr>
          <p:spPr bwMode="gray">
            <a:xfrm>
              <a:off x="2285708" y="2804670"/>
              <a:ext cx="112395" cy="193910"/>
            </a:xfrm>
            <a:prstGeom prst="ellips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0" name="组合 129"/>
          <p:cNvGrpSpPr/>
          <p:nvPr/>
        </p:nvGrpSpPr>
        <p:grpSpPr bwMode="gray">
          <a:xfrm>
            <a:off x="6724239" y="4069275"/>
            <a:ext cx="496923" cy="193910"/>
            <a:chOff x="2093445" y="2804670"/>
            <a:chExt cx="496923" cy="193910"/>
          </a:xfrm>
        </p:grpSpPr>
        <p:cxnSp>
          <p:nvCxnSpPr>
            <p:cNvPr id="131" name="直接连接符 130"/>
            <p:cNvCxnSpPr/>
            <p:nvPr/>
          </p:nvCxnSpPr>
          <p:spPr bwMode="gray">
            <a:xfrm>
              <a:off x="2093445" y="2933852"/>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bwMode="gray">
            <a:xfrm>
              <a:off x="2093445" y="2867017"/>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bwMode="gray">
            <a:xfrm>
              <a:off x="2285708" y="2804670"/>
              <a:ext cx="112395" cy="193910"/>
            </a:xfrm>
            <a:prstGeom prst="ellips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4" name="图片 87" descr="汇聚交换机.png"/>
          <p:cNvPicPr>
            <a:picLocks noChangeAspect="1"/>
          </p:cNvPicPr>
          <p:nvPr/>
        </p:nvPicPr>
        <p:blipFill>
          <a:blip r:embed="rId4" cstate="print"/>
          <a:stretch>
            <a:fillRect/>
          </a:stretch>
        </p:blipFill>
        <p:spPr bwMode="gray">
          <a:xfrm>
            <a:off x="6345318" y="3973870"/>
            <a:ext cx="490909" cy="401654"/>
          </a:xfrm>
          <a:prstGeom prst="rect">
            <a:avLst/>
          </a:prstGeom>
        </p:spPr>
      </p:pic>
      <p:pic>
        <p:nvPicPr>
          <p:cNvPr id="135" name="图片 87" descr="汇聚交换机.png"/>
          <p:cNvPicPr>
            <a:picLocks noChangeAspect="1"/>
          </p:cNvPicPr>
          <p:nvPr/>
        </p:nvPicPr>
        <p:blipFill>
          <a:blip r:embed="rId4" cstate="print"/>
          <a:stretch>
            <a:fillRect/>
          </a:stretch>
        </p:blipFill>
        <p:spPr bwMode="gray">
          <a:xfrm>
            <a:off x="7099089" y="3973870"/>
            <a:ext cx="490909" cy="401654"/>
          </a:xfrm>
          <a:prstGeom prst="rect">
            <a:avLst/>
          </a:prstGeom>
        </p:spPr>
      </p:pic>
      <p:pic>
        <p:nvPicPr>
          <p:cNvPr id="136" name="图片 86" descr="核心交换机.png"/>
          <p:cNvPicPr>
            <a:picLocks noChangeAspect="1"/>
          </p:cNvPicPr>
          <p:nvPr/>
        </p:nvPicPr>
        <p:blipFill>
          <a:blip r:embed="rId3" cstate="print"/>
          <a:stretch>
            <a:fillRect/>
          </a:stretch>
        </p:blipFill>
        <p:spPr bwMode="gray">
          <a:xfrm>
            <a:off x="7051983" y="2685706"/>
            <a:ext cx="490909" cy="401654"/>
          </a:xfrm>
          <a:prstGeom prst="rect">
            <a:avLst/>
          </a:prstGeom>
        </p:spPr>
      </p:pic>
      <p:pic>
        <p:nvPicPr>
          <p:cNvPr id="137" name="图片 86" descr="核心交换机.png"/>
          <p:cNvPicPr>
            <a:picLocks noChangeAspect="1"/>
          </p:cNvPicPr>
          <p:nvPr/>
        </p:nvPicPr>
        <p:blipFill>
          <a:blip r:embed="rId3" cstate="print"/>
          <a:stretch>
            <a:fillRect/>
          </a:stretch>
        </p:blipFill>
        <p:spPr bwMode="gray">
          <a:xfrm>
            <a:off x="7784498" y="2685706"/>
            <a:ext cx="490909" cy="401654"/>
          </a:xfrm>
          <a:prstGeom prst="rect">
            <a:avLst/>
          </a:prstGeom>
        </p:spPr>
      </p:pic>
      <p:cxnSp>
        <p:nvCxnSpPr>
          <p:cNvPr id="138" name="直接连接符 137"/>
          <p:cNvCxnSpPr>
            <a:stCxn id="135" idx="0"/>
            <a:endCxn id="137" idx="2"/>
          </p:cNvCxnSpPr>
          <p:nvPr/>
        </p:nvCxnSpPr>
        <p:spPr bwMode="gray">
          <a:xfrm flipV="1">
            <a:off x="7344544" y="3087360"/>
            <a:ext cx="685409" cy="88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4" idx="0"/>
            <a:endCxn id="136" idx="2"/>
          </p:cNvCxnSpPr>
          <p:nvPr/>
        </p:nvCxnSpPr>
        <p:spPr bwMode="gray">
          <a:xfrm flipV="1">
            <a:off x="6590773" y="3087360"/>
            <a:ext cx="706665" cy="88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bwMode="gray">
          <a:xfrm>
            <a:off x="8151739" y="4069275"/>
            <a:ext cx="496923" cy="193910"/>
            <a:chOff x="2093445" y="2804670"/>
            <a:chExt cx="496923" cy="193910"/>
          </a:xfrm>
        </p:grpSpPr>
        <p:cxnSp>
          <p:nvCxnSpPr>
            <p:cNvPr id="141" name="直接连接符 140"/>
            <p:cNvCxnSpPr/>
            <p:nvPr/>
          </p:nvCxnSpPr>
          <p:spPr bwMode="gray">
            <a:xfrm>
              <a:off x="2093445" y="2933852"/>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bwMode="gray">
            <a:xfrm>
              <a:off x="2093445" y="2867017"/>
              <a:ext cx="496923"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43" name="椭圆 142"/>
            <p:cNvSpPr/>
            <p:nvPr/>
          </p:nvSpPr>
          <p:spPr bwMode="gray">
            <a:xfrm>
              <a:off x="2285708" y="2804670"/>
              <a:ext cx="112395" cy="193910"/>
            </a:xfrm>
            <a:prstGeom prst="ellips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4" name="图片 87" descr="汇聚交换机.png"/>
          <p:cNvPicPr>
            <a:picLocks noChangeAspect="1"/>
          </p:cNvPicPr>
          <p:nvPr/>
        </p:nvPicPr>
        <p:blipFill>
          <a:blip r:embed="rId4" cstate="print"/>
          <a:stretch>
            <a:fillRect/>
          </a:stretch>
        </p:blipFill>
        <p:spPr bwMode="gray">
          <a:xfrm>
            <a:off x="7772818" y="3973870"/>
            <a:ext cx="490909" cy="401654"/>
          </a:xfrm>
          <a:prstGeom prst="rect">
            <a:avLst/>
          </a:prstGeom>
        </p:spPr>
      </p:pic>
      <p:pic>
        <p:nvPicPr>
          <p:cNvPr id="145" name="图片 87" descr="汇聚交换机.png"/>
          <p:cNvPicPr>
            <a:picLocks noChangeAspect="1"/>
          </p:cNvPicPr>
          <p:nvPr/>
        </p:nvPicPr>
        <p:blipFill>
          <a:blip r:embed="rId4" cstate="print"/>
          <a:stretch>
            <a:fillRect/>
          </a:stretch>
        </p:blipFill>
        <p:spPr bwMode="gray">
          <a:xfrm>
            <a:off x="8515956" y="3973870"/>
            <a:ext cx="490909" cy="401654"/>
          </a:xfrm>
          <a:prstGeom prst="rect">
            <a:avLst/>
          </a:prstGeom>
        </p:spPr>
      </p:pic>
      <p:cxnSp>
        <p:nvCxnSpPr>
          <p:cNvPr id="146" name="直接连接符 145"/>
          <p:cNvCxnSpPr>
            <a:stCxn id="144" idx="0"/>
            <a:endCxn id="136" idx="2"/>
          </p:cNvCxnSpPr>
          <p:nvPr/>
        </p:nvCxnSpPr>
        <p:spPr bwMode="gray">
          <a:xfrm flipH="1" flipV="1">
            <a:off x="7297438" y="3087360"/>
            <a:ext cx="720835" cy="88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45" idx="0"/>
            <a:endCxn id="137" idx="2"/>
          </p:cNvCxnSpPr>
          <p:nvPr/>
        </p:nvCxnSpPr>
        <p:spPr bwMode="gray">
          <a:xfrm flipH="1" flipV="1">
            <a:off x="8029953" y="3087360"/>
            <a:ext cx="731458" cy="88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8" name="文本框 147"/>
          <p:cNvSpPr txBox="1"/>
          <p:nvPr/>
        </p:nvSpPr>
        <p:spPr bwMode="gray">
          <a:xfrm>
            <a:off x="7436480" y="2440423"/>
            <a:ext cx="442750" cy="276999"/>
          </a:xfrm>
          <a:prstGeom prst="rect">
            <a:avLst/>
          </a:prstGeom>
          <a:noFill/>
        </p:spPr>
        <p:txBody>
          <a:bodyPr wrap="none" rtlCol="0">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6644984" y="4379860"/>
            <a:ext cx="598241" cy="276999"/>
          </a:xfrm>
          <a:prstGeom prst="rect">
            <a:avLst/>
          </a:prstGeom>
          <a:noFill/>
        </p:spPr>
        <p:txBody>
          <a:bodyPr wrap="none" rtlCol="0">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7381436" y="4379860"/>
            <a:ext cx="598241" cy="276999"/>
          </a:xfrm>
          <a:prstGeom prst="rect">
            <a:avLst/>
          </a:prstGeom>
          <a:noFill/>
        </p:spPr>
        <p:txBody>
          <a:bodyPr wrap="none" rtlCol="0">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8096561" y="4379860"/>
            <a:ext cx="598241" cy="276999"/>
          </a:xfrm>
          <a:prstGeom prst="rect">
            <a:avLst/>
          </a:prstGeom>
          <a:noFill/>
        </p:spPr>
        <p:txBody>
          <a:bodyPr wrap="none" rtlCol="0">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8" name="图片 87" descr="汇聚交换机.png"/>
          <p:cNvPicPr>
            <a:picLocks noChangeAspect="1"/>
          </p:cNvPicPr>
          <p:nvPr/>
        </p:nvPicPr>
        <p:blipFill>
          <a:blip r:embed="rId4" cstate="print"/>
          <a:stretch>
            <a:fillRect/>
          </a:stretch>
        </p:blipFill>
        <p:spPr bwMode="gray">
          <a:xfrm>
            <a:off x="10083157" y="3976417"/>
            <a:ext cx="490909" cy="401654"/>
          </a:xfrm>
          <a:prstGeom prst="rect">
            <a:avLst/>
          </a:prstGeom>
        </p:spPr>
      </p:pic>
      <p:pic>
        <p:nvPicPr>
          <p:cNvPr id="159" name="图片 86" descr="核心交换机.png"/>
          <p:cNvPicPr>
            <a:picLocks noChangeAspect="1"/>
          </p:cNvPicPr>
          <p:nvPr/>
        </p:nvPicPr>
        <p:blipFill>
          <a:blip r:embed="rId3" cstate="print"/>
          <a:stretch>
            <a:fillRect/>
          </a:stretch>
        </p:blipFill>
        <p:spPr bwMode="gray">
          <a:xfrm>
            <a:off x="10083157" y="2685706"/>
            <a:ext cx="490909" cy="401654"/>
          </a:xfrm>
          <a:prstGeom prst="rect">
            <a:avLst/>
          </a:prstGeom>
        </p:spPr>
      </p:pic>
    </p:spTree>
    <p:extLst>
      <p:ext uri="{BB962C8B-B14F-4D97-AF65-F5344CB8AC3E}">
        <p14:creationId xmlns:p14="http://schemas.microsoft.com/office/powerpoint/2010/main" val="2715359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lvl="0"/>
            <a:r>
              <a:rPr lang="en-US" altLang="zh-CN" sz="2000" smtClean="0">
                <a:sym typeface="Huawei Sans" panose="020C0503030203020204" pitchFamily="34" charset="0"/>
              </a:rPr>
              <a:t>Upon completion of this course, you will be able to:</a:t>
            </a:r>
          </a:p>
          <a:p>
            <a:pPr lvl="1"/>
            <a:r>
              <a:rPr lang="en-US" altLang="zh-CN" sz="1800" smtClean="0">
                <a:sym typeface="Huawei Sans" panose="020C0503030203020204" pitchFamily="34" charset="0"/>
              </a:rPr>
              <a:t>Describe the architecture, key components, and highlights of the CloudCampus Solution.</a:t>
            </a:r>
          </a:p>
          <a:p>
            <a:pPr lvl="1"/>
            <a:r>
              <a:rPr lang="en-US" altLang="zh-CN" sz="1800" smtClean="0">
                <a:sym typeface="Huawei Sans" panose="020C0503030203020204" pitchFamily="34" charset="0"/>
              </a:rPr>
              <a:t>Describe the ultra-broadband and simplified networks defined in the CloudCampus Solution.</a:t>
            </a:r>
          </a:p>
          <a:p>
            <a:pPr lvl="1"/>
            <a:r>
              <a:rPr lang="en-US" altLang="zh-CN" sz="1800" smtClean="0">
                <a:sym typeface="Huawei Sans" panose="020C0503030203020204" pitchFamily="34" charset="0"/>
              </a:rPr>
              <a:t>Understand VXLAN-based virtualized campus networks and their application scenarios.</a:t>
            </a:r>
          </a:p>
          <a:p>
            <a:pPr lvl="1"/>
            <a:r>
              <a:rPr lang="en-US" altLang="zh-CN" sz="1800" smtClean="0">
                <a:sym typeface="Huawei Sans" panose="020C0503030203020204" pitchFamily="34" charset="0"/>
              </a:rPr>
              <a:t>Distinguish common access authentication solutions for campus networks.</a:t>
            </a:r>
          </a:p>
          <a:p>
            <a:pPr lvl="1"/>
            <a:r>
              <a:rPr lang="en-US" altLang="zh-CN" sz="1800" smtClean="0">
                <a:sym typeface="Huawei Sans" panose="020C0503030203020204" pitchFamily="34" charset="0"/>
              </a:rPr>
              <a:t>Describe the methods of implementing intelligent policy and intelligent O&amp;M in the CloudCampus Solution.</a:t>
            </a:r>
          </a:p>
          <a:p>
            <a:endParaRPr lang="zh-CN" altLang="en-US" sz="2000" dirty="0">
              <a:sym typeface="Huawei Sans" panose="020C0503030203020204" pitchFamily="34" charset="0"/>
            </a:endParaRPr>
          </a:p>
        </p:txBody>
      </p:sp>
    </p:spTree>
    <p:extLst>
      <p:ext uri="{BB962C8B-B14F-4D97-AF65-F5344CB8AC3E}">
        <p14:creationId xmlns:p14="http://schemas.microsoft.com/office/powerpoint/2010/main" val="35767933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b="1" dirty="0" smtClean="0">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2129513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Freeform 159"/>
          <p:cNvSpPr/>
          <p:nvPr/>
        </p:nvSpPr>
        <p:spPr bwMode="gray">
          <a:xfrm flipH="1">
            <a:off x="1035288" y="2701785"/>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alpha val="4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ltLang="zh-CN" smtClean="0">
                <a:sym typeface="Huawei Sans" panose="020C0503030203020204" pitchFamily="34" charset="0"/>
              </a:rPr>
              <a:t>"1-to-N" Virtualization Implements Multi-Purpose Network</a:t>
            </a:r>
            <a:endParaRPr lang="zh-CN" altLang="en-US" dirty="0">
              <a:sym typeface="Huawei Sans" panose="020C0503030203020204" pitchFamily="34" charset="0"/>
            </a:endParaRPr>
          </a:p>
        </p:txBody>
      </p:sp>
      <p:cxnSp>
        <p:nvCxnSpPr>
          <p:cNvPr id="131" name="Straight Connector 166"/>
          <p:cNvCxnSpPr/>
          <p:nvPr/>
        </p:nvCxnSpPr>
        <p:spPr bwMode="gray">
          <a:xfrm flipH="1">
            <a:off x="10780207" y="4145389"/>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Straight Connector 166"/>
          <p:cNvCxnSpPr/>
          <p:nvPr/>
        </p:nvCxnSpPr>
        <p:spPr bwMode="gray">
          <a:xfrm flipH="1">
            <a:off x="8913042" y="4145389"/>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3" name="Straight Connector 166"/>
          <p:cNvCxnSpPr/>
          <p:nvPr/>
        </p:nvCxnSpPr>
        <p:spPr bwMode="gray">
          <a:xfrm flipH="1">
            <a:off x="7034801" y="4145389"/>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bwMode="gray">
          <a:xfrm>
            <a:off x="7266821" y="2874591"/>
            <a:ext cx="3291114" cy="1165593"/>
            <a:chOff x="6993338" y="4944020"/>
            <a:chExt cx="823660" cy="656223"/>
          </a:xfrm>
        </p:grpSpPr>
        <p:grpSp>
          <p:nvGrpSpPr>
            <p:cNvPr id="135" name="Group 165"/>
            <p:cNvGrpSpPr/>
            <p:nvPr/>
          </p:nvGrpSpPr>
          <p:grpSpPr bwMode="gray">
            <a:xfrm rot="10800000">
              <a:off x="6993338" y="4944020"/>
              <a:ext cx="823660" cy="502927"/>
              <a:chOff x="-1233037" y="914446"/>
              <a:chExt cx="1573823" cy="778776"/>
            </a:xfrm>
          </p:grpSpPr>
          <p:cxnSp>
            <p:nvCxnSpPr>
              <p:cNvPr id="137"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8"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136"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9" name="Freeform 159"/>
          <p:cNvSpPr/>
          <p:nvPr/>
        </p:nvSpPr>
        <p:spPr bwMode="gray">
          <a:xfrm flipH="1">
            <a:off x="6340898" y="3554614"/>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15B0E8"/>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0" name="Group 165"/>
          <p:cNvGrpSpPr/>
          <p:nvPr/>
        </p:nvGrpSpPr>
        <p:grpSpPr bwMode="gray">
          <a:xfrm rot="10800000">
            <a:off x="3537800" y="4649380"/>
            <a:ext cx="823660" cy="502927"/>
            <a:chOff x="-1233037" y="914446"/>
            <a:chExt cx="1573823" cy="778776"/>
          </a:xfrm>
        </p:grpSpPr>
        <p:cxnSp>
          <p:nvCxnSpPr>
            <p:cNvPr id="141"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3" name="组合 225"/>
          <p:cNvGrpSpPr>
            <a:grpSpLocks/>
          </p:cNvGrpSpPr>
          <p:nvPr/>
        </p:nvGrpSpPr>
        <p:grpSpPr bwMode="gray">
          <a:xfrm>
            <a:off x="4147682" y="5139760"/>
            <a:ext cx="504238" cy="504879"/>
            <a:chOff x="436563" y="3479800"/>
            <a:chExt cx="1114425" cy="1116013"/>
          </a:xfrm>
        </p:grpSpPr>
        <p:sp>
          <p:nvSpPr>
            <p:cNvPr id="144"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组合 206"/>
            <p:cNvGrpSpPr>
              <a:grpSpLocks/>
            </p:cNvGrpSpPr>
            <p:nvPr/>
          </p:nvGrpSpPr>
          <p:grpSpPr bwMode="gray">
            <a:xfrm>
              <a:off x="512763" y="3792538"/>
              <a:ext cx="963613" cy="488950"/>
              <a:chOff x="512763" y="3792538"/>
              <a:chExt cx="963613" cy="488950"/>
            </a:xfrm>
          </p:grpSpPr>
          <p:sp>
            <p:nvSpPr>
              <p:cNvPr id="146"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0" name="组合 247"/>
          <p:cNvGrpSpPr>
            <a:grpSpLocks/>
          </p:cNvGrpSpPr>
          <p:nvPr/>
        </p:nvGrpSpPr>
        <p:grpSpPr bwMode="gray">
          <a:xfrm>
            <a:off x="4883534" y="5139760"/>
            <a:ext cx="504879" cy="504879"/>
            <a:chOff x="7069138" y="3554413"/>
            <a:chExt cx="1114425" cy="1117600"/>
          </a:xfrm>
        </p:grpSpPr>
        <p:sp>
          <p:nvSpPr>
            <p:cNvPr id="15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2" name="组合 233"/>
            <p:cNvGrpSpPr>
              <a:grpSpLocks/>
            </p:cNvGrpSpPr>
            <p:nvPr/>
          </p:nvGrpSpPr>
          <p:grpSpPr bwMode="gray">
            <a:xfrm>
              <a:off x="7288213" y="3895726"/>
              <a:ext cx="674687" cy="434975"/>
              <a:chOff x="7288213" y="3895726"/>
              <a:chExt cx="674687" cy="434975"/>
            </a:xfrm>
          </p:grpSpPr>
          <p:sp>
            <p:nvSpPr>
              <p:cNvPr id="15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5" name="组合 212"/>
          <p:cNvGrpSpPr>
            <a:grpSpLocks/>
          </p:cNvGrpSpPr>
          <p:nvPr/>
        </p:nvGrpSpPr>
        <p:grpSpPr bwMode="gray">
          <a:xfrm>
            <a:off x="3255339" y="5139760"/>
            <a:ext cx="504879" cy="504879"/>
            <a:chOff x="1639888" y="560388"/>
            <a:chExt cx="1114425" cy="1116013"/>
          </a:xfrm>
        </p:grpSpPr>
        <p:sp>
          <p:nvSpPr>
            <p:cNvPr id="156"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7" name="组合 193"/>
            <p:cNvGrpSpPr>
              <a:grpSpLocks/>
            </p:cNvGrpSpPr>
            <p:nvPr/>
          </p:nvGrpSpPr>
          <p:grpSpPr bwMode="gray">
            <a:xfrm>
              <a:off x="1836738" y="854075"/>
              <a:ext cx="720725" cy="528638"/>
              <a:chOff x="1836738" y="854075"/>
              <a:chExt cx="720725" cy="528638"/>
            </a:xfrm>
          </p:grpSpPr>
          <p:sp>
            <p:nvSpPr>
              <p:cNvPr id="158"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67" name="文本框 166"/>
          <p:cNvSpPr txBox="1"/>
          <p:nvPr/>
        </p:nvSpPr>
        <p:spPr bwMode="gray">
          <a:xfrm>
            <a:off x="3274619" y="5644746"/>
            <a:ext cx="388247" cy="261610"/>
          </a:xfrm>
          <a:prstGeom prst="rect">
            <a:avLst/>
          </a:prstGeom>
          <a:noFill/>
        </p:spPr>
        <p:txBody>
          <a:bodyPr wrap="none" rtlCol="0">
            <a:spAutoFit/>
          </a:bodyPr>
          <a:lstStyle/>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p:cNvSpPr txBox="1"/>
          <p:nvPr/>
        </p:nvSpPr>
        <p:spPr bwMode="gray">
          <a:xfrm>
            <a:off x="3634530" y="5644746"/>
            <a:ext cx="1309974" cy="253916"/>
          </a:xfrm>
          <a:prstGeom prst="rect">
            <a:avLst/>
          </a:prstGeom>
          <a:noFill/>
        </p:spPr>
        <p:txBody>
          <a:bodyPr wrap="none" rtlCol="0">
            <a:spAutoFit/>
          </a:bodyPr>
          <a:lstStyle/>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Videoconferencing</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168"/>
          <p:cNvSpPr txBox="1"/>
          <p:nvPr/>
        </p:nvSpPr>
        <p:spPr bwMode="gray">
          <a:xfrm>
            <a:off x="4654382" y="5644746"/>
            <a:ext cx="1033391" cy="430887"/>
          </a:xfrm>
          <a:prstGeom prst="rect">
            <a:avLst/>
          </a:prstGeom>
          <a:noFill/>
        </p:spPr>
        <p:txBody>
          <a:bodyPr wrap="square" rtlCol="0">
            <a:sp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Security protection</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0" name="图片 169" descr="汇聚交换机.png"/>
          <p:cNvPicPr>
            <a:picLocks noChangeAspect="1"/>
          </p:cNvPicPr>
          <p:nvPr/>
        </p:nvPicPr>
        <p:blipFill>
          <a:blip r:embed="rId3" cstate="print"/>
          <a:stretch>
            <a:fillRect/>
          </a:stretch>
        </p:blipFill>
        <p:spPr bwMode="gray">
          <a:xfrm>
            <a:off x="1376731" y="3535504"/>
            <a:ext cx="403334" cy="330001"/>
          </a:xfrm>
          <a:prstGeom prst="rect">
            <a:avLst/>
          </a:prstGeom>
        </p:spPr>
      </p:pic>
      <p:pic>
        <p:nvPicPr>
          <p:cNvPr id="171" name="图片 87" descr="汇聚交换机.png"/>
          <p:cNvPicPr>
            <a:picLocks noChangeAspect="1"/>
          </p:cNvPicPr>
          <p:nvPr/>
        </p:nvPicPr>
        <p:blipFill>
          <a:blip r:embed="rId3" cstate="print"/>
          <a:stretch>
            <a:fillRect/>
          </a:stretch>
        </p:blipFill>
        <p:spPr bwMode="gray">
          <a:xfrm>
            <a:off x="3752348" y="3535504"/>
            <a:ext cx="403334" cy="330001"/>
          </a:xfrm>
          <a:prstGeom prst="rect">
            <a:avLst/>
          </a:prstGeom>
        </p:spPr>
      </p:pic>
      <p:pic>
        <p:nvPicPr>
          <p:cNvPr id="172" name="图片 86" descr="核心交换机.png"/>
          <p:cNvPicPr>
            <a:picLocks noChangeAspect="1"/>
          </p:cNvPicPr>
          <p:nvPr/>
        </p:nvPicPr>
        <p:blipFill>
          <a:blip r:embed="rId4" cstate="print"/>
          <a:stretch>
            <a:fillRect/>
          </a:stretch>
        </p:blipFill>
        <p:spPr bwMode="gray">
          <a:xfrm>
            <a:off x="2476521" y="2651446"/>
            <a:ext cx="443667" cy="363001"/>
          </a:xfrm>
          <a:prstGeom prst="rect">
            <a:avLst/>
          </a:prstGeom>
        </p:spPr>
      </p:pic>
      <p:grpSp>
        <p:nvGrpSpPr>
          <p:cNvPr id="173" name="组合 758"/>
          <p:cNvGrpSpPr/>
          <p:nvPr/>
        </p:nvGrpSpPr>
        <p:grpSpPr bwMode="gray">
          <a:xfrm flipV="1">
            <a:off x="2627758" y="4821470"/>
            <a:ext cx="225699" cy="191129"/>
            <a:chOff x="7440613" y="4868863"/>
            <a:chExt cx="1019175" cy="828675"/>
          </a:xfrm>
          <a:solidFill>
            <a:schemeClr val="bg1">
              <a:lumMod val="50000"/>
            </a:schemeClr>
          </a:solidFill>
        </p:grpSpPr>
        <p:sp>
          <p:nvSpPr>
            <p:cNvPr id="17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6" name="直接连接符 175"/>
          <p:cNvCxnSpPr/>
          <p:nvPr/>
        </p:nvCxnSpPr>
        <p:spPr bwMode="gray">
          <a:xfrm flipH="1">
            <a:off x="1519328" y="4617016"/>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77" name="图片 105" descr="AP.png"/>
          <p:cNvPicPr>
            <a:picLocks noChangeAspect="1"/>
          </p:cNvPicPr>
          <p:nvPr/>
        </p:nvPicPr>
        <p:blipFill>
          <a:blip r:embed="rId5" cstate="print"/>
          <a:stretch>
            <a:fillRect/>
          </a:stretch>
        </p:blipFill>
        <p:spPr bwMode="gray">
          <a:xfrm>
            <a:off x="2538940" y="4452016"/>
            <a:ext cx="403334" cy="330001"/>
          </a:xfrm>
          <a:prstGeom prst="rect">
            <a:avLst/>
          </a:prstGeom>
        </p:spPr>
      </p:pic>
      <p:grpSp>
        <p:nvGrpSpPr>
          <p:cNvPr id="178" name="Group 165"/>
          <p:cNvGrpSpPr/>
          <p:nvPr/>
        </p:nvGrpSpPr>
        <p:grpSpPr bwMode="gray">
          <a:xfrm rot="10800000">
            <a:off x="1166008" y="4649380"/>
            <a:ext cx="823660" cy="502927"/>
            <a:chOff x="-1233037" y="914446"/>
            <a:chExt cx="1573823" cy="778776"/>
          </a:xfrm>
        </p:grpSpPr>
        <p:cxnSp>
          <p:nvCxnSpPr>
            <p:cNvPr id="179"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1" name="直接连接符 180"/>
          <p:cNvCxnSpPr/>
          <p:nvPr/>
        </p:nvCxnSpPr>
        <p:spPr bwMode="gray">
          <a:xfrm>
            <a:off x="2698353" y="1311968"/>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8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76520" y="1936579"/>
            <a:ext cx="443667" cy="363001"/>
          </a:xfrm>
          <a:prstGeom prst="rect">
            <a:avLst/>
          </a:prstGeom>
        </p:spPr>
      </p:pic>
      <p:grpSp>
        <p:nvGrpSpPr>
          <p:cNvPr id="183" name="组合 758"/>
          <p:cNvGrpSpPr/>
          <p:nvPr/>
        </p:nvGrpSpPr>
        <p:grpSpPr bwMode="gray">
          <a:xfrm flipV="1">
            <a:off x="5051282" y="4821470"/>
            <a:ext cx="225699" cy="191129"/>
            <a:chOff x="7440613" y="4868863"/>
            <a:chExt cx="1019175" cy="828675"/>
          </a:xfrm>
          <a:solidFill>
            <a:schemeClr val="bg1">
              <a:lumMod val="50000"/>
            </a:schemeClr>
          </a:solidFill>
        </p:grpSpPr>
        <p:sp>
          <p:nvSpPr>
            <p:cNvPr id="18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Freeform 159"/>
          <p:cNvSpPr/>
          <p:nvPr/>
        </p:nvSpPr>
        <p:spPr bwMode="gray">
          <a:xfrm flipH="1">
            <a:off x="2197804" y="1139162"/>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7" name="直接连接符 186"/>
          <p:cNvCxnSpPr/>
          <p:nvPr/>
        </p:nvCxnSpPr>
        <p:spPr bwMode="gray">
          <a:xfrm flipH="1">
            <a:off x="3949630" y="4617016"/>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88" name="图片 105" descr="AP.png"/>
          <p:cNvPicPr>
            <a:picLocks noChangeAspect="1"/>
          </p:cNvPicPr>
          <p:nvPr/>
        </p:nvPicPr>
        <p:blipFill>
          <a:blip r:embed="rId5" cstate="print"/>
          <a:stretch>
            <a:fillRect/>
          </a:stretch>
        </p:blipFill>
        <p:spPr bwMode="gray">
          <a:xfrm>
            <a:off x="4962464" y="4452016"/>
            <a:ext cx="403334" cy="330001"/>
          </a:xfrm>
          <a:prstGeom prst="rect">
            <a:avLst/>
          </a:prstGeom>
        </p:spPr>
      </p:pic>
      <p:pic>
        <p:nvPicPr>
          <p:cNvPr id="189" name="图片 76" descr="接入交换机.png"/>
          <p:cNvPicPr>
            <a:picLocks noChangeAspect="1"/>
          </p:cNvPicPr>
          <p:nvPr/>
        </p:nvPicPr>
        <p:blipFill>
          <a:blip r:embed="rId7" cstate="print"/>
          <a:stretch>
            <a:fillRect/>
          </a:stretch>
        </p:blipFill>
        <p:spPr bwMode="gray">
          <a:xfrm>
            <a:off x="3747962" y="4452016"/>
            <a:ext cx="403334" cy="330001"/>
          </a:xfrm>
          <a:prstGeom prst="rect">
            <a:avLst/>
          </a:prstGeom>
        </p:spPr>
      </p:pic>
      <p:pic>
        <p:nvPicPr>
          <p:cNvPr id="190" name="图片 76" descr="接入交换机.png"/>
          <p:cNvPicPr>
            <a:picLocks noChangeAspect="1"/>
          </p:cNvPicPr>
          <p:nvPr/>
        </p:nvPicPr>
        <p:blipFill>
          <a:blip r:embed="rId7" cstate="print"/>
          <a:stretch>
            <a:fillRect/>
          </a:stretch>
        </p:blipFill>
        <p:spPr bwMode="gray">
          <a:xfrm>
            <a:off x="1372550" y="4452016"/>
            <a:ext cx="403334" cy="330001"/>
          </a:xfrm>
          <a:prstGeom prst="rect">
            <a:avLst/>
          </a:prstGeom>
        </p:spPr>
      </p:pic>
      <p:grpSp>
        <p:nvGrpSpPr>
          <p:cNvPr id="191" name="组合 225"/>
          <p:cNvGrpSpPr>
            <a:grpSpLocks/>
          </p:cNvGrpSpPr>
          <p:nvPr/>
        </p:nvGrpSpPr>
        <p:grpSpPr bwMode="gray">
          <a:xfrm>
            <a:off x="1775890" y="5139760"/>
            <a:ext cx="504238" cy="504879"/>
            <a:chOff x="436563" y="3479800"/>
            <a:chExt cx="1114425" cy="1116013"/>
          </a:xfrm>
        </p:grpSpPr>
        <p:sp>
          <p:nvSpPr>
            <p:cNvPr id="192"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3" name="组合 206"/>
            <p:cNvGrpSpPr>
              <a:grpSpLocks/>
            </p:cNvGrpSpPr>
            <p:nvPr/>
          </p:nvGrpSpPr>
          <p:grpSpPr bwMode="gray">
            <a:xfrm>
              <a:off x="512763" y="3792538"/>
              <a:ext cx="963613" cy="488950"/>
              <a:chOff x="512763" y="3792538"/>
              <a:chExt cx="963613" cy="488950"/>
            </a:xfrm>
          </p:grpSpPr>
          <p:sp>
            <p:nvSpPr>
              <p:cNvPr id="194"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98" name="组合 247"/>
          <p:cNvGrpSpPr>
            <a:grpSpLocks/>
          </p:cNvGrpSpPr>
          <p:nvPr/>
        </p:nvGrpSpPr>
        <p:grpSpPr bwMode="gray">
          <a:xfrm>
            <a:off x="2511742" y="5139760"/>
            <a:ext cx="504879" cy="504879"/>
            <a:chOff x="7069138" y="3554413"/>
            <a:chExt cx="1114425" cy="1117600"/>
          </a:xfrm>
        </p:grpSpPr>
        <p:sp>
          <p:nvSpPr>
            <p:cNvPr id="199"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0" name="组合 233"/>
            <p:cNvGrpSpPr>
              <a:grpSpLocks/>
            </p:cNvGrpSpPr>
            <p:nvPr/>
          </p:nvGrpSpPr>
          <p:grpSpPr bwMode="gray">
            <a:xfrm>
              <a:off x="7288213" y="3895726"/>
              <a:ext cx="674687" cy="434975"/>
              <a:chOff x="7288213" y="3895726"/>
              <a:chExt cx="674687" cy="434975"/>
            </a:xfrm>
          </p:grpSpPr>
          <p:sp>
            <p:nvSpPr>
              <p:cNvPr id="201"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03" name="组合 212"/>
          <p:cNvGrpSpPr>
            <a:grpSpLocks/>
          </p:cNvGrpSpPr>
          <p:nvPr/>
        </p:nvGrpSpPr>
        <p:grpSpPr bwMode="gray">
          <a:xfrm>
            <a:off x="883547" y="5139760"/>
            <a:ext cx="504879" cy="504879"/>
            <a:chOff x="1639888" y="560388"/>
            <a:chExt cx="1114425" cy="1116013"/>
          </a:xfrm>
        </p:grpSpPr>
        <p:sp>
          <p:nvSpPr>
            <p:cNvPr id="204"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5" name="组合 193"/>
            <p:cNvGrpSpPr>
              <a:grpSpLocks/>
            </p:cNvGrpSpPr>
            <p:nvPr/>
          </p:nvGrpSpPr>
          <p:grpSpPr bwMode="gray">
            <a:xfrm>
              <a:off x="1836738" y="854075"/>
              <a:ext cx="720725" cy="528638"/>
              <a:chOff x="1836738" y="854075"/>
              <a:chExt cx="720725" cy="528638"/>
            </a:xfrm>
          </p:grpSpPr>
          <p:sp>
            <p:nvSpPr>
              <p:cNvPr id="206"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215" name="图片 2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242900" y="2680055"/>
            <a:ext cx="1346845" cy="248394"/>
          </a:xfrm>
          <a:prstGeom prst="rect">
            <a:avLst/>
          </a:prstGeom>
        </p:spPr>
      </p:pic>
      <p:sp>
        <p:nvSpPr>
          <p:cNvPr id="216" name="文本框 215"/>
          <p:cNvSpPr txBox="1"/>
          <p:nvPr/>
        </p:nvSpPr>
        <p:spPr bwMode="gray">
          <a:xfrm>
            <a:off x="891050" y="5644746"/>
            <a:ext cx="388247" cy="261610"/>
          </a:xfrm>
          <a:prstGeom prst="rect">
            <a:avLst/>
          </a:prstGeom>
          <a:noFill/>
        </p:spPr>
        <p:txBody>
          <a:bodyPr wrap="none" rtlCol="0">
            <a:spAutoFit/>
          </a:bodyPr>
          <a:lstStyle/>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文本框 216"/>
          <p:cNvSpPr txBox="1"/>
          <p:nvPr/>
        </p:nvSpPr>
        <p:spPr bwMode="gray">
          <a:xfrm>
            <a:off x="1284111" y="5644746"/>
            <a:ext cx="1309974" cy="253916"/>
          </a:xfrm>
          <a:prstGeom prst="rect">
            <a:avLst/>
          </a:prstGeom>
          <a:noFill/>
        </p:spPr>
        <p:txBody>
          <a:bodyPr wrap="none" rtlCol="0">
            <a:spAutoFit/>
          </a:bodyPr>
          <a:lstStyle/>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Videoconferencing</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文本框 217"/>
          <p:cNvSpPr txBox="1"/>
          <p:nvPr/>
        </p:nvSpPr>
        <p:spPr bwMode="gray">
          <a:xfrm>
            <a:off x="2240802" y="5644746"/>
            <a:ext cx="1132002" cy="430887"/>
          </a:xfrm>
          <a:prstGeom prst="rect">
            <a:avLst/>
          </a:prstGeom>
          <a:noFill/>
        </p:spPr>
        <p:txBody>
          <a:bodyPr wrap="square" rtlCol="0">
            <a:sp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Security protection</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1" name="直接连接符 220"/>
          <p:cNvCxnSpPr/>
          <p:nvPr/>
        </p:nvCxnSpPr>
        <p:spPr bwMode="gray">
          <a:xfrm>
            <a:off x="8912378" y="1311968"/>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0545" y="1936579"/>
            <a:ext cx="443667" cy="363001"/>
          </a:xfrm>
          <a:prstGeom prst="rect">
            <a:avLst/>
          </a:prstGeom>
        </p:spPr>
      </p:pic>
      <p:sp>
        <p:nvSpPr>
          <p:cNvPr id="223" name="Freeform 159"/>
          <p:cNvSpPr/>
          <p:nvPr/>
        </p:nvSpPr>
        <p:spPr bwMode="gray">
          <a:xfrm flipH="1">
            <a:off x="8411829" y="1139162"/>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4" name="图片 2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456925" y="2680055"/>
            <a:ext cx="1346845" cy="248394"/>
          </a:xfrm>
          <a:prstGeom prst="rect">
            <a:avLst/>
          </a:prstGeom>
        </p:spPr>
      </p:pic>
      <p:sp>
        <p:nvSpPr>
          <p:cNvPr id="225" name="Freeform 159"/>
          <p:cNvSpPr/>
          <p:nvPr/>
        </p:nvSpPr>
        <p:spPr bwMode="gray">
          <a:xfrm flipH="1">
            <a:off x="8095385" y="3554614"/>
            <a:ext cx="1510080"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159"/>
          <p:cNvSpPr/>
          <p:nvPr/>
        </p:nvSpPr>
        <p:spPr bwMode="gray">
          <a:xfrm flipH="1">
            <a:off x="10104336" y="3554614"/>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7" name="组合 212"/>
          <p:cNvGrpSpPr>
            <a:grpSpLocks/>
          </p:cNvGrpSpPr>
          <p:nvPr/>
        </p:nvGrpSpPr>
        <p:grpSpPr bwMode="gray">
          <a:xfrm>
            <a:off x="6796475" y="5139760"/>
            <a:ext cx="504879" cy="504879"/>
            <a:chOff x="1639888" y="560388"/>
            <a:chExt cx="1114425" cy="1116013"/>
          </a:xfrm>
        </p:grpSpPr>
        <p:sp>
          <p:nvSpPr>
            <p:cNvPr id="228"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9" name="组合 193"/>
            <p:cNvGrpSpPr>
              <a:grpSpLocks/>
            </p:cNvGrpSpPr>
            <p:nvPr/>
          </p:nvGrpSpPr>
          <p:grpSpPr bwMode="gray">
            <a:xfrm>
              <a:off x="1836738" y="854075"/>
              <a:ext cx="720725" cy="528638"/>
              <a:chOff x="1836738" y="854075"/>
              <a:chExt cx="720725" cy="528638"/>
            </a:xfrm>
          </p:grpSpPr>
          <p:sp>
            <p:nvSpPr>
              <p:cNvPr id="230"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39" name="文本框 238"/>
          <p:cNvSpPr txBox="1"/>
          <p:nvPr/>
        </p:nvSpPr>
        <p:spPr bwMode="gray">
          <a:xfrm>
            <a:off x="6843867" y="5673321"/>
            <a:ext cx="405881"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0" name="组合 225"/>
          <p:cNvGrpSpPr>
            <a:grpSpLocks/>
          </p:cNvGrpSpPr>
          <p:nvPr/>
        </p:nvGrpSpPr>
        <p:grpSpPr bwMode="gray">
          <a:xfrm>
            <a:off x="8673128" y="5139760"/>
            <a:ext cx="504238" cy="504879"/>
            <a:chOff x="436563" y="3479800"/>
            <a:chExt cx="1114425" cy="1116013"/>
          </a:xfrm>
        </p:grpSpPr>
        <p:sp>
          <p:nvSpPr>
            <p:cNvPr id="241"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2" name="组合 206"/>
            <p:cNvGrpSpPr>
              <a:grpSpLocks/>
            </p:cNvGrpSpPr>
            <p:nvPr/>
          </p:nvGrpSpPr>
          <p:grpSpPr bwMode="gray">
            <a:xfrm>
              <a:off x="512763" y="3792538"/>
              <a:ext cx="963613" cy="488950"/>
              <a:chOff x="512763" y="3792538"/>
              <a:chExt cx="963613" cy="488950"/>
            </a:xfrm>
          </p:grpSpPr>
          <p:sp>
            <p:nvSpPr>
              <p:cNvPr id="243"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47" name="文本框 246"/>
          <p:cNvSpPr txBox="1"/>
          <p:nvPr/>
        </p:nvSpPr>
        <p:spPr bwMode="gray">
          <a:xfrm>
            <a:off x="8021794" y="5673321"/>
            <a:ext cx="1479893"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Videoconferencing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8" name="组合 247"/>
          <p:cNvGrpSpPr>
            <a:grpSpLocks/>
          </p:cNvGrpSpPr>
          <p:nvPr/>
        </p:nvGrpSpPr>
        <p:grpSpPr bwMode="gray">
          <a:xfrm>
            <a:off x="10548710" y="5139760"/>
            <a:ext cx="504879" cy="504879"/>
            <a:chOff x="7069138" y="3554413"/>
            <a:chExt cx="1114425" cy="1117600"/>
          </a:xfrm>
        </p:grpSpPr>
        <p:sp>
          <p:nvSpPr>
            <p:cNvPr id="249"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0" name="组合 233"/>
            <p:cNvGrpSpPr>
              <a:grpSpLocks/>
            </p:cNvGrpSpPr>
            <p:nvPr/>
          </p:nvGrpSpPr>
          <p:grpSpPr bwMode="gray">
            <a:xfrm>
              <a:off x="7288213" y="3895726"/>
              <a:ext cx="674687" cy="434975"/>
              <a:chOff x="7288213" y="3895726"/>
              <a:chExt cx="674687" cy="434975"/>
            </a:xfrm>
          </p:grpSpPr>
          <p:sp>
            <p:nvSpPr>
              <p:cNvPr id="251"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53" name="文本框 252"/>
          <p:cNvSpPr txBox="1"/>
          <p:nvPr/>
        </p:nvSpPr>
        <p:spPr bwMode="gray">
          <a:xfrm>
            <a:off x="10043946" y="5673321"/>
            <a:ext cx="1499129"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文本框 253"/>
          <p:cNvSpPr txBox="1"/>
          <p:nvPr/>
        </p:nvSpPr>
        <p:spPr bwMode="gray">
          <a:xfrm>
            <a:off x="2403867" y="3583231"/>
            <a:ext cx="907621" cy="369332"/>
          </a:xfrm>
          <a:prstGeom prst="rect">
            <a:avLst/>
          </a:prstGeom>
          <a:noFill/>
        </p:spPr>
        <p:txBody>
          <a:bodyPr wrap="none" rtlCol="0">
            <a:spAutoFit/>
          </a:bodyPr>
          <a:lstStyle/>
          <a:p>
            <a:pP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VXLAN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文本框 254"/>
          <p:cNvSpPr txBox="1"/>
          <p:nvPr/>
        </p:nvSpPr>
        <p:spPr bwMode="gray">
          <a:xfrm>
            <a:off x="6688224" y="3782176"/>
            <a:ext cx="731290" cy="430887"/>
          </a:xfrm>
          <a:prstGeom prst="rect">
            <a:avLst/>
          </a:prstGeom>
          <a:noFill/>
        </p:spPr>
        <p:txBody>
          <a:bodyPr wrap="none" rtlCol="0">
            <a:spAutoFit/>
          </a:bodyPr>
          <a:lstStyle/>
          <a:p>
            <a:pPr algn="ctr" fontAlgn="ct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VN1</a:t>
            </a:r>
          </a:p>
          <a:p>
            <a:pPr algn="ctr" fontAlgn="ct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(for OA)</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文本框 255"/>
          <p:cNvSpPr txBox="1"/>
          <p:nvPr/>
        </p:nvSpPr>
        <p:spPr bwMode="gray">
          <a:xfrm>
            <a:off x="7791747" y="3796579"/>
            <a:ext cx="2086481" cy="430887"/>
          </a:xfrm>
          <a:prstGeom prst="rect">
            <a:avLst/>
          </a:prstGeom>
          <a:noFill/>
        </p:spPr>
        <p:txBody>
          <a:bodyPr wrap="square" rtlCol="0">
            <a:spAutoFit/>
          </a:bodyPr>
          <a:lstStyle/>
          <a:p>
            <a:pPr algn="ctr" fontAlgn="ct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VN2</a:t>
            </a:r>
          </a:p>
          <a:p>
            <a:pPr algn="ctr" fontAlgn="ct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(for videoconferencing)</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文本框 256"/>
          <p:cNvSpPr txBox="1"/>
          <p:nvPr/>
        </p:nvSpPr>
        <p:spPr bwMode="gray">
          <a:xfrm>
            <a:off x="10113172" y="3648699"/>
            <a:ext cx="1365176" cy="577081"/>
          </a:xfrm>
          <a:prstGeom prst="rect">
            <a:avLst/>
          </a:prstGeom>
          <a:noFill/>
        </p:spPr>
        <p:txBody>
          <a:bodyPr wrap="square" rtlCol="0">
            <a:spAutoFit/>
          </a:bodyPr>
          <a:lstStyle/>
          <a:p>
            <a:pPr algn="ctr" fontAlgn="ct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VN3</a:t>
            </a:r>
          </a:p>
          <a:p>
            <a:pPr algn="ctr" fontAlgn="ctr"/>
            <a:r>
              <a:rPr lang="en-US" altLang="zh-CN"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(for s</a:t>
            </a:r>
            <a:r>
              <a:rPr lang="en-US" sz="105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ecurity protection)</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矩形 1437"/>
          <p:cNvSpPr>
            <a:spLocks noChangeArrowheads="1"/>
          </p:cNvSpPr>
          <p:nvPr/>
        </p:nvSpPr>
        <p:spPr bwMode="gray">
          <a:xfrm>
            <a:off x="4715269" y="1066833"/>
            <a:ext cx="3725001" cy="236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392" tIns="51195" rIns="102392" bIns="51195">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marL="171450" indent="-1714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Multiple services carried on one physical network</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Automatic deployment of physical network</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Automatic deployment of virtual network</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Automatic delivery of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service policy </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0" name="图片 86" descr="核心交换机.png"/>
          <p:cNvPicPr>
            <a:picLocks noChangeAspect="1"/>
          </p:cNvPicPr>
          <p:nvPr/>
        </p:nvPicPr>
        <p:blipFill>
          <a:blip r:embed="rId4" cstate="print"/>
          <a:stretch>
            <a:fillRect/>
          </a:stretch>
        </p:blipFill>
        <p:spPr bwMode="gray">
          <a:xfrm>
            <a:off x="8690546" y="2651446"/>
            <a:ext cx="443667" cy="363001"/>
          </a:xfrm>
          <a:prstGeom prst="rect">
            <a:avLst/>
          </a:prstGeom>
        </p:spPr>
      </p:pic>
    </p:spTree>
    <p:extLst>
      <p:ext uri="{BB962C8B-B14F-4D97-AF65-F5344CB8AC3E}">
        <p14:creationId xmlns:p14="http://schemas.microsoft.com/office/powerpoint/2010/main" val="28130011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Diversified Networking Models</a:t>
            </a:r>
            <a:endParaRPr lang="zh-CN" altLang="en-US" dirty="0">
              <a:sym typeface="Huawei Sans" panose="020C0503030203020204" pitchFamily="34" charset="0"/>
            </a:endParaRPr>
          </a:p>
        </p:txBody>
      </p:sp>
      <p:sp>
        <p:nvSpPr>
          <p:cNvPr id="34" name="圆角矩形 33"/>
          <p:cNvSpPr/>
          <p:nvPr/>
        </p:nvSpPr>
        <p:spPr bwMode="gray">
          <a:xfrm>
            <a:off x="5522976" y="1782737"/>
            <a:ext cx="5202936" cy="1353655"/>
          </a:xfrm>
          <a:prstGeom prst="roundRect">
            <a:avLst>
              <a:gd name="adj" fmla="val 9914"/>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1416796" y="1782738"/>
            <a:ext cx="4694326" cy="2437376"/>
          </a:xfrm>
          <a:prstGeom prst="roundRect">
            <a:avLst>
              <a:gd name="adj" fmla="val 9914"/>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a:off x="10055995" y="2360711"/>
            <a:ext cx="0" cy="185940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7353795" y="2360711"/>
            <a:ext cx="0" cy="185940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4651594" y="2360711"/>
            <a:ext cx="0" cy="185940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9" name="图片 87" descr="汇聚交换机.png"/>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bwMode="gray">
          <a:xfrm>
            <a:off x="4406140" y="2915850"/>
            <a:ext cx="490909" cy="401653"/>
          </a:xfrm>
          <a:prstGeom prst="rect">
            <a:avLst/>
          </a:prstGeom>
        </p:spPr>
      </p:pic>
      <p:pic>
        <p:nvPicPr>
          <p:cNvPr id="40" name="图片 87" descr="汇聚交换机.png"/>
          <p:cNvPicPr>
            <a:picLocks noChangeAspect="1"/>
          </p:cNvPicPr>
          <p:nvPr/>
        </p:nvPicPr>
        <p:blipFill>
          <a:blip r:embed="rId5" cstate="print"/>
          <a:stretch>
            <a:fillRect/>
          </a:stretch>
        </p:blipFill>
        <p:spPr bwMode="gray">
          <a:xfrm>
            <a:off x="7108341" y="2915850"/>
            <a:ext cx="490909" cy="401653"/>
          </a:xfrm>
          <a:prstGeom prst="rect">
            <a:avLst/>
          </a:prstGeom>
        </p:spPr>
      </p:pic>
      <p:pic>
        <p:nvPicPr>
          <p:cNvPr id="41" name="图片 87" descr="汇聚交换机.png"/>
          <p:cNvPicPr>
            <a:picLocks noChangeAspect="1"/>
          </p:cNvPicPr>
          <p:nvPr/>
        </p:nvPicPr>
        <p:blipFill>
          <a:blip r:embed="rId5" cstate="print"/>
          <a:stretch>
            <a:fillRect/>
          </a:stretch>
        </p:blipFill>
        <p:spPr bwMode="gray">
          <a:xfrm>
            <a:off x="9810542" y="2915850"/>
            <a:ext cx="490909" cy="401653"/>
          </a:xfrm>
          <a:prstGeom prst="rect">
            <a:avLst/>
          </a:prstGeom>
        </p:spPr>
      </p:pic>
      <p:cxnSp>
        <p:nvCxnSpPr>
          <p:cNvPr id="42" name="直接连接符 41"/>
          <p:cNvCxnSpPr/>
          <p:nvPr/>
        </p:nvCxnSpPr>
        <p:spPr bwMode="gray">
          <a:xfrm>
            <a:off x="6111122" y="1024128"/>
            <a:ext cx="0" cy="62611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6111122" y="2013239"/>
            <a:ext cx="0" cy="34747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1949393" y="2360711"/>
            <a:ext cx="0" cy="185940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1949393" y="2360711"/>
            <a:ext cx="810660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6" name="图片 86" descr="核心交换机.png"/>
          <p:cNvPicPr>
            <a:picLocks noChangeAspect="1"/>
          </p:cNvPicPr>
          <p:nvPr/>
        </p:nvPicPr>
        <p:blipFill>
          <a:blip r:embed="rId6" cstate="print"/>
          <a:stretch>
            <a:fillRect/>
          </a:stretch>
        </p:blipFill>
        <p:spPr bwMode="gray">
          <a:xfrm>
            <a:off x="5889288" y="1650238"/>
            <a:ext cx="443667" cy="363001"/>
          </a:xfrm>
          <a:prstGeom prst="rect">
            <a:avLst/>
          </a:prstGeom>
        </p:spPr>
      </p:pic>
      <p:pic>
        <p:nvPicPr>
          <p:cNvPr id="47" name="图片 76" descr="接入交换机.png"/>
          <p:cNvPicPr>
            <a:picLocks noChangeAspect="1"/>
          </p:cNvPicPr>
          <p:nvPr/>
        </p:nvPicPr>
        <p:blipFill>
          <a:blip r:embed="rId7" cstate="print"/>
          <a:stretch>
            <a:fillRect/>
          </a:stretch>
        </p:blipFill>
        <p:spPr bwMode="gray">
          <a:xfrm>
            <a:off x="1703939" y="4019287"/>
            <a:ext cx="490909" cy="401653"/>
          </a:xfrm>
          <a:prstGeom prst="rect">
            <a:avLst/>
          </a:prstGeom>
        </p:spPr>
      </p:pic>
      <p:pic>
        <p:nvPicPr>
          <p:cNvPr id="48" name="图片 76" descr="接入交换机.png"/>
          <p:cNvPicPr>
            <a:picLocks noChangeAspect="1"/>
          </p:cNvPicPr>
          <p:nvPr/>
        </p:nvPicPr>
        <p:blipFill>
          <a:blip r:embed="rId7" cstate="print"/>
          <a:stretch>
            <a:fillRect/>
          </a:stretch>
        </p:blipFill>
        <p:spPr bwMode="gray">
          <a:xfrm>
            <a:off x="4406140" y="4019287"/>
            <a:ext cx="490909" cy="401653"/>
          </a:xfrm>
          <a:prstGeom prst="rect">
            <a:avLst/>
          </a:prstGeom>
        </p:spPr>
      </p:pic>
      <p:pic>
        <p:nvPicPr>
          <p:cNvPr id="49" name="图片 76" descr="接入交换机.png"/>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tretch>
            <a:fillRect/>
          </a:stretch>
        </p:blipFill>
        <p:spPr bwMode="gray">
          <a:xfrm>
            <a:off x="7108341" y="4019287"/>
            <a:ext cx="490909" cy="401653"/>
          </a:xfrm>
          <a:prstGeom prst="rect">
            <a:avLst/>
          </a:prstGeom>
        </p:spPr>
      </p:pic>
      <p:pic>
        <p:nvPicPr>
          <p:cNvPr id="50" name="图片 105" descr="AP.png"/>
          <p:cNvPicPr>
            <a:picLocks noChangeAspect="1"/>
          </p:cNvPicPr>
          <p:nvPr/>
        </p:nvPicPr>
        <p:blipFill>
          <a:blip r:embed="rId10" cstate="print"/>
          <a:stretch>
            <a:fillRect/>
          </a:stretch>
        </p:blipFill>
        <p:spPr bwMode="gray">
          <a:xfrm>
            <a:off x="9810541" y="4019287"/>
            <a:ext cx="490909" cy="401653"/>
          </a:xfrm>
          <a:prstGeom prst="rect">
            <a:avLst/>
          </a:prstGeom>
        </p:spPr>
      </p:pic>
      <p:pic>
        <p:nvPicPr>
          <p:cNvPr id="51"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5887980" y="969218"/>
            <a:ext cx="446281" cy="365139"/>
          </a:xfrm>
          <a:prstGeom prst="rect">
            <a:avLst/>
          </a:prstGeom>
        </p:spPr>
      </p:pic>
      <p:sp>
        <p:nvSpPr>
          <p:cNvPr id="52" name="文本框 51"/>
          <p:cNvSpPr txBox="1"/>
          <p:nvPr/>
        </p:nvSpPr>
        <p:spPr bwMode="gray">
          <a:xfrm>
            <a:off x="5055693" y="3512095"/>
            <a:ext cx="907621" cy="369332"/>
          </a:xfrm>
          <a:prstGeom prst="rect">
            <a:avLst/>
          </a:prstGeom>
          <a:noFill/>
        </p:spPr>
        <p:txBody>
          <a:bodyPr wrap="none" rtlCol="0">
            <a:spAutoFit/>
          </a:bodyPr>
          <a:lstStyle/>
          <a:p>
            <a:pP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VXLAN</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798970" y="4522504"/>
            <a:ext cx="2300846" cy="684803"/>
          </a:xfrm>
          <a:prstGeom prst="rect">
            <a:avLst/>
          </a:prstGeom>
          <a:solidFill>
            <a:schemeClr val="bg1">
              <a:lumMod val="95000"/>
            </a:schemeClr>
          </a:solidFill>
        </p:spPr>
        <p:txBody>
          <a:bodyPr wrap="square" rtlCol="0">
            <a:spAutoFit/>
          </a:bodyPr>
          <a:lstStyle/>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Two-layer physical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switches function as edge nodes.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3443987" y="4522504"/>
            <a:ext cx="2300846" cy="1277273"/>
          </a:xfrm>
          <a:prstGeom prst="rect">
            <a:avLst/>
          </a:prstGeom>
          <a:solidFill>
            <a:schemeClr val="bg1">
              <a:lumMod val="95000"/>
            </a:schemeClr>
          </a:solidFill>
        </p:spPr>
        <p:txBody>
          <a:bodyPr wrap="square" rtlCol="0">
            <a:spAutoFit/>
          </a:bodyPr>
          <a:lstStyle/>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Three-layer physical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switches function as edge nodes.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switches do not need to support VXLAN.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5817049" y="4522504"/>
            <a:ext cx="3091873" cy="1685077"/>
          </a:xfrm>
          <a:prstGeom prst="rect">
            <a:avLst/>
          </a:prstGeom>
          <a:solidFill>
            <a:schemeClr val="bg1">
              <a:lumMod val="95000"/>
            </a:schemeClr>
          </a:solidFill>
        </p:spPr>
        <p:txBody>
          <a:bodyPr wrap="square" rtlCol="0">
            <a:spAutoFit/>
          </a:bodyPr>
          <a:lstStyle/>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Three-layer physical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switches function as edge nodes.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switches do not need to support VXLAN and can work with aggregation switches to implement policy association.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Legacy access switches can be reused.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9053355" y="4522504"/>
            <a:ext cx="2300846" cy="1608133"/>
          </a:xfrm>
          <a:prstGeom prst="rect">
            <a:avLst/>
          </a:prstGeom>
          <a:solidFill>
            <a:schemeClr val="bg1">
              <a:lumMod val="95000"/>
            </a:schemeClr>
          </a:solidFill>
        </p:spPr>
        <p:txBody>
          <a:bodyPr wrap="square" rtlCol="0">
            <a:spAutoFit/>
          </a:bodyPr>
          <a:lstStyle/>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switches function as edge nodes and provide the native AC function.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APs are managed by aggregation switches. APs do not need to support VXLAN and can be reused.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8978040" y="1257809"/>
            <a:ext cx="1629683" cy="300556"/>
          </a:xfrm>
          <a:prstGeom prst="rect">
            <a:avLst/>
          </a:prstGeom>
        </p:spPr>
      </p:pic>
      <p:sp>
        <p:nvSpPr>
          <p:cNvPr id="58" name="文本框 57"/>
          <p:cNvSpPr txBox="1"/>
          <p:nvPr/>
        </p:nvSpPr>
        <p:spPr bwMode="gray">
          <a:xfrm>
            <a:off x="4971946" y="1839636"/>
            <a:ext cx="845103" cy="338554"/>
          </a:xfrm>
          <a:prstGeom prst="rect">
            <a:avLst/>
          </a:prstGeom>
          <a:noFill/>
        </p:spPr>
        <p:txBody>
          <a:bodyPr wrap="none" rtlCol="0">
            <a:spAutoFit/>
          </a:bodyPr>
          <a:lstStyle/>
          <a:p>
            <a:pPr fontAlgn="ctr"/>
            <a:r>
              <a:rPr lang="en-US"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Border</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2137627" y="3881173"/>
            <a:ext cx="665567" cy="338554"/>
          </a:xfrm>
          <a:prstGeom prst="rect">
            <a:avLst/>
          </a:prstGeom>
          <a:noFill/>
        </p:spPr>
        <p:txBody>
          <a:bodyPr wrap="none" rtlCol="0">
            <a:spAutoFit/>
          </a:bodyPr>
          <a:lstStyle/>
          <a:p>
            <a:pPr fontAlgn="ctr"/>
            <a:r>
              <a:rPr lang="en-US"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3054580" y="2845528"/>
            <a:ext cx="1385316" cy="338554"/>
          </a:xfrm>
          <a:prstGeom prst="rect">
            <a:avLst/>
          </a:prstGeom>
          <a:noFill/>
        </p:spPr>
        <p:txBody>
          <a:bodyPr wrap="none" rtlCol="0">
            <a:spAutoFit/>
          </a:bodyPr>
          <a:lstStyle/>
          <a:p>
            <a:pPr algn="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Transparent</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3774329" y="3881173"/>
            <a:ext cx="665567" cy="338554"/>
          </a:xfrm>
          <a:prstGeom prst="rect">
            <a:avLst/>
          </a:prstGeom>
          <a:noFill/>
        </p:spPr>
        <p:txBody>
          <a:bodyPr wrap="none" rtlCol="0">
            <a:spAutoFit/>
          </a:bodyPr>
          <a:lstStyle/>
          <a:p>
            <a:pPr algn="r" fontAlgn="ctr"/>
            <a:r>
              <a:rPr lang="en-US"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7603636" y="2845528"/>
            <a:ext cx="665567" cy="338554"/>
          </a:xfrm>
          <a:prstGeom prst="rect">
            <a:avLst/>
          </a:prstGeom>
          <a:noFill/>
        </p:spPr>
        <p:txBody>
          <a:bodyPr wrap="none" rtlCol="0">
            <a:spAutoFit/>
          </a:bodyPr>
          <a:lstStyle/>
          <a:p>
            <a:pPr fontAlgn="ctr"/>
            <a:r>
              <a:rPr lang="en-US"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9174239" y="2845528"/>
            <a:ext cx="665567" cy="338554"/>
          </a:xfrm>
          <a:prstGeom prst="rect">
            <a:avLst/>
          </a:prstGeom>
          <a:noFill/>
        </p:spPr>
        <p:txBody>
          <a:bodyPr wrap="none" rtlCol="0">
            <a:spAutoFit/>
          </a:bodyPr>
          <a:lstStyle/>
          <a:p>
            <a:pPr algn="r" fontAlgn="ctr"/>
            <a:r>
              <a:rPr lang="en-US"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7598450" y="3881173"/>
            <a:ext cx="821059" cy="338554"/>
          </a:xfrm>
          <a:prstGeom prst="rect">
            <a:avLst/>
          </a:prstGeom>
          <a:noFill/>
        </p:spPr>
        <p:txBody>
          <a:bodyPr wrap="none" rtlCol="0">
            <a:spAutoFit/>
          </a:bodyPr>
          <a:lstStyle/>
          <a:p>
            <a:pP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Access</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508702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 name="Straight Connector 166"/>
          <p:cNvCxnSpPr/>
          <p:nvPr/>
        </p:nvCxnSpPr>
        <p:spPr bwMode="gray">
          <a:xfrm>
            <a:off x="7090026" y="1363024"/>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7" name="Freeform 159"/>
          <p:cNvSpPr/>
          <p:nvPr/>
        </p:nvSpPr>
        <p:spPr bwMode="gray">
          <a:xfrm flipH="1">
            <a:off x="6589812" y="112855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500861" y="2640130"/>
            <a:ext cx="3082806" cy="1027545"/>
          </a:xfrm>
          <a:prstGeom prst="roundRect">
            <a:avLst>
              <a:gd name="adj" fmla="val 5000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2" name="组合 41"/>
          <p:cNvGrpSpPr/>
          <p:nvPr/>
        </p:nvGrpSpPr>
        <p:grpSpPr bwMode="gray">
          <a:xfrm>
            <a:off x="976930" y="2793955"/>
            <a:ext cx="2170170" cy="789951"/>
            <a:chOff x="1199389" y="3325219"/>
            <a:chExt cx="2170170" cy="509697"/>
          </a:xfrm>
        </p:grpSpPr>
        <p:cxnSp>
          <p:nvCxnSpPr>
            <p:cNvPr id="43" name="Straight Connector 166"/>
            <p:cNvCxnSpPr/>
            <p:nvPr/>
          </p:nvCxnSpPr>
          <p:spPr bwMode="gray">
            <a:xfrm flipH="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166"/>
            <p:cNvCxnSpPr/>
            <p:nvPr/>
          </p:nvCxnSpPr>
          <p:spPr bwMode="gray">
            <a:xfrm flipH="1" flipV="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165"/>
          <p:cNvGrpSpPr/>
          <p:nvPr/>
        </p:nvGrpSpPr>
        <p:grpSpPr bwMode="gray">
          <a:xfrm rot="10800000">
            <a:off x="1111397" y="2039323"/>
            <a:ext cx="1861738" cy="600806"/>
            <a:chOff x="-1233037" y="914446"/>
            <a:chExt cx="1573823" cy="778776"/>
          </a:xfrm>
        </p:grpSpPr>
        <p:cxnSp>
          <p:nvCxnSpPr>
            <p:cNvPr id="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5" name="Straight Connector 166"/>
          <p:cNvCxnSpPr/>
          <p:nvPr/>
        </p:nvCxnSpPr>
        <p:spPr bwMode="gray">
          <a:xfrm>
            <a:off x="3147100" y="2802689"/>
            <a:ext cx="0" cy="16269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altLang="zh-CN" smtClean="0">
                <a:sym typeface="Huawei Sans" panose="020C0503030203020204" pitchFamily="34" charset="0"/>
              </a:rPr>
              <a:t>Multi-Border Networking</a:t>
            </a:r>
            <a:endParaRPr lang="zh-CN" altLang="en-US" dirty="0">
              <a:sym typeface="Huawei Sans" panose="020C0503030203020204" pitchFamily="34" charset="0"/>
            </a:endParaRPr>
          </a:p>
        </p:txBody>
      </p:sp>
      <p:cxnSp>
        <p:nvCxnSpPr>
          <p:cNvPr id="4" name="Straight Connector 166"/>
          <p:cNvCxnSpPr/>
          <p:nvPr/>
        </p:nvCxnSpPr>
        <p:spPr bwMode="gray">
          <a:xfrm>
            <a:off x="976930" y="2767281"/>
            <a:ext cx="0" cy="1662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7" descr="汇聚交换机.png"/>
          <p:cNvPicPr>
            <a:picLocks noChangeAspect="1"/>
          </p:cNvPicPr>
          <p:nvPr/>
        </p:nvPicPr>
        <p:blipFill>
          <a:blip r:embed="rId3"/>
          <a:stretch>
            <a:fillRect/>
          </a:stretch>
        </p:blipFill>
        <p:spPr bwMode="gray">
          <a:xfrm>
            <a:off x="773720" y="3499551"/>
            <a:ext cx="406420" cy="332527"/>
          </a:xfrm>
          <a:prstGeom prst="rect">
            <a:avLst/>
          </a:prstGeom>
        </p:spPr>
      </p:pic>
      <p:pic>
        <p:nvPicPr>
          <p:cNvPr id="10" name="图片 76" descr="接入交换机.png"/>
          <p:cNvPicPr>
            <a:picLocks noChangeAspect="1"/>
          </p:cNvPicPr>
          <p:nvPr/>
        </p:nvPicPr>
        <p:blipFill>
          <a:blip r:embed="rId4"/>
          <a:stretch>
            <a:fillRect/>
          </a:stretch>
        </p:blipFill>
        <p:spPr bwMode="gray">
          <a:xfrm>
            <a:off x="773720" y="4278141"/>
            <a:ext cx="406420" cy="332527"/>
          </a:xfrm>
          <a:prstGeom prst="rect">
            <a:avLst/>
          </a:prstGeom>
        </p:spPr>
      </p:pic>
      <p:pic>
        <p:nvPicPr>
          <p:cNvPr id="11" name="图片 87" descr="汇聚交换机.png"/>
          <p:cNvPicPr>
            <a:picLocks noChangeAspect="1"/>
          </p:cNvPicPr>
          <p:nvPr/>
        </p:nvPicPr>
        <p:blipFill>
          <a:blip r:embed="rId3"/>
          <a:stretch>
            <a:fillRect/>
          </a:stretch>
        </p:blipFill>
        <p:spPr bwMode="gray">
          <a:xfrm>
            <a:off x="2943890" y="3499551"/>
            <a:ext cx="406420" cy="332527"/>
          </a:xfrm>
          <a:prstGeom prst="rect">
            <a:avLst/>
          </a:prstGeom>
        </p:spPr>
      </p:pic>
      <p:sp>
        <p:nvSpPr>
          <p:cNvPr id="13" name="文本框 12"/>
          <p:cNvSpPr txBox="1"/>
          <p:nvPr/>
        </p:nvSpPr>
        <p:spPr bwMode="gray">
          <a:xfrm>
            <a:off x="379681" y="2274967"/>
            <a:ext cx="922047" cy="307777"/>
          </a:xfrm>
          <a:prstGeom prst="rect">
            <a:avLst/>
          </a:prstGeom>
          <a:noFill/>
        </p:spPr>
        <p:txBody>
          <a:bodyPr wrap="none" rtlCol="0">
            <a:spAutoFit/>
          </a:bodyPr>
          <a:lstStyle/>
          <a:p>
            <a:pPr algn="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179329" y="3672476"/>
            <a:ext cx="604653" cy="307777"/>
          </a:xfrm>
          <a:prstGeom prst="rect">
            <a:avLst/>
          </a:prstGeom>
          <a:noFill/>
        </p:spPr>
        <p:txBody>
          <a:bodyPr wrap="none" rtlCol="0">
            <a:spAutoFit/>
          </a:bodyPr>
          <a:lstStyle/>
          <a:p>
            <a:pPr algn="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2368482" y="3672476"/>
            <a:ext cx="604653" cy="307777"/>
          </a:xfrm>
          <a:prstGeom prst="rect">
            <a:avLst/>
          </a:prstGeom>
          <a:noFill/>
        </p:spPr>
        <p:txBody>
          <a:bodyPr wrap="none" rtlCol="0">
            <a:spAutoFit/>
          </a:bodyPr>
          <a:lstStyle/>
          <a:p>
            <a:pP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86" descr="核心交换机.png"/>
          <p:cNvPicPr>
            <a:picLocks noChangeAspect="1"/>
          </p:cNvPicPr>
          <p:nvPr/>
        </p:nvPicPr>
        <p:blipFill>
          <a:blip r:embed="rId5"/>
          <a:stretch>
            <a:fillRect/>
          </a:stretch>
        </p:blipFill>
        <p:spPr bwMode="gray">
          <a:xfrm>
            <a:off x="774531" y="2577374"/>
            <a:ext cx="404798" cy="331200"/>
          </a:xfrm>
          <a:prstGeom prst="rect">
            <a:avLst/>
          </a:prstGeom>
        </p:spPr>
      </p:pic>
      <p:pic>
        <p:nvPicPr>
          <p:cNvPr id="18" name="图片 17" descr="AP.png"/>
          <p:cNvPicPr>
            <a:picLocks noChangeAspect="1"/>
          </p:cNvPicPr>
          <p:nvPr/>
        </p:nvPicPr>
        <p:blipFill>
          <a:blip r:embed="rId6" cstate="print"/>
          <a:stretch>
            <a:fillRect/>
          </a:stretch>
        </p:blipFill>
        <p:spPr bwMode="gray">
          <a:xfrm>
            <a:off x="2948353" y="4295305"/>
            <a:ext cx="397495" cy="315363"/>
          </a:xfrm>
          <a:prstGeom prst="rect">
            <a:avLst/>
          </a:prstGeom>
        </p:spPr>
      </p:pic>
      <p:cxnSp>
        <p:nvCxnSpPr>
          <p:cNvPr id="22" name="Straight Connector 166"/>
          <p:cNvCxnSpPr/>
          <p:nvPr/>
        </p:nvCxnSpPr>
        <p:spPr bwMode="gray">
          <a:xfrm>
            <a:off x="2042266" y="1363024"/>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3" name="Freeform 159"/>
          <p:cNvSpPr/>
          <p:nvPr/>
        </p:nvSpPr>
        <p:spPr bwMode="gray">
          <a:xfrm flipH="1">
            <a:off x="1542052" y="112855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40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1852789" y="1858254"/>
            <a:ext cx="405710" cy="331944"/>
          </a:xfrm>
          <a:prstGeom prst="rect">
            <a:avLst/>
          </a:prstGeom>
          <a:noFill/>
        </p:spPr>
      </p:pic>
      <p:pic>
        <p:nvPicPr>
          <p:cNvPr id="28" name="图片 86" descr="核心交换机.png"/>
          <p:cNvPicPr>
            <a:picLocks noChangeAspect="1"/>
          </p:cNvPicPr>
          <p:nvPr/>
        </p:nvPicPr>
        <p:blipFill>
          <a:blip r:embed="rId5"/>
          <a:stretch>
            <a:fillRect/>
          </a:stretch>
        </p:blipFill>
        <p:spPr bwMode="gray">
          <a:xfrm>
            <a:off x="2944701" y="2577374"/>
            <a:ext cx="404798" cy="331200"/>
          </a:xfrm>
          <a:prstGeom prst="rect">
            <a:avLst/>
          </a:prstGeom>
        </p:spPr>
      </p:pic>
      <p:sp>
        <p:nvSpPr>
          <p:cNvPr id="31" name="文本框 30"/>
          <p:cNvSpPr txBox="1"/>
          <p:nvPr/>
        </p:nvSpPr>
        <p:spPr bwMode="gray">
          <a:xfrm>
            <a:off x="2871155" y="2274967"/>
            <a:ext cx="922047" cy="307777"/>
          </a:xfrm>
          <a:prstGeom prst="rect">
            <a:avLst/>
          </a:prstGeom>
          <a:noFill/>
        </p:spPr>
        <p:txBody>
          <a:bodyPr wrap="none" rtlCol="0">
            <a:spAutoFit/>
          </a:bodyPr>
          <a:lstStyle/>
          <a:p>
            <a:pP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690681" y="2787832"/>
            <a:ext cx="782587" cy="307777"/>
          </a:xfrm>
          <a:prstGeom prst="rect">
            <a:avLst/>
          </a:prstGeom>
          <a:noFill/>
        </p:spPr>
        <p:txBody>
          <a:bodyPr wrap="none" rtlCol="0">
            <a:spAutoFit/>
          </a:bodyPr>
          <a:lstStyle/>
          <a:p>
            <a:pPr fontAlgn="ctr"/>
            <a:r>
              <a:rPr lang="en-US" altLang="zh-CN" sz="1400" b="1"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VXLAN</a:t>
            </a:r>
            <a:endParaRPr lang="en-US" altLang="zh-CN" sz="14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481048" y="4678567"/>
            <a:ext cx="3774867" cy="1515800"/>
          </a:xfrm>
          <a:prstGeom prst="rect">
            <a:avLst/>
          </a:prstGeom>
          <a:noFill/>
        </p:spPr>
        <p:txBody>
          <a:bodyPr wrap="square" rtlCol="0">
            <a:spAutoFit/>
          </a:bodyPr>
          <a:lstStyle/>
          <a:p>
            <a:pPr fontAlgn="ctr">
              <a:lnSpc>
                <a:spcPts val="1500"/>
              </a:lnSpc>
              <a:spcAft>
                <a:spcPts val="600"/>
              </a:spcAft>
            </a:pP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description: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There is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one campus. Multiple border nodes are deployed and connected to the same egress, achieving redundancy. </a:t>
            </a:r>
          </a:p>
          <a:p>
            <a:pPr fontAlgn="ctr">
              <a:lnSpc>
                <a:spcPts val="1500"/>
              </a:lnSpc>
              <a:spcAft>
                <a:spcPts val="600"/>
              </a:spcAft>
            </a:pP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Applicable scenario</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Multiple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nodes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exist in one campus, and they connect to 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same external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achieving reliability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non-stack scenarios</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75"/>
          <p:cNvSpPr/>
          <p:nvPr/>
        </p:nvSpPr>
        <p:spPr bwMode="gray">
          <a:xfrm>
            <a:off x="4466960" y="2640130"/>
            <a:ext cx="3082806" cy="1027545"/>
          </a:xfrm>
          <a:prstGeom prst="roundRect">
            <a:avLst>
              <a:gd name="adj" fmla="val 5000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2" name="组合 61"/>
          <p:cNvGrpSpPr/>
          <p:nvPr/>
        </p:nvGrpSpPr>
        <p:grpSpPr bwMode="gray">
          <a:xfrm>
            <a:off x="4943029" y="2793955"/>
            <a:ext cx="2170170" cy="789951"/>
            <a:chOff x="1199389" y="3325219"/>
            <a:chExt cx="2170170" cy="509697"/>
          </a:xfrm>
        </p:grpSpPr>
        <p:cxnSp>
          <p:nvCxnSpPr>
            <p:cNvPr id="63" name="Straight Connector 166"/>
            <p:cNvCxnSpPr/>
            <p:nvPr/>
          </p:nvCxnSpPr>
          <p:spPr bwMode="gray">
            <a:xfrm flipH="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6"/>
            <p:cNvCxnSpPr/>
            <p:nvPr/>
          </p:nvCxnSpPr>
          <p:spPr bwMode="gray">
            <a:xfrm flipH="1" flipV="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8" name="Straight Connector 166"/>
          <p:cNvCxnSpPr/>
          <p:nvPr/>
        </p:nvCxnSpPr>
        <p:spPr bwMode="gray">
          <a:xfrm>
            <a:off x="7113199" y="2039323"/>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6"/>
          <p:cNvCxnSpPr/>
          <p:nvPr/>
        </p:nvCxnSpPr>
        <p:spPr bwMode="gray">
          <a:xfrm>
            <a:off x="4943029" y="2039323"/>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87" descr="汇聚交换机.png"/>
          <p:cNvPicPr>
            <a:picLocks noChangeAspect="1"/>
          </p:cNvPicPr>
          <p:nvPr/>
        </p:nvPicPr>
        <p:blipFill>
          <a:blip r:embed="rId3"/>
          <a:stretch>
            <a:fillRect/>
          </a:stretch>
        </p:blipFill>
        <p:spPr bwMode="gray">
          <a:xfrm>
            <a:off x="4739819" y="3499551"/>
            <a:ext cx="406420" cy="332527"/>
          </a:xfrm>
          <a:prstGeom prst="rect">
            <a:avLst/>
          </a:prstGeom>
        </p:spPr>
      </p:pic>
      <p:pic>
        <p:nvPicPr>
          <p:cNvPr id="71" name="图片 76" descr="接入交换机.png"/>
          <p:cNvPicPr>
            <a:picLocks noChangeAspect="1"/>
          </p:cNvPicPr>
          <p:nvPr/>
        </p:nvPicPr>
        <p:blipFill>
          <a:blip r:embed="rId4"/>
          <a:stretch>
            <a:fillRect/>
          </a:stretch>
        </p:blipFill>
        <p:spPr bwMode="gray">
          <a:xfrm>
            <a:off x="4739819" y="4278141"/>
            <a:ext cx="406420" cy="332527"/>
          </a:xfrm>
          <a:prstGeom prst="rect">
            <a:avLst/>
          </a:prstGeom>
        </p:spPr>
      </p:pic>
      <p:pic>
        <p:nvPicPr>
          <p:cNvPr id="72" name="图片 87" descr="汇聚交换机.png"/>
          <p:cNvPicPr>
            <a:picLocks noChangeAspect="1"/>
          </p:cNvPicPr>
          <p:nvPr/>
        </p:nvPicPr>
        <p:blipFill>
          <a:blip r:embed="rId3"/>
          <a:stretch>
            <a:fillRect/>
          </a:stretch>
        </p:blipFill>
        <p:spPr bwMode="gray">
          <a:xfrm>
            <a:off x="6909989" y="3499551"/>
            <a:ext cx="406420" cy="332527"/>
          </a:xfrm>
          <a:prstGeom prst="rect">
            <a:avLst/>
          </a:prstGeom>
        </p:spPr>
      </p:pic>
      <p:sp>
        <p:nvSpPr>
          <p:cNvPr id="73" name="文本框 72"/>
          <p:cNvSpPr txBox="1"/>
          <p:nvPr/>
        </p:nvSpPr>
        <p:spPr bwMode="gray">
          <a:xfrm>
            <a:off x="5032521" y="2274967"/>
            <a:ext cx="922047" cy="307777"/>
          </a:xfrm>
          <a:prstGeom prst="rect">
            <a:avLst/>
          </a:prstGeom>
          <a:noFill/>
        </p:spPr>
        <p:txBody>
          <a:bodyPr wrap="none" rtlCol="0">
            <a:spAutoFit/>
          </a:bodyPr>
          <a:lstStyle/>
          <a:p>
            <a:pPr algn="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145428" y="3672476"/>
            <a:ext cx="604653" cy="307777"/>
          </a:xfrm>
          <a:prstGeom prst="rect">
            <a:avLst/>
          </a:prstGeom>
          <a:noFill/>
        </p:spPr>
        <p:txBody>
          <a:bodyPr wrap="none" rtlCol="0">
            <a:spAutoFit/>
          </a:bodyPr>
          <a:lstStyle/>
          <a:p>
            <a:pPr algn="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334581" y="3672476"/>
            <a:ext cx="604653" cy="307777"/>
          </a:xfrm>
          <a:prstGeom prst="rect">
            <a:avLst/>
          </a:prstGeom>
          <a:noFill/>
        </p:spPr>
        <p:txBody>
          <a:bodyPr wrap="none" rtlCol="0">
            <a:spAutoFit/>
          </a:bodyPr>
          <a:lstStyle/>
          <a:p>
            <a:pP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4740630" y="2577374"/>
            <a:ext cx="404798" cy="331200"/>
          </a:xfrm>
          <a:prstGeom prst="rect">
            <a:avLst/>
          </a:prstGeom>
        </p:spPr>
      </p:pic>
      <p:pic>
        <p:nvPicPr>
          <p:cNvPr id="77" name="图片 76" descr="AP.png"/>
          <p:cNvPicPr>
            <a:picLocks noChangeAspect="1"/>
          </p:cNvPicPr>
          <p:nvPr/>
        </p:nvPicPr>
        <p:blipFill>
          <a:blip r:embed="rId6" cstate="print"/>
          <a:stretch>
            <a:fillRect/>
          </a:stretch>
        </p:blipFill>
        <p:spPr bwMode="gray">
          <a:xfrm>
            <a:off x="6914452" y="4295305"/>
            <a:ext cx="397495" cy="315363"/>
          </a:xfrm>
          <a:prstGeom prst="rect">
            <a:avLst/>
          </a:prstGeom>
        </p:spPr>
      </p:pic>
      <p:cxnSp>
        <p:nvCxnSpPr>
          <p:cNvPr id="78" name="Straight Connector 166"/>
          <p:cNvCxnSpPr/>
          <p:nvPr/>
        </p:nvCxnSpPr>
        <p:spPr bwMode="gray">
          <a:xfrm>
            <a:off x="4940398" y="1363024"/>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9" name="Freeform 159"/>
          <p:cNvSpPr/>
          <p:nvPr/>
        </p:nvSpPr>
        <p:spPr bwMode="gray">
          <a:xfrm flipH="1">
            <a:off x="4440184" y="112855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40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4740630" y="1858254"/>
            <a:ext cx="405710" cy="331944"/>
          </a:xfrm>
          <a:prstGeom prst="rect">
            <a:avLst/>
          </a:prstGeom>
          <a:noFill/>
        </p:spPr>
      </p:pic>
      <p:pic>
        <p:nvPicPr>
          <p:cNvPr id="81" name="图片 86" descr="核心交换机.png"/>
          <p:cNvPicPr>
            <a:picLocks noChangeAspect="1"/>
          </p:cNvPicPr>
          <p:nvPr/>
        </p:nvPicPr>
        <p:blipFill>
          <a:blip r:embed="rId5"/>
          <a:stretch>
            <a:fillRect/>
          </a:stretch>
        </p:blipFill>
        <p:spPr bwMode="gray">
          <a:xfrm>
            <a:off x="6910800" y="2577374"/>
            <a:ext cx="404798" cy="331200"/>
          </a:xfrm>
          <a:prstGeom prst="rect">
            <a:avLst/>
          </a:prstGeom>
        </p:spPr>
      </p:pic>
      <p:sp>
        <p:nvSpPr>
          <p:cNvPr id="82" name="文本框 81"/>
          <p:cNvSpPr txBox="1"/>
          <p:nvPr/>
        </p:nvSpPr>
        <p:spPr bwMode="gray">
          <a:xfrm>
            <a:off x="6194820" y="2274967"/>
            <a:ext cx="922047" cy="307777"/>
          </a:xfrm>
          <a:prstGeom prst="rect">
            <a:avLst/>
          </a:prstGeom>
          <a:noFill/>
        </p:spPr>
        <p:txBody>
          <a:bodyPr wrap="none" rtlCol="0">
            <a:spAutoFit/>
          </a:bodyPr>
          <a:lstStyle/>
          <a:p>
            <a:pP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5656780" y="2787832"/>
            <a:ext cx="782587" cy="307777"/>
          </a:xfrm>
          <a:prstGeom prst="rect">
            <a:avLst/>
          </a:prstGeom>
          <a:noFill/>
        </p:spPr>
        <p:txBody>
          <a:bodyPr wrap="none" rtlCol="0">
            <a:spAutoFit/>
          </a:bodyPr>
          <a:lstStyle/>
          <a:p>
            <a:pPr fontAlgn="ctr"/>
            <a:r>
              <a:rPr lang="en-US" altLang="zh-CN" sz="1400" b="1"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VXLAN</a:t>
            </a:r>
            <a:endParaRPr lang="en-US" altLang="zh-CN" sz="14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4303216" y="4870928"/>
            <a:ext cx="3641633" cy="1323439"/>
          </a:xfrm>
          <a:prstGeom prst="rect">
            <a:avLst/>
          </a:prstGeom>
          <a:noFill/>
        </p:spPr>
        <p:txBody>
          <a:bodyPr wrap="square" rtlCol="0">
            <a:spAutoFit/>
          </a:bodyPr>
          <a:lstStyle/>
          <a:p>
            <a:pPr fontAlgn="ctr">
              <a:lnSpc>
                <a:spcPts val="1500"/>
              </a:lnSpc>
              <a:spcAft>
                <a:spcPts val="600"/>
              </a:spcAft>
            </a:pP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description</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There is one campus. Multiple border nodes are deployed and connected to different egresses. Different services are transmitted through different border nodes</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ts val="15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Applicable </a:t>
            </a: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scenario</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One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campus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has different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external networks.</a:t>
            </a:r>
          </a:p>
        </p:txBody>
      </p:sp>
      <p:pic>
        <p:nvPicPr>
          <p:cNvPr id="85"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898144" y="1858254"/>
            <a:ext cx="405710" cy="331944"/>
          </a:xfrm>
          <a:prstGeom prst="rect">
            <a:avLst/>
          </a:prstGeom>
          <a:noFill/>
        </p:spPr>
      </p:pic>
      <p:cxnSp>
        <p:nvCxnSpPr>
          <p:cNvPr id="88" name="Straight Connector 166"/>
          <p:cNvCxnSpPr/>
          <p:nvPr/>
        </p:nvCxnSpPr>
        <p:spPr bwMode="gray">
          <a:xfrm>
            <a:off x="11048401" y="1363024"/>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9" name="Freeform 159"/>
          <p:cNvSpPr/>
          <p:nvPr/>
        </p:nvSpPr>
        <p:spPr bwMode="gray">
          <a:xfrm flipH="1">
            <a:off x="10548187" y="112855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sp>
        <p:nvSpPr>
          <p:cNvPr id="90" name="圆角矩形 75"/>
          <p:cNvSpPr/>
          <p:nvPr/>
        </p:nvSpPr>
        <p:spPr bwMode="gray">
          <a:xfrm>
            <a:off x="8425335" y="2640130"/>
            <a:ext cx="3082806" cy="1027545"/>
          </a:xfrm>
          <a:prstGeom prst="roundRect">
            <a:avLst>
              <a:gd name="adj" fmla="val 5000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Straight Connector 166"/>
          <p:cNvCxnSpPr/>
          <p:nvPr/>
        </p:nvCxnSpPr>
        <p:spPr bwMode="gray">
          <a:xfrm>
            <a:off x="11071574" y="2039323"/>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166"/>
          <p:cNvCxnSpPr/>
          <p:nvPr/>
        </p:nvCxnSpPr>
        <p:spPr bwMode="gray">
          <a:xfrm>
            <a:off x="8901404" y="2039323"/>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87" descr="汇聚交换机.png"/>
          <p:cNvPicPr>
            <a:picLocks noChangeAspect="1"/>
          </p:cNvPicPr>
          <p:nvPr/>
        </p:nvPicPr>
        <p:blipFill>
          <a:blip r:embed="rId3"/>
          <a:stretch>
            <a:fillRect/>
          </a:stretch>
        </p:blipFill>
        <p:spPr bwMode="gray">
          <a:xfrm>
            <a:off x="8698194" y="3499551"/>
            <a:ext cx="406420" cy="332527"/>
          </a:xfrm>
          <a:prstGeom prst="rect">
            <a:avLst/>
          </a:prstGeom>
        </p:spPr>
      </p:pic>
      <p:pic>
        <p:nvPicPr>
          <p:cNvPr id="97" name="图片 76" descr="接入交换机.png"/>
          <p:cNvPicPr>
            <a:picLocks noChangeAspect="1"/>
          </p:cNvPicPr>
          <p:nvPr/>
        </p:nvPicPr>
        <p:blipFill>
          <a:blip r:embed="rId4"/>
          <a:stretch>
            <a:fillRect/>
          </a:stretch>
        </p:blipFill>
        <p:spPr bwMode="gray">
          <a:xfrm>
            <a:off x="8698194" y="4278141"/>
            <a:ext cx="406420" cy="332527"/>
          </a:xfrm>
          <a:prstGeom prst="rect">
            <a:avLst/>
          </a:prstGeom>
        </p:spPr>
      </p:pic>
      <p:pic>
        <p:nvPicPr>
          <p:cNvPr id="98" name="图片 87" descr="汇聚交换机.png"/>
          <p:cNvPicPr>
            <a:picLocks noChangeAspect="1"/>
          </p:cNvPicPr>
          <p:nvPr/>
        </p:nvPicPr>
        <p:blipFill>
          <a:blip r:embed="rId3"/>
          <a:stretch>
            <a:fillRect/>
          </a:stretch>
        </p:blipFill>
        <p:spPr bwMode="gray">
          <a:xfrm>
            <a:off x="10868364" y="3499551"/>
            <a:ext cx="406420" cy="332527"/>
          </a:xfrm>
          <a:prstGeom prst="rect">
            <a:avLst/>
          </a:prstGeom>
        </p:spPr>
      </p:pic>
      <p:sp>
        <p:nvSpPr>
          <p:cNvPr id="99" name="文本框 98"/>
          <p:cNvSpPr txBox="1"/>
          <p:nvPr/>
        </p:nvSpPr>
        <p:spPr bwMode="gray">
          <a:xfrm>
            <a:off x="8990896" y="2274967"/>
            <a:ext cx="922047" cy="307777"/>
          </a:xfrm>
          <a:prstGeom prst="rect">
            <a:avLst/>
          </a:prstGeom>
          <a:noFill/>
        </p:spPr>
        <p:txBody>
          <a:bodyPr wrap="none" rtlCol="0">
            <a:spAutoFit/>
          </a:bodyPr>
          <a:lstStyle/>
          <a:p>
            <a:pPr algn="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9103803" y="3672476"/>
            <a:ext cx="604653" cy="307777"/>
          </a:xfrm>
          <a:prstGeom prst="rect">
            <a:avLst/>
          </a:prstGeom>
          <a:noFill/>
        </p:spPr>
        <p:txBody>
          <a:bodyPr wrap="none" rtlCol="0">
            <a:spAutoFit/>
          </a:bodyPr>
          <a:lstStyle/>
          <a:p>
            <a:pPr algn="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292956" y="3672476"/>
            <a:ext cx="604653" cy="307777"/>
          </a:xfrm>
          <a:prstGeom prst="rect">
            <a:avLst/>
          </a:prstGeom>
          <a:noFill/>
        </p:spPr>
        <p:txBody>
          <a:bodyPr wrap="none" rtlCol="0">
            <a:spAutoFit/>
          </a:bodyPr>
          <a:lstStyle/>
          <a:p>
            <a:pPr fontAlgn="ctr"/>
            <a:r>
              <a:rPr lang="en-US" altLang="zh-CN" sz="1400" b="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86" descr="核心交换机.png"/>
          <p:cNvPicPr>
            <a:picLocks noChangeAspect="1"/>
          </p:cNvPicPr>
          <p:nvPr/>
        </p:nvPicPr>
        <p:blipFill>
          <a:blip r:embed="rId5"/>
          <a:stretch>
            <a:fillRect/>
          </a:stretch>
        </p:blipFill>
        <p:spPr bwMode="gray">
          <a:xfrm>
            <a:off x="8699005" y="2577374"/>
            <a:ext cx="404798" cy="331200"/>
          </a:xfrm>
          <a:prstGeom prst="rect">
            <a:avLst/>
          </a:prstGeom>
        </p:spPr>
      </p:pic>
      <p:pic>
        <p:nvPicPr>
          <p:cNvPr id="103" name="图片 102" descr="AP.png"/>
          <p:cNvPicPr>
            <a:picLocks noChangeAspect="1"/>
          </p:cNvPicPr>
          <p:nvPr/>
        </p:nvPicPr>
        <p:blipFill>
          <a:blip r:embed="rId6" cstate="print"/>
          <a:stretch>
            <a:fillRect/>
          </a:stretch>
        </p:blipFill>
        <p:spPr bwMode="gray">
          <a:xfrm>
            <a:off x="10872827" y="4295305"/>
            <a:ext cx="397495" cy="315363"/>
          </a:xfrm>
          <a:prstGeom prst="rect">
            <a:avLst/>
          </a:prstGeom>
        </p:spPr>
      </p:pic>
      <p:cxnSp>
        <p:nvCxnSpPr>
          <p:cNvPr id="104" name="Straight Connector 166"/>
          <p:cNvCxnSpPr/>
          <p:nvPr/>
        </p:nvCxnSpPr>
        <p:spPr bwMode="gray">
          <a:xfrm>
            <a:off x="8898773" y="1363024"/>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5" name="Freeform 159"/>
          <p:cNvSpPr/>
          <p:nvPr/>
        </p:nvSpPr>
        <p:spPr bwMode="gray">
          <a:xfrm flipH="1">
            <a:off x="8398559" y="1128553"/>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40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8699005" y="1858254"/>
            <a:ext cx="405710" cy="331944"/>
          </a:xfrm>
          <a:prstGeom prst="rect">
            <a:avLst/>
          </a:prstGeom>
          <a:noFill/>
        </p:spPr>
      </p:pic>
      <p:pic>
        <p:nvPicPr>
          <p:cNvPr id="107" name="图片 86" descr="核心交换机.png"/>
          <p:cNvPicPr>
            <a:picLocks noChangeAspect="1"/>
          </p:cNvPicPr>
          <p:nvPr/>
        </p:nvPicPr>
        <p:blipFill>
          <a:blip r:embed="rId5"/>
          <a:stretch>
            <a:fillRect/>
          </a:stretch>
        </p:blipFill>
        <p:spPr bwMode="gray">
          <a:xfrm>
            <a:off x="10869175" y="2577374"/>
            <a:ext cx="404798" cy="331200"/>
          </a:xfrm>
          <a:prstGeom prst="rect">
            <a:avLst/>
          </a:prstGeom>
        </p:spPr>
      </p:pic>
      <p:sp>
        <p:nvSpPr>
          <p:cNvPr id="108" name="文本框 107"/>
          <p:cNvSpPr txBox="1"/>
          <p:nvPr/>
        </p:nvSpPr>
        <p:spPr bwMode="gray">
          <a:xfrm>
            <a:off x="10153195" y="2274967"/>
            <a:ext cx="922047" cy="307777"/>
          </a:xfrm>
          <a:prstGeom prst="rect">
            <a:avLst/>
          </a:prstGeom>
          <a:noFill/>
        </p:spPr>
        <p:txBody>
          <a:bodyPr wrap="none" rtlCol="0">
            <a:spAutoFit/>
          </a:bodyPr>
          <a:lstStyle/>
          <a:p>
            <a:pP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9615155" y="3049647"/>
            <a:ext cx="782587" cy="307777"/>
          </a:xfrm>
          <a:prstGeom prst="rect">
            <a:avLst/>
          </a:prstGeom>
          <a:noFill/>
        </p:spPr>
        <p:txBody>
          <a:bodyPr wrap="none" rtlCol="0">
            <a:spAutoFit/>
          </a:bodyPr>
          <a:lstStyle/>
          <a:p>
            <a:pPr fontAlgn="ctr"/>
            <a:r>
              <a:rPr lang="en-US" altLang="zh-CN" sz="1400" b="1"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VXLAN</a:t>
            </a:r>
            <a:endParaRPr lang="en-US" altLang="zh-CN" sz="14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8063345" y="4870928"/>
            <a:ext cx="3685743" cy="1323439"/>
          </a:xfrm>
          <a:prstGeom prst="rect">
            <a:avLst/>
          </a:prstGeom>
          <a:noFill/>
        </p:spPr>
        <p:txBody>
          <a:bodyPr wrap="square" rtlCol="0">
            <a:spAutoFit/>
          </a:bodyPr>
          <a:lstStyle/>
          <a:p>
            <a:pPr fontAlgn="ctr">
              <a:lnSpc>
                <a:spcPts val="1500"/>
              </a:lnSpc>
              <a:spcAft>
                <a:spcPts val="600"/>
              </a:spcAft>
            </a:pP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description</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There are multiple campuses. Each campus connects to its external network through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its independent border node.</a:t>
            </a:r>
          </a:p>
          <a:p>
            <a:pPr fontAlgn="ctr">
              <a:lnSpc>
                <a:spcPts val="15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Applicable </a:t>
            </a: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scenario</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campuses belong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the same fabric, and each campus network has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its independent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border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node and egress 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10856519" y="1858254"/>
            <a:ext cx="405710" cy="331944"/>
          </a:xfrm>
          <a:prstGeom prst="rect">
            <a:avLst/>
          </a:prstGeom>
          <a:noFill/>
        </p:spPr>
      </p:pic>
      <p:sp>
        <p:nvSpPr>
          <p:cNvPr id="12" name="圆角矩形 11"/>
          <p:cNvSpPr/>
          <p:nvPr/>
        </p:nvSpPr>
        <p:spPr bwMode="gray">
          <a:xfrm>
            <a:off x="8214793" y="1776522"/>
            <a:ext cx="1368796" cy="2934023"/>
          </a:xfrm>
          <a:prstGeom prst="roundRect">
            <a:avLst>
              <a:gd name="adj" fmla="val 18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111"/>
          <p:cNvSpPr/>
          <p:nvPr/>
        </p:nvSpPr>
        <p:spPr bwMode="gray">
          <a:xfrm>
            <a:off x="10343976" y="1776522"/>
            <a:ext cx="1368796" cy="2934023"/>
          </a:xfrm>
          <a:prstGeom prst="roundRect">
            <a:avLst>
              <a:gd name="adj" fmla="val 18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8139601" y="1775245"/>
            <a:ext cx="400110" cy="1096675"/>
          </a:xfrm>
          <a:prstGeom prst="rect">
            <a:avLst/>
          </a:prstGeom>
          <a:noFill/>
        </p:spPr>
        <p:txBody>
          <a:bodyPr vert="vert270" wrap="square" rtlCol="0">
            <a:spAutoFit/>
          </a:bodyPr>
          <a:lstStyle/>
          <a:p>
            <a:pPr algn="ctr" fontAlgn="ctr"/>
            <a:r>
              <a:rPr lang="en-US" altLang="zh-CN" sz="14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Campus 1</a:t>
            </a:r>
            <a:endParaRPr lang="en-US" altLang="zh-CN" sz="14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11314643" y="1775246"/>
            <a:ext cx="400110" cy="954107"/>
          </a:xfrm>
          <a:prstGeom prst="rect">
            <a:avLst/>
          </a:prstGeom>
          <a:noFill/>
        </p:spPr>
        <p:txBody>
          <a:bodyPr vert="vert270" wrap="square" rtlCol="0">
            <a:spAutoFit/>
          </a:bodyPr>
          <a:lstStyle/>
          <a:p>
            <a:pPr algn="ctr" fontAlgn="ctr"/>
            <a:r>
              <a:rPr lang="en-US" altLang="zh-CN" sz="14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Campus 2</a:t>
            </a:r>
            <a:endParaRPr lang="en-US" altLang="zh-CN" sz="14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Straight Connector 166"/>
          <p:cNvCxnSpPr>
            <a:stCxn id="107" idx="1"/>
            <a:endCxn id="102" idx="3"/>
          </p:cNvCxnSpPr>
          <p:nvPr/>
        </p:nvCxnSpPr>
        <p:spPr bwMode="gray">
          <a:xfrm flipH="1">
            <a:off x="9103803" y="2742974"/>
            <a:ext cx="17653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5378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b="1" dirty="0" smtClean="0">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6162983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User Access Authentication</a:t>
            </a:r>
            <a:endParaRPr lang="zh-CN" altLang="en-US" dirty="0">
              <a:sym typeface="Huawei Sans" panose="020C0503030203020204" pitchFamily="34" charset="0"/>
            </a:endParaRPr>
          </a:p>
        </p:txBody>
      </p:sp>
      <p:sp>
        <p:nvSpPr>
          <p:cNvPr id="34" name="Rounded Rectangle 23"/>
          <p:cNvSpPr/>
          <p:nvPr/>
        </p:nvSpPr>
        <p:spPr bwMode="gray">
          <a:xfrm>
            <a:off x="641277" y="5429866"/>
            <a:ext cx="6334622" cy="688750"/>
          </a:xfrm>
          <a:prstGeom prst="roundRect">
            <a:avLst>
              <a:gd name="adj" fmla="val 7521"/>
            </a:avLst>
          </a:prstGeom>
          <a:gradFill flip="none" rotWithShape="1">
            <a:gsLst>
              <a:gs pos="100000">
                <a:sysClr val="window" lastClr="FFFFFF"/>
              </a:gs>
              <a:gs pos="0">
                <a:srgbClr val="DDDDDD"/>
              </a:gs>
            </a:gsLst>
            <a:lin ang="0" scaled="1"/>
            <a:tileRect/>
          </a:gradFill>
          <a:ln w="9525" cap="flat" cmpd="sng" algn="ctr">
            <a:gradFill flip="none" rotWithShape="1">
              <a:gsLst>
                <a:gs pos="32000">
                  <a:sysClr val="window" lastClr="FFFFFF">
                    <a:lumMod val="75000"/>
                  </a:sysClr>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r>
              <a:rPr lang="en-US" sz="1600" kern="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User terminal</a:t>
            </a:r>
          </a:p>
        </p:txBody>
      </p:sp>
      <p:sp>
        <p:nvSpPr>
          <p:cNvPr id="35" name="Rounded Rectangle 23"/>
          <p:cNvSpPr/>
          <p:nvPr/>
        </p:nvSpPr>
        <p:spPr bwMode="gray">
          <a:xfrm>
            <a:off x="641277" y="4668797"/>
            <a:ext cx="6334622" cy="688750"/>
          </a:xfrm>
          <a:prstGeom prst="roundRect">
            <a:avLst>
              <a:gd name="adj" fmla="val 7521"/>
            </a:avLst>
          </a:prstGeom>
          <a:gradFill flip="none" rotWithShape="1">
            <a:gsLst>
              <a:gs pos="100000">
                <a:sysClr val="window" lastClr="FFFFFF"/>
              </a:gs>
              <a:gs pos="0">
                <a:srgbClr val="DDDDDD"/>
              </a:gs>
            </a:gsLst>
            <a:lin ang="0" scaled="1"/>
            <a:tileRect/>
          </a:gradFill>
          <a:ln w="9525" cap="flat" cmpd="sng" algn="ctr">
            <a:gradFill flip="none" rotWithShape="1">
              <a:gsLst>
                <a:gs pos="32000">
                  <a:sysClr val="window" lastClr="FFFFFF">
                    <a:lumMod val="75000"/>
                  </a:sysClr>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r>
              <a:rPr lang="en-US" sz="1600" kern="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Authentication </a:t>
            </a:r>
          </a:p>
          <a:p>
            <a:pPr defTabSz="914400"/>
            <a:r>
              <a:rPr lang="en-US" sz="1600" kern="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device</a:t>
            </a:r>
            <a:endParaRPr lang="en-US" altLang="zh-CN" sz="1600" kern="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ounded Rectangle 23"/>
          <p:cNvSpPr/>
          <p:nvPr/>
        </p:nvSpPr>
        <p:spPr bwMode="gray">
          <a:xfrm>
            <a:off x="641277" y="2595923"/>
            <a:ext cx="6334622" cy="1163394"/>
          </a:xfrm>
          <a:prstGeom prst="roundRect">
            <a:avLst>
              <a:gd name="adj" fmla="val 7521"/>
            </a:avLst>
          </a:prstGeom>
          <a:gradFill flip="none" rotWithShape="1">
            <a:gsLst>
              <a:gs pos="52000">
                <a:sysClr val="window" lastClr="FFFFFF"/>
              </a:gs>
              <a:gs pos="0">
                <a:srgbClr val="BEE9EE"/>
              </a:gs>
            </a:gsLst>
            <a:lin ang="0" scaled="1"/>
            <a:tileRect/>
          </a:gradFill>
          <a:ln w="9525" cap="flat" cmpd="sng" algn="ctr">
            <a:gradFill flip="none" rotWithShape="1">
              <a:gsLst>
                <a:gs pos="32000">
                  <a:srgbClr val="56C4D2"/>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endParaRPr lang="en-US" altLang="zh-CN" sz="1600" kern="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14" descr="日志告警服务器-蓝.png"/>
          <p:cNvPicPr>
            <a:picLocks noChangeAspect="1"/>
          </p:cNvPicPr>
          <p:nvPr/>
        </p:nvPicPr>
        <p:blipFill>
          <a:blip r:embed="rId3" cstate="print"/>
          <a:stretch>
            <a:fillRect/>
          </a:stretch>
        </p:blipFill>
        <p:spPr bwMode="gray">
          <a:xfrm>
            <a:off x="4422250" y="5665732"/>
            <a:ext cx="335054" cy="209215"/>
          </a:xfrm>
          <a:prstGeom prst="rect">
            <a:avLst/>
          </a:prstGeom>
        </p:spPr>
      </p:pic>
      <p:pic>
        <p:nvPicPr>
          <p:cNvPr id="38" name="图片 11" descr="开放网络-蓝.png"/>
          <p:cNvPicPr>
            <a:picLocks noChangeAspect="1"/>
          </p:cNvPicPr>
          <p:nvPr/>
        </p:nvPicPr>
        <p:blipFill>
          <a:blip r:embed="rId4" cstate="print"/>
          <a:stretch>
            <a:fillRect/>
          </a:stretch>
        </p:blipFill>
        <p:spPr bwMode="gray">
          <a:xfrm>
            <a:off x="5886910" y="5641380"/>
            <a:ext cx="335054" cy="257919"/>
          </a:xfrm>
          <a:prstGeom prst="rect">
            <a:avLst/>
          </a:prstGeom>
        </p:spPr>
      </p:pic>
      <p:pic>
        <p:nvPicPr>
          <p:cNvPr id="39" name="图片 42" descr="IP电话.png"/>
          <p:cNvPicPr>
            <a:picLocks noChangeAspect="1"/>
          </p:cNvPicPr>
          <p:nvPr/>
        </p:nvPicPr>
        <p:blipFill>
          <a:blip r:embed="rId5" cstate="print"/>
          <a:stretch>
            <a:fillRect/>
          </a:stretch>
        </p:blipFill>
        <p:spPr bwMode="gray">
          <a:xfrm>
            <a:off x="2388424" y="5640100"/>
            <a:ext cx="277078" cy="260479"/>
          </a:xfrm>
          <a:prstGeom prst="rect">
            <a:avLst/>
          </a:prstGeom>
        </p:spPr>
      </p:pic>
      <p:pic>
        <p:nvPicPr>
          <p:cNvPr id="40" name="图片 158" descr="SAN网络-蓝.png"/>
          <p:cNvPicPr>
            <a:picLocks noChangeAspect="1"/>
          </p:cNvPicPr>
          <p:nvPr/>
        </p:nvPicPr>
        <p:blipFill>
          <a:blip r:embed="rId6" cstate="print"/>
          <a:stretch>
            <a:fillRect/>
          </a:stretch>
        </p:blipFill>
        <p:spPr bwMode="gray">
          <a:xfrm>
            <a:off x="3826611" y="5620653"/>
            <a:ext cx="182733" cy="299373"/>
          </a:xfrm>
          <a:prstGeom prst="rect">
            <a:avLst/>
          </a:prstGeom>
        </p:spPr>
      </p:pic>
      <p:pic>
        <p:nvPicPr>
          <p:cNvPr id="41" name="图片 157" descr="故障链路.png"/>
          <p:cNvPicPr>
            <a:picLocks noChangeAspect="1"/>
          </p:cNvPicPr>
          <p:nvPr/>
        </p:nvPicPr>
        <p:blipFill>
          <a:blip r:embed="rId7" cstate="print"/>
          <a:stretch>
            <a:fillRect/>
          </a:stretch>
        </p:blipFill>
        <p:spPr bwMode="gray">
          <a:xfrm>
            <a:off x="3078408" y="5645327"/>
            <a:ext cx="335297" cy="250025"/>
          </a:xfrm>
          <a:prstGeom prst="rect">
            <a:avLst/>
          </a:prstGeom>
        </p:spPr>
      </p:pic>
      <p:pic>
        <p:nvPicPr>
          <p:cNvPr id="42" name="图片 47" descr="打印机.png"/>
          <p:cNvPicPr>
            <a:picLocks noChangeAspect="1"/>
          </p:cNvPicPr>
          <p:nvPr/>
        </p:nvPicPr>
        <p:blipFill>
          <a:blip r:embed="rId8" cstate="print"/>
          <a:stretch>
            <a:fillRect/>
          </a:stretch>
        </p:blipFill>
        <p:spPr bwMode="gray">
          <a:xfrm>
            <a:off x="5170210" y="5649428"/>
            <a:ext cx="303795" cy="241822"/>
          </a:xfrm>
          <a:prstGeom prst="rect">
            <a:avLst/>
          </a:prstGeom>
        </p:spPr>
      </p:pic>
      <p:pic>
        <p:nvPicPr>
          <p:cNvPr id="43"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877433" y="4839806"/>
            <a:ext cx="368827" cy="301768"/>
          </a:xfrm>
          <a:prstGeom prst="rect">
            <a:avLst/>
          </a:prstGeom>
        </p:spPr>
      </p:pic>
      <p:pic>
        <p:nvPicPr>
          <p:cNvPr id="44" name="Picture 2" descr="G:\做的项目\公共\扁平图标切换\更新2015_01_21\oss扁平图标库2015_01_21更新-04.png"/>
          <p:cNvPicPr>
            <a:picLocks noChangeAspect="1" noChangeArrowheads="1"/>
          </p:cNvPicPr>
          <p:nvPr/>
        </p:nvPicPr>
        <p:blipFill>
          <a:blip r:embed="rId10" cstate="print"/>
          <a:stretch>
            <a:fillRect/>
          </a:stretch>
        </p:blipFill>
        <p:spPr bwMode="gray">
          <a:xfrm>
            <a:off x="3220349" y="4839807"/>
            <a:ext cx="368827" cy="301767"/>
          </a:xfrm>
          <a:prstGeom prst="rect">
            <a:avLst/>
          </a:prstGeom>
          <a:noFill/>
        </p:spPr>
      </p:pic>
      <p:pic>
        <p:nvPicPr>
          <p:cNvPr id="45" name="图片 76" descr="接入交换机.png"/>
          <p:cNvPicPr>
            <a:picLocks noChangeAspect="1"/>
          </p:cNvPicPr>
          <p:nvPr/>
        </p:nvPicPr>
        <p:blipFill>
          <a:blip r:embed="rId11" cstate="print"/>
          <a:stretch>
            <a:fillRect/>
          </a:stretch>
        </p:blipFill>
        <p:spPr bwMode="gray">
          <a:xfrm>
            <a:off x="2334655" y="4839806"/>
            <a:ext cx="368827" cy="301768"/>
          </a:xfrm>
          <a:prstGeom prst="rect">
            <a:avLst/>
          </a:prstGeom>
        </p:spPr>
      </p:pic>
      <p:pic>
        <p:nvPicPr>
          <p:cNvPr id="46" name="图片 105" descr="AP.png"/>
          <p:cNvPicPr>
            <a:picLocks noChangeAspect="1"/>
          </p:cNvPicPr>
          <p:nvPr/>
        </p:nvPicPr>
        <p:blipFill>
          <a:blip r:embed="rId12" cstate="print"/>
          <a:stretch>
            <a:fillRect/>
          </a:stretch>
        </p:blipFill>
        <p:spPr bwMode="gray">
          <a:xfrm>
            <a:off x="4106044" y="4839806"/>
            <a:ext cx="368827" cy="301768"/>
          </a:xfrm>
          <a:prstGeom prst="rect">
            <a:avLst/>
          </a:prstGeom>
        </p:spPr>
      </p:pic>
      <p:pic>
        <p:nvPicPr>
          <p:cNvPr id="47" name="图片 102" descr="AC-蓝.png"/>
          <p:cNvPicPr>
            <a:picLocks noChangeAspect="1"/>
          </p:cNvPicPr>
          <p:nvPr/>
        </p:nvPicPr>
        <p:blipFill>
          <a:blip r:embed="rId13" cstate="print"/>
          <a:stretch>
            <a:fillRect/>
          </a:stretch>
        </p:blipFill>
        <p:spPr bwMode="gray">
          <a:xfrm>
            <a:off x="4991739" y="4839806"/>
            <a:ext cx="368827" cy="301768"/>
          </a:xfrm>
          <a:prstGeom prst="rect">
            <a:avLst/>
          </a:prstGeom>
        </p:spPr>
      </p:pic>
      <p:cxnSp>
        <p:nvCxnSpPr>
          <p:cNvPr id="48" name="直接箭头连接符 47"/>
          <p:cNvCxnSpPr/>
          <p:nvPr/>
        </p:nvCxnSpPr>
        <p:spPr bwMode="gray">
          <a:xfrm>
            <a:off x="1886072" y="3767784"/>
            <a:ext cx="0" cy="89643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1099620" y="2923943"/>
            <a:ext cx="786452" cy="447063"/>
          </a:xfrm>
          <a:prstGeom prst="rect">
            <a:avLst/>
          </a:prstGeom>
        </p:spPr>
      </p:pic>
      <p:cxnSp>
        <p:nvCxnSpPr>
          <p:cNvPr id="50" name="直接箭头连接符 49"/>
          <p:cNvCxnSpPr/>
          <p:nvPr/>
        </p:nvCxnSpPr>
        <p:spPr bwMode="gray">
          <a:xfrm>
            <a:off x="3113739" y="3767784"/>
            <a:ext cx="0" cy="89643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4322720" y="3767784"/>
            <a:ext cx="0" cy="89643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1314440" y="3985166"/>
            <a:ext cx="1143263" cy="461665"/>
          </a:xfrm>
          <a:prstGeom prst="rect">
            <a:avLst/>
          </a:prstGeom>
          <a:solidFill>
            <a:schemeClr val="bg1"/>
          </a:solidFill>
        </p:spPr>
        <p:txBody>
          <a:bodyPr wrap="none" rtlCol="0" anchor="ctr">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NETCONF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2478703" y="3985166"/>
            <a:ext cx="1215397" cy="461665"/>
          </a:xfrm>
          <a:prstGeom prst="rect">
            <a:avLst/>
          </a:prstGeom>
          <a:solidFill>
            <a:schemeClr val="bg1"/>
          </a:solidFill>
        </p:spPr>
        <p:txBody>
          <a:bodyPr wrap="none" rtlCol="0" anchor="ctr">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HTTP/2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3719284" y="3985166"/>
            <a:ext cx="1215397" cy="461665"/>
          </a:xfrm>
          <a:prstGeom prst="rect">
            <a:avLst/>
          </a:prstGeom>
          <a:solidFill>
            <a:schemeClr val="bg1"/>
          </a:solidFill>
        </p:spPr>
        <p:txBody>
          <a:bodyPr wrap="none" rtlCol="0" anchor="ctr">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RADIUS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5419726" y="2783253"/>
            <a:ext cx="1113153" cy="764900"/>
          </a:xfrm>
          <a:prstGeom prst="rect">
            <a:avLst/>
          </a:prstGeom>
          <a:solidFill>
            <a:srgbClr val="BEE9EE"/>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marR="0" lvl="0" indent="0" algn="ctr" defTabSz="914400" fontAlgn="auto">
              <a:lnSpc>
                <a:spcPts val="2400"/>
              </a:lnSpc>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latin typeface="Huawei Sans" panose="020C0503030203020204" pitchFamily="34" charset="0"/>
                <a:ea typeface="方正兰亭黑简体" panose="02000000000000000000" pitchFamily="2" charset="-122"/>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n-US" sz="1200" dirty="0">
                <a:sym typeface="Huawei Sans" panose="020C0503030203020204" pitchFamily="34" charset="0"/>
              </a:rPr>
              <a:t>User management</a:t>
            </a:r>
            <a:endParaRPr lang="en-US" altLang="zh-CN" sz="1200" dirty="0">
              <a:sym typeface="Huawei Sans" panose="020C0503030203020204" pitchFamily="34" charset="0"/>
            </a:endParaRPr>
          </a:p>
        </p:txBody>
      </p:sp>
      <p:sp>
        <p:nvSpPr>
          <p:cNvPr id="56" name="文本框 55"/>
          <p:cNvSpPr txBox="1"/>
          <p:nvPr/>
        </p:nvSpPr>
        <p:spPr bwMode="gray">
          <a:xfrm>
            <a:off x="2149380" y="2783253"/>
            <a:ext cx="3222720" cy="325136"/>
          </a:xfrm>
          <a:prstGeom prst="rect">
            <a:avLst/>
          </a:prstGeom>
          <a:solidFill>
            <a:srgbClr val="BEE9EE"/>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marR="0" lvl="0" indent="0" algn="ctr" defTabSz="914400" fontAlgn="auto">
              <a:lnSpc>
                <a:spcPts val="2400"/>
              </a:lnSpc>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latin typeface="Huawei Sans" panose="020C0503030203020204" pitchFamily="34" charset="0"/>
                <a:ea typeface="方正兰亭黑简体" panose="02000000000000000000" pitchFamily="2" charset="-122"/>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n-US" sz="1200" dirty="0">
                <a:sym typeface="Huawei Sans" panose="020C0503030203020204" pitchFamily="34" charset="0"/>
              </a:rPr>
              <a:t>Portal page customization</a:t>
            </a:r>
            <a:endParaRPr lang="en-US" altLang="zh-CN" sz="1200" dirty="0">
              <a:sym typeface="Huawei Sans" panose="020C0503030203020204" pitchFamily="34" charset="0"/>
            </a:endParaRPr>
          </a:p>
        </p:txBody>
      </p:sp>
      <p:sp>
        <p:nvSpPr>
          <p:cNvPr id="57" name="文本框 56"/>
          <p:cNvSpPr txBox="1"/>
          <p:nvPr/>
        </p:nvSpPr>
        <p:spPr bwMode="gray">
          <a:xfrm>
            <a:off x="2149380" y="3223017"/>
            <a:ext cx="1683740" cy="325136"/>
          </a:xfrm>
          <a:prstGeom prst="rect">
            <a:avLst/>
          </a:prstGeom>
          <a:solidFill>
            <a:srgbClr val="BEE9EE"/>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marR="0" lvl="0" indent="0" algn="ctr" defTabSz="914400" fontAlgn="auto">
              <a:lnSpc>
                <a:spcPts val="2400"/>
              </a:lnSpc>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latin typeface="Huawei Sans" panose="020C0503030203020204" pitchFamily="34" charset="0"/>
                <a:ea typeface="方正兰亭黑简体" panose="02000000000000000000" pitchFamily="2" charset="-122"/>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n-US" sz="1200" dirty="0">
                <a:sym typeface="Huawei Sans" panose="020C0503030203020204" pitchFamily="34" charset="0"/>
              </a:rPr>
              <a:t>Portal server</a:t>
            </a:r>
            <a:endParaRPr lang="en-US" altLang="zh-CN" sz="1200" dirty="0">
              <a:sym typeface="Huawei Sans" panose="020C0503030203020204" pitchFamily="34" charset="0"/>
            </a:endParaRPr>
          </a:p>
        </p:txBody>
      </p:sp>
      <p:sp>
        <p:nvSpPr>
          <p:cNvPr id="58" name="文本框 57"/>
          <p:cNvSpPr txBox="1"/>
          <p:nvPr/>
        </p:nvSpPr>
        <p:spPr bwMode="gray">
          <a:xfrm>
            <a:off x="4013688" y="3223017"/>
            <a:ext cx="1346878" cy="325136"/>
          </a:xfrm>
          <a:prstGeom prst="rect">
            <a:avLst/>
          </a:prstGeom>
          <a:solidFill>
            <a:srgbClr val="BEE9EE"/>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marR="0" lvl="0" indent="0" algn="ctr" defTabSz="914400" fontAlgn="auto">
              <a:lnSpc>
                <a:spcPts val="2400"/>
              </a:lnSpc>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latin typeface="Huawei Sans" panose="020C0503030203020204" pitchFamily="34" charset="0"/>
                <a:ea typeface="方正兰亭黑简体" panose="02000000000000000000" pitchFamily="2" charset="-122"/>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n-US" sz="1200" dirty="0">
                <a:sym typeface="Huawei Sans" panose="020C0503030203020204" pitchFamily="34" charset="0"/>
              </a:rPr>
              <a:t>RADIUS server</a:t>
            </a:r>
            <a:endParaRPr lang="en-US" altLang="zh-CN" sz="1200" dirty="0">
              <a:sym typeface="Huawei Sans" panose="020C0503030203020204" pitchFamily="34" charset="0"/>
            </a:endParaRPr>
          </a:p>
        </p:txBody>
      </p:sp>
      <p:cxnSp>
        <p:nvCxnSpPr>
          <p:cNvPr id="59" name="直接箭头连接符 58"/>
          <p:cNvCxnSpPr/>
          <p:nvPr/>
        </p:nvCxnSpPr>
        <p:spPr bwMode="gray">
          <a:xfrm>
            <a:off x="3743651" y="2113284"/>
            <a:ext cx="0" cy="42333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Rounded Rectangle 23"/>
          <p:cNvSpPr/>
          <p:nvPr/>
        </p:nvSpPr>
        <p:spPr bwMode="gray">
          <a:xfrm>
            <a:off x="641277" y="1203805"/>
            <a:ext cx="6334622" cy="850174"/>
          </a:xfrm>
          <a:prstGeom prst="roundRect">
            <a:avLst>
              <a:gd name="adj" fmla="val 7521"/>
            </a:avLst>
          </a:prstGeom>
          <a:gradFill flip="none" rotWithShape="1">
            <a:gsLst>
              <a:gs pos="52000">
                <a:sysClr val="window" lastClr="FFFFFF"/>
              </a:gs>
              <a:gs pos="0">
                <a:srgbClr val="BEE9EE"/>
              </a:gs>
            </a:gsLst>
            <a:lin ang="0" scaled="1"/>
            <a:tileRect/>
          </a:gradFill>
          <a:ln w="9525" cap="flat" cmpd="sng" algn="ctr">
            <a:gradFill flip="none" rotWithShape="1">
              <a:gsLst>
                <a:gs pos="32000">
                  <a:srgbClr val="56C4D2"/>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endParaRPr lang="en-US" altLang="zh-CN" sz="1600" kern="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781096" y="1339275"/>
            <a:ext cx="3157270" cy="638538"/>
          </a:xfrm>
          <a:prstGeom prst="rect">
            <a:avLst/>
          </a:prstGeom>
          <a:solidFill>
            <a:schemeClr val="bg1"/>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b="1" dirty="0" smtClean="0">
                <a:latin typeface="Huawei Sans" panose="020C0503030203020204" pitchFamily="34" charset="0"/>
                <a:sym typeface="Huawei Sans" panose="020C0503030203020204" pitchFamily="34" charset="0"/>
              </a:rPr>
              <a:t>Social media authentication</a:t>
            </a:r>
            <a:endParaRPr lang="en-US" altLang="zh-CN" sz="1200" b="1"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sym typeface="Huawei Sans" panose="020C0503030203020204" pitchFamily="34" charset="0"/>
              </a:rPr>
              <a:t>QQ, Weibo, Facebook, Twitter</a:t>
            </a:r>
            <a:endParaRPr lang="en-US" altLang="zh-CN" sz="1200" dirty="0">
              <a:latin typeface="Huawei Sans" panose="020C0503030203020204" pitchFamily="34" charset="0"/>
              <a:sym typeface="Huawei Sans" panose="020C0503030203020204" pitchFamily="34" charset="0"/>
            </a:endParaRPr>
          </a:p>
        </p:txBody>
      </p:sp>
      <p:sp>
        <p:nvSpPr>
          <p:cNvPr id="62" name="文本框 61"/>
          <p:cNvSpPr txBox="1"/>
          <p:nvPr/>
        </p:nvSpPr>
        <p:spPr bwMode="gray">
          <a:xfrm>
            <a:off x="3996090" y="1339275"/>
            <a:ext cx="1185333" cy="638538"/>
          </a:xfrm>
          <a:prstGeom prst="rect">
            <a:avLst/>
          </a:prstGeom>
          <a:solidFill>
            <a:schemeClr val="bg1"/>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b="1" dirty="0" smtClean="0">
                <a:latin typeface="Huawei Sans" panose="020C0503030203020204" pitchFamily="34" charset="0"/>
                <a:sym typeface="Huawei Sans" panose="020C0503030203020204" pitchFamily="34" charset="0"/>
              </a:rPr>
              <a:t>Third-party</a:t>
            </a:r>
            <a:endParaRPr lang="en-US" altLang="zh-CN" sz="1200" b="1" dirty="0" smtClean="0">
              <a:latin typeface="Huawei Sans" panose="020C0503030203020204" pitchFamily="34" charset="0"/>
              <a:sym typeface="Huawei Sans" panose="020C0503030203020204" pitchFamily="34" charset="0"/>
            </a:endParaRPr>
          </a:p>
          <a:p>
            <a:pPr fontAlgn="ctr"/>
            <a:r>
              <a:rPr lang="en-US" sz="1200" b="1" dirty="0" smtClean="0">
                <a:latin typeface="Huawei Sans" panose="020C0503030203020204" pitchFamily="34" charset="0"/>
                <a:sym typeface="Huawei Sans" panose="020C0503030203020204" pitchFamily="34" charset="0"/>
              </a:rPr>
              <a:t>RADIUS server</a:t>
            </a:r>
            <a:endParaRPr lang="en-US" altLang="zh-CN" sz="1200" b="1" dirty="0" smtClean="0">
              <a:latin typeface="Huawei Sans" panose="020C0503030203020204" pitchFamily="34" charset="0"/>
              <a:sym typeface="Huawei Sans" panose="020C0503030203020204" pitchFamily="34" charset="0"/>
            </a:endParaRPr>
          </a:p>
        </p:txBody>
      </p:sp>
      <p:sp>
        <p:nvSpPr>
          <p:cNvPr id="63" name="矩形 62"/>
          <p:cNvSpPr/>
          <p:nvPr/>
        </p:nvSpPr>
        <p:spPr bwMode="gray">
          <a:xfrm>
            <a:off x="6916629" y="1153011"/>
            <a:ext cx="4829283" cy="4662815"/>
          </a:xfrm>
          <a:prstGeom prst="rect">
            <a:avLst/>
          </a:prstGeom>
        </p:spPr>
        <p:txBody>
          <a:bodyPr wrap="square">
            <a:spAutoFit/>
          </a:bodyPr>
          <a:lstStyle/>
          <a:p>
            <a:pPr fontAlgn="ctr">
              <a:lnSpc>
                <a:spcPct val="150000"/>
              </a:lnSpc>
              <a:spcBef>
                <a:spcPts val="600"/>
              </a:spcBef>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Authentication modes:</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Portal authentication: user name and password authentication, anonymous authentication, SMS authentication, QQ authentication, Sina Weibo authentication, Facebook authentication, Twitter authentication, passcode 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MAC address 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802.1X 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spcBef>
                <a:spcPts val="600"/>
              </a:spcBef>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Transmission protocols:</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HTTP/2 and RADIUS for authentication data transmission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NETCONF for configuration data transmission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spcBef>
                <a:spcPts val="600"/>
              </a:spcBef>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Open authentication:</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Interconnection with third-party Portal servers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ct val="150000"/>
              </a:lnSpc>
              <a:spcBef>
                <a:spcPts val="60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Interconnection with social media such as QQ, Weibo, Facebook, and Twitter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239148" y="1339275"/>
            <a:ext cx="1185333" cy="638538"/>
          </a:xfrm>
          <a:prstGeom prst="rect">
            <a:avLst/>
          </a:prstGeom>
          <a:solidFill>
            <a:schemeClr val="bg1"/>
          </a:solidFill>
          <a:ln w="9525" cap="flat" cmpd="sng" algn="ctr">
            <a:solidFill>
              <a:srgbClr val="30B5C5"/>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b="1" dirty="0" smtClean="0">
                <a:latin typeface="Huawei Sans" panose="020C0503030203020204" pitchFamily="34" charset="0"/>
                <a:sym typeface="Huawei Sans" panose="020C0503030203020204" pitchFamily="34" charset="0"/>
              </a:rPr>
              <a:t>Third-party</a:t>
            </a:r>
            <a:endParaRPr lang="en-US" altLang="zh-CN" sz="1200" b="1" dirty="0" smtClean="0">
              <a:latin typeface="Huawei Sans" panose="020C0503030203020204" pitchFamily="34" charset="0"/>
              <a:sym typeface="Huawei Sans" panose="020C0503030203020204" pitchFamily="34" charset="0"/>
            </a:endParaRPr>
          </a:p>
          <a:p>
            <a:pPr fontAlgn="ctr"/>
            <a:r>
              <a:rPr lang="en-US" sz="1200" b="1" dirty="0" smtClean="0">
                <a:latin typeface="Huawei Sans" panose="020C0503030203020204" pitchFamily="34" charset="0"/>
                <a:sym typeface="Huawei Sans" panose="020C0503030203020204" pitchFamily="34" charset="0"/>
              </a:rPr>
              <a:t>Portal server</a:t>
            </a:r>
            <a:endParaRPr lang="en-US" altLang="zh-CN" sz="1200" b="1"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944733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r>
              <a:rPr lang="en-US" altLang="zh-CN" smtClean="0">
                <a:sym typeface="Huawei Sans" panose="020C0503030203020204" pitchFamily="34" charset="0"/>
              </a:rPr>
              <a:t>Intelligent Policy Engine Achieves Fine-Grained Policy Control</a:t>
            </a:r>
            <a:endParaRPr lang="zh-CN" altLang="en-US" dirty="0">
              <a:sym typeface="Huawei Sans" panose="020C0503030203020204" pitchFamily="34" charset="0"/>
            </a:endParaRPr>
          </a:p>
        </p:txBody>
      </p:sp>
      <p:sp>
        <p:nvSpPr>
          <p:cNvPr id="82" name="矩形 81"/>
          <p:cNvSpPr/>
          <p:nvPr/>
        </p:nvSpPr>
        <p:spPr bwMode="gray">
          <a:xfrm>
            <a:off x="6512812" y="1801066"/>
            <a:ext cx="5045251" cy="4188257"/>
          </a:xfrm>
          <a:prstGeom prst="rect">
            <a:avLst/>
          </a:prstGeom>
          <a:noFill/>
          <a:ln w="12700" cap="flat" cmpd="sng">
            <a:solidFill>
              <a:srgbClr val="B5B5B5"/>
            </a:solidFill>
            <a:prstDash val="solid"/>
            <a:round/>
            <a:headEnd/>
            <a:tailEnd/>
          </a:ln>
          <a:effectLst/>
        </p:spPr>
        <p:txBody>
          <a:bodyPr wrap="none" anchor="ctr"/>
          <a:lstStyle/>
          <a:p>
            <a:pPr algn="ctr" fontAlgn="ctr"/>
            <a:endParaRPr lang="en-US" dirty="0">
              <a:ln>
                <a:solidFill>
                  <a:srgbClr val="666666">
                    <a:lumMod val="50000"/>
                  </a:srgbClr>
                </a:solidFill>
              </a:ln>
              <a:solidFill>
                <a:srgbClr val="666666">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627039" y="1801066"/>
            <a:ext cx="5046260" cy="4188257"/>
          </a:xfrm>
          <a:prstGeom prst="rect">
            <a:avLst/>
          </a:prstGeom>
          <a:noFill/>
          <a:ln w="12700" cap="flat" cmpd="sng">
            <a:solidFill>
              <a:srgbClr val="B5B5B5"/>
            </a:solidFill>
            <a:prstDash val="solid"/>
            <a:round/>
            <a:headEnd/>
            <a:tailEnd/>
          </a:ln>
          <a:effectLst/>
        </p:spPr>
        <p:txBody>
          <a:bodyPr wrap="none" anchor="ctr"/>
          <a:lstStyle/>
          <a:p>
            <a:pPr algn="ctr" fontAlgn="ctr"/>
            <a:endParaRPr lang="en-US" dirty="0">
              <a:ln>
                <a:solidFill>
                  <a:srgbClr val="666666">
                    <a:lumMod val="50000"/>
                  </a:srgbClr>
                </a:solidFill>
              </a:ln>
              <a:solidFill>
                <a:srgbClr val="666666">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301"/>
          <p:cNvSpPr txBox="1">
            <a:spLocks noChangeArrowheads="1"/>
          </p:cNvSpPr>
          <p:nvPr/>
        </p:nvSpPr>
        <p:spPr bwMode="gray">
          <a:xfrm>
            <a:off x="7446497" y="2049072"/>
            <a:ext cx="1255245" cy="307777"/>
          </a:xfrm>
          <a:prstGeom prst="rect">
            <a:avLst/>
          </a:prstGeom>
          <a:noFill/>
          <a:ln w="9525">
            <a:noFill/>
            <a:miter lim="800000"/>
            <a:headEnd/>
            <a:tailEnd/>
          </a:ln>
          <a:effectLst/>
        </p:spPr>
        <p:txBody>
          <a:bodyPr wrap="square">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Permission</a:t>
            </a:r>
            <a:endParaRPr lang="en-US" altLang="zh-CN"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5" name="TextBox 301"/>
          <p:cNvSpPr txBox="1">
            <a:spLocks noChangeArrowheads="1"/>
          </p:cNvSpPr>
          <p:nvPr/>
        </p:nvSpPr>
        <p:spPr bwMode="gray">
          <a:xfrm>
            <a:off x="7446497" y="2847944"/>
            <a:ext cx="1255245" cy="307777"/>
          </a:xfrm>
          <a:prstGeom prst="rect">
            <a:avLst/>
          </a:prstGeom>
          <a:noFill/>
          <a:ln w="9525">
            <a:noFill/>
            <a:miter lim="800000"/>
            <a:headEnd/>
            <a:tailEnd/>
          </a:ln>
          <a:effectLst/>
        </p:spPr>
        <p:txBody>
          <a:bodyPr wrap="square">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Bandwidth</a:t>
            </a:r>
          </a:p>
        </p:txBody>
      </p:sp>
      <p:sp>
        <p:nvSpPr>
          <p:cNvPr id="86" name="TextBox 301"/>
          <p:cNvSpPr txBox="1">
            <a:spLocks noChangeArrowheads="1"/>
          </p:cNvSpPr>
          <p:nvPr/>
        </p:nvSpPr>
        <p:spPr bwMode="gray">
          <a:xfrm>
            <a:off x="7446497" y="3637526"/>
            <a:ext cx="1255245" cy="307777"/>
          </a:xfrm>
          <a:prstGeom prst="rect">
            <a:avLst/>
          </a:prstGeom>
          <a:noFill/>
          <a:ln w="9525">
            <a:noFill/>
            <a:miter lim="800000"/>
            <a:headEnd/>
            <a:tailEnd/>
          </a:ln>
          <a:effectLst/>
        </p:spPr>
        <p:txBody>
          <a:bodyPr wrap="square">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QoS</a:t>
            </a:r>
            <a:endParaRPr lang="en-US" altLang="zh-CN"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TextBox 301"/>
          <p:cNvSpPr txBox="1">
            <a:spLocks noChangeArrowheads="1"/>
          </p:cNvSpPr>
          <p:nvPr/>
        </p:nvSpPr>
        <p:spPr bwMode="gray">
          <a:xfrm>
            <a:off x="7446497" y="4427108"/>
            <a:ext cx="1255245" cy="307777"/>
          </a:xfrm>
          <a:prstGeom prst="rect">
            <a:avLst/>
          </a:prstGeom>
          <a:noFill/>
          <a:ln w="9525">
            <a:noFill/>
            <a:miter lim="800000"/>
            <a:headEnd/>
            <a:tailEnd/>
          </a:ln>
          <a:effectLst/>
        </p:spPr>
        <p:txBody>
          <a:bodyPr wrap="square">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Application</a:t>
            </a:r>
          </a:p>
        </p:txBody>
      </p:sp>
      <p:sp>
        <p:nvSpPr>
          <p:cNvPr id="88" name="TextBox 301"/>
          <p:cNvSpPr txBox="1">
            <a:spLocks noChangeArrowheads="1"/>
          </p:cNvSpPr>
          <p:nvPr/>
        </p:nvSpPr>
        <p:spPr bwMode="gray">
          <a:xfrm>
            <a:off x="7446497" y="5216691"/>
            <a:ext cx="1255245" cy="307777"/>
          </a:xfrm>
          <a:prstGeom prst="rect">
            <a:avLst/>
          </a:prstGeom>
          <a:noFill/>
          <a:ln w="9525">
            <a:noFill/>
            <a:miter lim="800000"/>
            <a:headEnd/>
            <a:tailEnd/>
          </a:ln>
          <a:effectLst/>
        </p:spPr>
        <p:txBody>
          <a:bodyPr wrap="square">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Security</a:t>
            </a:r>
          </a:p>
        </p:txBody>
      </p:sp>
      <p:sp>
        <p:nvSpPr>
          <p:cNvPr id="89" name="TextBox 301"/>
          <p:cNvSpPr txBox="1">
            <a:spLocks noChangeArrowheads="1"/>
          </p:cNvSpPr>
          <p:nvPr/>
        </p:nvSpPr>
        <p:spPr bwMode="gray">
          <a:xfrm>
            <a:off x="2703103" y="3153864"/>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time</a:t>
            </a: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When</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TextBox 301"/>
          <p:cNvSpPr txBox="1">
            <a:spLocks noChangeArrowheads="1"/>
          </p:cNvSpPr>
          <p:nvPr/>
        </p:nvSpPr>
        <p:spPr bwMode="gray">
          <a:xfrm>
            <a:off x="2703103" y="1852984"/>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User identity</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Who</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TextBox 301"/>
          <p:cNvSpPr txBox="1">
            <a:spLocks noChangeArrowheads="1"/>
          </p:cNvSpPr>
          <p:nvPr/>
        </p:nvSpPr>
        <p:spPr bwMode="gray">
          <a:xfrm>
            <a:off x="2703103" y="2509774"/>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position</a:t>
            </a: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Where</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TextBox 301"/>
          <p:cNvSpPr txBox="1">
            <a:spLocks noChangeArrowheads="1"/>
          </p:cNvSpPr>
          <p:nvPr/>
        </p:nvSpPr>
        <p:spPr bwMode="gray">
          <a:xfrm>
            <a:off x="2703103" y="4471944"/>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Device attribute</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Whose</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TextBox 301"/>
          <p:cNvSpPr txBox="1">
            <a:spLocks noChangeArrowheads="1"/>
          </p:cNvSpPr>
          <p:nvPr/>
        </p:nvSpPr>
        <p:spPr bwMode="gray">
          <a:xfrm>
            <a:off x="2703103" y="5162335"/>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mode</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How</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4" name="TextBox 301"/>
          <p:cNvSpPr txBox="1">
            <a:spLocks noChangeArrowheads="1"/>
          </p:cNvSpPr>
          <p:nvPr/>
        </p:nvSpPr>
        <p:spPr bwMode="gray">
          <a:xfrm>
            <a:off x="2703103" y="3823354"/>
            <a:ext cx="1616752" cy="615553"/>
          </a:xfrm>
          <a:prstGeom prst="rect">
            <a:avLst/>
          </a:prstGeom>
          <a:noFill/>
          <a:ln w="9525">
            <a:noFill/>
            <a:miter lim="800000"/>
            <a:headEnd/>
            <a:tailEnd/>
          </a:ln>
          <a:effectLst/>
        </p:spPr>
        <p:txBody>
          <a:bodyPr wrap="square">
            <a:spAutoFit/>
          </a:bodyPr>
          <a:lstStyle/>
          <a:p>
            <a:pPr algn="r" fontAlgn="ct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Terminal type</a:t>
            </a:r>
          </a:p>
          <a:p>
            <a:pPr algn="r" fontAlgn="ctr"/>
            <a:r>
              <a:rPr lang="en-US"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What</a:t>
            </a:r>
            <a:endParaRPr lang="en-US" altLang="zh-CN" sz="20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95" name="组合 94"/>
          <p:cNvGrpSpPr>
            <a:grpSpLocks noChangeAspect="1"/>
          </p:cNvGrpSpPr>
          <p:nvPr/>
        </p:nvGrpSpPr>
        <p:grpSpPr bwMode="gray">
          <a:xfrm>
            <a:off x="4463957" y="2023475"/>
            <a:ext cx="359917" cy="359917"/>
            <a:chOff x="3538039" y="2257227"/>
            <a:chExt cx="209945" cy="209945"/>
          </a:xfrm>
        </p:grpSpPr>
        <p:sp>
          <p:nvSpPr>
            <p:cNvPr id="96" name="Oval 17"/>
            <p:cNvSpPr/>
            <p:nvPr/>
          </p:nvSpPr>
          <p:spPr bwMode="gray">
            <a:xfrm>
              <a:off x="3538039" y="2257227"/>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Group 134"/>
            <p:cNvGrpSpPr/>
            <p:nvPr/>
          </p:nvGrpSpPr>
          <p:grpSpPr bwMode="gray">
            <a:xfrm>
              <a:off x="3611021" y="2285183"/>
              <a:ext cx="64007" cy="154033"/>
              <a:chOff x="4510345" y="1810027"/>
              <a:chExt cx="105928" cy="272527"/>
            </a:xfrm>
            <a:noFill/>
          </p:grpSpPr>
          <p:sp>
            <p:nvSpPr>
              <p:cNvPr id="98" name="Freeform 33"/>
              <p:cNvSpPr>
                <a:spLocks/>
              </p:cNvSpPr>
              <p:nvPr/>
            </p:nvSpPr>
            <p:spPr bwMode="gray">
              <a:xfrm>
                <a:off x="4510345" y="1903522"/>
                <a:ext cx="105928" cy="179032"/>
              </a:xfrm>
              <a:custGeom>
                <a:avLst/>
                <a:gdLst>
                  <a:gd name="T0" fmla="*/ 159 w 160"/>
                  <a:gd name="T1" fmla="*/ 51 h 270"/>
                  <a:gd name="T2" fmla="*/ 82 w 160"/>
                  <a:gd name="T3" fmla="*/ 0 h 270"/>
                  <a:gd name="T4" fmla="*/ 2 w 160"/>
                  <a:gd name="T5" fmla="*/ 51 h 270"/>
                  <a:gd name="T6" fmla="*/ 33 w 160"/>
                  <a:gd name="T7" fmla="*/ 252 h 270"/>
                  <a:gd name="T8" fmla="*/ 82 w 160"/>
                  <a:gd name="T9" fmla="*/ 270 h 270"/>
                  <a:gd name="T10" fmla="*/ 128 w 160"/>
                  <a:gd name="T11" fmla="*/ 252 h 270"/>
                  <a:gd name="T12" fmla="*/ 159 w 160"/>
                  <a:gd name="T13" fmla="*/ 51 h 270"/>
                </a:gdLst>
                <a:ahLst/>
                <a:cxnLst>
                  <a:cxn ang="0">
                    <a:pos x="T0" y="T1"/>
                  </a:cxn>
                  <a:cxn ang="0">
                    <a:pos x="T2" y="T3"/>
                  </a:cxn>
                  <a:cxn ang="0">
                    <a:pos x="T4" y="T5"/>
                  </a:cxn>
                  <a:cxn ang="0">
                    <a:pos x="T6" y="T7"/>
                  </a:cxn>
                  <a:cxn ang="0">
                    <a:pos x="T8" y="T9"/>
                  </a:cxn>
                  <a:cxn ang="0">
                    <a:pos x="T10" y="T11"/>
                  </a:cxn>
                  <a:cxn ang="0">
                    <a:pos x="T12" y="T13"/>
                  </a:cxn>
                </a:cxnLst>
                <a:rect l="0" t="0" r="r" b="b"/>
                <a:pathLst>
                  <a:path w="160" h="270">
                    <a:moveTo>
                      <a:pt x="159" y="51"/>
                    </a:moveTo>
                    <a:cubicBezTo>
                      <a:pt x="159" y="24"/>
                      <a:pt x="124" y="0"/>
                      <a:pt x="82" y="0"/>
                    </a:cubicBezTo>
                    <a:cubicBezTo>
                      <a:pt x="37" y="0"/>
                      <a:pt x="2" y="24"/>
                      <a:pt x="2" y="51"/>
                    </a:cubicBezTo>
                    <a:cubicBezTo>
                      <a:pt x="2" y="51"/>
                      <a:pt x="0" y="166"/>
                      <a:pt x="33" y="252"/>
                    </a:cubicBezTo>
                    <a:cubicBezTo>
                      <a:pt x="34" y="264"/>
                      <a:pt x="56" y="270"/>
                      <a:pt x="82" y="270"/>
                    </a:cubicBezTo>
                    <a:cubicBezTo>
                      <a:pt x="106" y="270"/>
                      <a:pt x="127" y="264"/>
                      <a:pt x="128" y="252"/>
                    </a:cubicBezTo>
                    <a:cubicBezTo>
                      <a:pt x="160" y="166"/>
                      <a:pt x="159" y="51"/>
                      <a:pt x="159" y="51"/>
                    </a:cubicBezTo>
                  </a:path>
                </a:pathLst>
              </a:custGeom>
              <a:grpFill/>
              <a:ln>
                <a:solidFill>
                  <a:srgbClr val="757575"/>
                </a:solidFill>
              </a:ln>
            </p:spPr>
            <p:txBody>
              <a:bodyPr vert="horz" wrap="square" lIns="121860" tIns="60930" rIns="121860" bIns="60930"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35"/>
              <p:cNvSpPr>
                <a:spLocks/>
              </p:cNvSpPr>
              <p:nvPr/>
            </p:nvSpPr>
            <p:spPr bwMode="gray">
              <a:xfrm>
                <a:off x="4524271" y="1810027"/>
                <a:ext cx="82057" cy="80565"/>
              </a:xfrm>
              <a:custGeom>
                <a:avLst/>
                <a:gdLst>
                  <a:gd name="T0" fmla="*/ 62 w 124"/>
                  <a:gd name="T1" fmla="*/ 122 h 122"/>
                  <a:gd name="T2" fmla="*/ 124 w 124"/>
                  <a:gd name="T3" fmla="*/ 60 h 122"/>
                  <a:gd name="T4" fmla="*/ 62 w 124"/>
                  <a:gd name="T5" fmla="*/ 0 h 122"/>
                  <a:gd name="T6" fmla="*/ 0 w 124"/>
                  <a:gd name="T7" fmla="*/ 60 h 122"/>
                  <a:gd name="T8" fmla="*/ 62 w 124"/>
                  <a:gd name="T9" fmla="*/ 122 h 122"/>
                </a:gdLst>
                <a:ahLst/>
                <a:cxnLst>
                  <a:cxn ang="0">
                    <a:pos x="T0" y="T1"/>
                  </a:cxn>
                  <a:cxn ang="0">
                    <a:pos x="T2" y="T3"/>
                  </a:cxn>
                  <a:cxn ang="0">
                    <a:pos x="T4" y="T5"/>
                  </a:cxn>
                  <a:cxn ang="0">
                    <a:pos x="T6" y="T7"/>
                  </a:cxn>
                  <a:cxn ang="0">
                    <a:pos x="T8" y="T9"/>
                  </a:cxn>
                </a:cxnLst>
                <a:rect l="0" t="0" r="r" b="b"/>
                <a:pathLst>
                  <a:path w="124" h="122">
                    <a:moveTo>
                      <a:pt x="62" y="122"/>
                    </a:moveTo>
                    <a:cubicBezTo>
                      <a:pt x="97" y="122"/>
                      <a:pt x="124" y="94"/>
                      <a:pt x="124" y="60"/>
                    </a:cubicBezTo>
                    <a:cubicBezTo>
                      <a:pt x="124" y="28"/>
                      <a:pt x="97" y="0"/>
                      <a:pt x="62" y="0"/>
                    </a:cubicBezTo>
                    <a:cubicBezTo>
                      <a:pt x="27" y="0"/>
                      <a:pt x="0" y="28"/>
                      <a:pt x="0" y="60"/>
                    </a:cubicBezTo>
                    <a:cubicBezTo>
                      <a:pt x="0" y="94"/>
                      <a:pt x="27" y="122"/>
                      <a:pt x="62" y="122"/>
                    </a:cubicBezTo>
                  </a:path>
                </a:pathLst>
              </a:custGeom>
              <a:grpFill/>
              <a:ln>
                <a:solidFill>
                  <a:srgbClr val="757575"/>
                </a:solidFill>
              </a:ln>
            </p:spPr>
            <p:txBody>
              <a:bodyPr vert="horz" wrap="square" lIns="121860" tIns="60930" rIns="121860" bIns="60930"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00" name="组合 99"/>
          <p:cNvGrpSpPr>
            <a:grpSpLocks noChangeAspect="1"/>
          </p:cNvGrpSpPr>
          <p:nvPr/>
        </p:nvGrpSpPr>
        <p:grpSpPr bwMode="gray">
          <a:xfrm>
            <a:off x="4463957" y="3880382"/>
            <a:ext cx="359917" cy="359917"/>
            <a:chOff x="3538039" y="2567636"/>
            <a:chExt cx="209945" cy="209945"/>
          </a:xfrm>
        </p:grpSpPr>
        <p:sp>
          <p:nvSpPr>
            <p:cNvPr id="101" name="Oval 26"/>
            <p:cNvSpPr/>
            <p:nvPr/>
          </p:nvSpPr>
          <p:spPr bwMode="gray">
            <a:xfrm>
              <a:off x="3538039" y="2567636"/>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26"/>
            <p:cNvSpPr>
              <a:spLocks noEditPoints="1"/>
            </p:cNvSpPr>
            <p:nvPr/>
          </p:nvSpPr>
          <p:spPr bwMode="gray">
            <a:xfrm>
              <a:off x="3596297" y="2587694"/>
              <a:ext cx="95067" cy="173386"/>
            </a:xfrm>
            <a:custGeom>
              <a:avLst/>
              <a:gdLst>
                <a:gd name="T0" fmla="*/ 74 w 88"/>
                <a:gd name="T1" fmla="*/ 0 h 160"/>
                <a:gd name="T2" fmla="*/ 14 w 88"/>
                <a:gd name="T3" fmla="*/ 0 h 160"/>
                <a:gd name="T4" fmla="*/ 0 w 88"/>
                <a:gd name="T5" fmla="*/ 13 h 160"/>
                <a:gd name="T6" fmla="*/ 0 w 88"/>
                <a:gd name="T7" fmla="*/ 147 h 160"/>
                <a:gd name="T8" fmla="*/ 14 w 88"/>
                <a:gd name="T9" fmla="*/ 160 h 160"/>
                <a:gd name="T10" fmla="*/ 74 w 88"/>
                <a:gd name="T11" fmla="*/ 160 h 160"/>
                <a:gd name="T12" fmla="*/ 88 w 88"/>
                <a:gd name="T13" fmla="*/ 147 h 160"/>
                <a:gd name="T14" fmla="*/ 88 w 88"/>
                <a:gd name="T15" fmla="*/ 13 h 160"/>
                <a:gd name="T16" fmla="*/ 74 w 88"/>
                <a:gd name="T17" fmla="*/ 0 h 160"/>
                <a:gd name="T18" fmla="*/ 25 w 88"/>
                <a:gd name="T19" fmla="*/ 7 h 160"/>
                <a:gd name="T20" fmla="*/ 27 w 88"/>
                <a:gd name="T21" fmla="*/ 5 h 160"/>
                <a:gd name="T22" fmla="*/ 61 w 88"/>
                <a:gd name="T23" fmla="*/ 5 h 160"/>
                <a:gd name="T24" fmla="*/ 63 w 88"/>
                <a:gd name="T25" fmla="*/ 7 h 160"/>
                <a:gd name="T26" fmla="*/ 63 w 88"/>
                <a:gd name="T27" fmla="*/ 8 h 160"/>
                <a:gd name="T28" fmla="*/ 61 w 88"/>
                <a:gd name="T29" fmla="*/ 9 h 160"/>
                <a:gd name="T30" fmla="*/ 27 w 88"/>
                <a:gd name="T31" fmla="*/ 9 h 160"/>
                <a:gd name="T32" fmla="*/ 25 w 88"/>
                <a:gd name="T33" fmla="*/ 8 h 160"/>
                <a:gd name="T34" fmla="*/ 25 w 88"/>
                <a:gd name="T35" fmla="*/ 7 h 160"/>
                <a:gd name="T36" fmla="*/ 44 w 88"/>
                <a:gd name="T37" fmla="*/ 154 h 160"/>
                <a:gd name="T38" fmla="*/ 36 w 88"/>
                <a:gd name="T39" fmla="*/ 146 h 160"/>
                <a:gd name="T40" fmla="*/ 44 w 88"/>
                <a:gd name="T41" fmla="*/ 139 h 160"/>
                <a:gd name="T42" fmla="*/ 52 w 88"/>
                <a:gd name="T43" fmla="*/ 146 h 160"/>
                <a:gd name="T44" fmla="*/ 44 w 88"/>
                <a:gd name="T45" fmla="*/ 154 h 160"/>
                <a:gd name="T46" fmla="*/ 81 w 88"/>
                <a:gd name="T47" fmla="*/ 133 h 160"/>
                <a:gd name="T48" fmla="*/ 80 w 88"/>
                <a:gd name="T49" fmla="*/ 134 h 160"/>
                <a:gd name="T50" fmla="*/ 8 w 88"/>
                <a:gd name="T51" fmla="*/ 134 h 160"/>
                <a:gd name="T52" fmla="*/ 7 w 88"/>
                <a:gd name="T53" fmla="*/ 133 h 160"/>
                <a:gd name="T54" fmla="*/ 7 w 88"/>
                <a:gd name="T55" fmla="*/ 16 h 160"/>
                <a:gd name="T56" fmla="*/ 8 w 88"/>
                <a:gd name="T57" fmla="*/ 15 h 160"/>
                <a:gd name="T58" fmla="*/ 80 w 88"/>
                <a:gd name="T59" fmla="*/ 15 h 160"/>
                <a:gd name="T60" fmla="*/ 81 w 88"/>
                <a:gd name="T61" fmla="*/ 16 h 160"/>
                <a:gd name="T62" fmla="*/ 81 w 88"/>
                <a:gd name="T63"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 h="160">
                  <a:moveTo>
                    <a:pt x="74" y="0"/>
                  </a:moveTo>
                  <a:cubicBezTo>
                    <a:pt x="14" y="0"/>
                    <a:pt x="14" y="0"/>
                    <a:pt x="14" y="0"/>
                  </a:cubicBezTo>
                  <a:cubicBezTo>
                    <a:pt x="6" y="0"/>
                    <a:pt x="0" y="6"/>
                    <a:pt x="0" y="13"/>
                  </a:cubicBezTo>
                  <a:cubicBezTo>
                    <a:pt x="0" y="147"/>
                    <a:pt x="0" y="147"/>
                    <a:pt x="0" y="147"/>
                  </a:cubicBezTo>
                  <a:cubicBezTo>
                    <a:pt x="0" y="154"/>
                    <a:pt x="6" y="160"/>
                    <a:pt x="14" y="160"/>
                  </a:cubicBezTo>
                  <a:cubicBezTo>
                    <a:pt x="74" y="160"/>
                    <a:pt x="74" y="160"/>
                    <a:pt x="74" y="160"/>
                  </a:cubicBezTo>
                  <a:cubicBezTo>
                    <a:pt x="82" y="160"/>
                    <a:pt x="88" y="154"/>
                    <a:pt x="88" y="147"/>
                  </a:cubicBezTo>
                  <a:cubicBezTo>
                    <a:pt x="88" y="13"/>
                    <a:pt x="88" y="13"/>
                    <a:pt x="88" y="13"/>
                  </a:cubicBezTo>
                  <a:cubicBezTo>
                    <a:pt x="88" y="6"/>
                    <a:pt x="82" y="0"/>
                    <a:pt x="74" y="0"/>
                  </a:cubicBezTo>
                  <a:close/>
                  <a:moveTo>
                    <a:pt x="25" y="7"/>
                  </a:moveTo>
                  <a:cubicBezTo>
                    <a:pt x="25" y="6"/>
                    <a:pt x="26" y="5"/>
                    <a:pt x="27" y="5"/>
                  </a:cubicBezTo>
                  <a:cubicBezTo>
                    <a:pt x="61" y="5"/>
                    <a:pt x="61" y="5"/>
                    <a:pt x="61" y="5"/>
                  </a:cubicBezTo>
                  <a:cubicBezTo>
                    <a:pt x="62" y="5"/>
                    <a:pt x="63" y="6"/>
                    <a:pt x="63" y="7"/>
                  </a:cubicBezTo>
                  <a:cubicBezTo>
                    <a:pt x="63" y="8"/>
                    <a:pt x="63" y="8"/>
                    <a:pt x="63" y="8"/>
                  </a:cubicBezTo>
                  <a:cubicBezTo>
                    <a:pt x="63" y="9"/>
                    <a:pt x="62" y="9"/>
                    <a:pt x="61" y="9"/>
                  </a:cubicBezTo>
                  <a:cubicBezTo>
                    <a:pt x="27" y="9"/>
                    <a:pt x="27" y="9"/>
                    <a:pt x="27" y="9"/>
                  </a:cubicBezTo>
                  <a:cubicBezTo>
                    <a:pt x="26" y="9"/>
                    <a:pt x="25" y="9"/>
                    <a:pt x="25" y="8"/>
                  </a:cubicBezTo>
                  <a:lnTo>
                    <a:pt x="25" y="7"/>
                  </a:lnTo>
                  <a:close/>
                  <a:moveTo>
                    <a:pt x="44" y="154"/>
                  </a:moveTo>
                  <a:cubicBezTo>
                    <a:pt x="40" y="154"/>
                    <a:pt x="36" y="151"/>
                    <a:pt x="36" y="146"/>
                  </a:cubicBezTo>
                  <a:cubicBezTo>
                    <a:pt x="36" y="142"/>
                    <a:pt x="40" y="139"/>
                    <a:pt x="44" y="139"/>
                  </a:cubicBezTo>
                  <a:cubicBezTo>
                    <a:pt x="48" y="139"/>
                    <a:pt x="52" y="142"/>
                    <a:pt x="52" y="146"/>
                  </a:cubicBezTo>
                  <a:cubicBezTo>
                    <a:pt x="52" y="151"/>
                    <a:pt x="48" y="154"/>
                    <a:pt x="44" y="154"/>
                  </a:cubicBezTo>
                  <a:close/>
                  <a:moveTo>
                    <a:pt x="81" y="133"/>
                  </a:moveTo>
                  <a:cubicBezTo>
                    <a:pt x="81" y="134"/>
                    <a:pt x="81" y="134"/>
                    <a:pt x="80" y="134"/>
                  </a:cubicBezTo>
                  <a:cubicBezTo>
                    <a:pt x="8" y="134"/>
                    <a:pt x="8" y="134"/>
                    <a:pt x="8" y="134"/>
                  </a:cubicBezTo>
                  <a:cubicBezTo>
                    <a:pt x="7" y="134"/>
                    <a:pt x="7" y="134"/>
                    <a:pt x="7" y="133"/>
                  </a:cubicBezTo>
                  <a:cubicBezTo>
                    <a:pt x="7" y="16"/>
                    <a:pt x="7" y="16"/>
                    <a:pt x="7" y="16"/>
                  </a:cubicBezTo>
                  <a:cubicBezTo>
                    <a:pt x="7" y="16"/>
                    <a:pt x="7" y="15"/>
                    <a:pt x="8" y="15"/>
                  </a:cubicBezTo>
                  <a:cubicBezTo>
                    <a:pt x="80" y="15"/>
                    <a:pt x="80" y="15"/>
                    <a:pt x="80" y="15"/>
                  </a:cubicBezTo>
                  <a:cubicBezTo>
                    <a:pt x="81" y="15"/>
                    <a:pt x="81" y="16"/>
                    <a:pt x="81" y="16"/>
                  </a:cubicBezTo>
                  <a:lnTo>
                    <a:pt x="81" y="133"/>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102"/>
          <p:cNvGrpSpPr>
            <a:grpSpLocks noChangeAspect="1"/>
          </p:cNvGrpSpPr>
          <p:nvPr/>
        </p:nvGrpSpPr>
        <p:grpSpPr bwMode="gray">
          <a:xfrm>
            <a:off x="4463957" y="3249729"/>
            <a:ext cx="359917" cy="359917"/>
            <a:chOff x="3538039" y="2876323"/>
            <a:chExt cx="209945" cy="209945"/>
          </a:xfrm>
        </p:grpSpPr>
        <p:sp>
          <p:nvSpPr>
            <p:cNvPr id="104" name="Oval 41"/>
            <p:cNvSpPr/>
            <p:nvPr/>
          </p:nvSpPr>
          <p:spPr bwMode="gray">
            <a:xfrm>
              <a:off x="3538039" y="2876323"/>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8"/>
            <p:cNvSpPr>
              <a:spLocks noEditPoints="1"/>
            </p:cNvSpPr>
            <p:nvPr/>
          </p:nvSpPr>
          <p:spPr bwMode="gray">
            <a:xfrm>
              <a:off x="3571705" y="2907627"/>
              <a:ext cx="142614" cy="147339"/>
            </a:xfrm>
            <a:custGeom>
              <a:avLst/>
              <a:gdLst>
                <a:gd name="T0" fmla="*/ 0 w 376"/>
                <a:gd name="T1" fmla="*/ 188 h 377"/>
                <a:gd name="T2" fmla="*/ 376 w 376"/>
                <a:gd name="T3" fmla="*/ 188 h 377"/>
                <a:gd name="T4" fmla="*/ 274 w 376"/>
                <a:gd name="T5" fmla="*/ 90 h 377"/>
                <a:gd name="T6" fmla="*/ 306 w 376"/>
                <a:gd name="T7" fmla="*/ 70 h 377"/>
                <a:gd name="T8" fmla="*/ 285 w 376"/>
                <a:gd name="T9" fmla="*/ 103 h 377"/>
                <a:gd name="T10" fmla="*/ 274 w 376"/>
                <a:gd name="T11" fmla="*/ 90 h 377"/>
                <a:gd name="T12" fmla="*/ 189 w 376"/>
                <a:gd name="T13" fmla="*/ 22 h 377"/>
                <a:gd name="T14" fmla="*/ 198 w 376"/>
                <a:gd name="T15" fmla="*/ 60 h 377"/>
                <a:gd name="T16" fmla="*/ 177 w 376"/>
                <a:gd name="T17" fmla="*/ 60 h 377"/>
                <a:gd name="T18" fmla="*/ 59 w 376"/>
                <a:gd name="T19" fmla="*/ 198 h 377"/>
                <a:gd name="T20" fmla="*/ 22 w 376"/>
                <a:gd name="T21" fmla="*/ 188 h 377"/>
                <a:gd name="T22" fmla="*/ 59 w 376"/>
                <a:gd name="T23" fmla="*/ 179 h 377"/>
                <a:gd name="T24" fmla="*/ 59 w 376"/>
                <a:gd name="T25" fmla="*/ 198 h 377"/>
                <a:gd name="T26" fmla="*/ 85 w 376"/>
                <a:gd name="T27" fmla="*/ 305 h 377"/>
                <a:gd name="T28" fmla="*/ 71 w 376"/>
                <a:gd name="T29" fmla="*/ 292 h 377"/>
                <a:gd name="T30" fmla="*/ 103 w 376"/>
                <a:gd name="T31" fmla="*/ 273 h 377"/>
                <a:gd name="T32" fmla="*/ 103 w 376"/>
                <a:gd name="T33" fmla="*/ 103 h 377"/>
                <a:gd name="T34" fmla="*/ 71 w 376"/>
                <a:gd name="T35" fmla="*/ 85 h 377"/>
                <a:gd name="T36" fmla="*/ 85 w 376"/>
                <a:gd name="T37" fmla="*/ 70 h 377"/>
                <a:gd name="T38" fmla="*/ 103 w 376"/>
                <a:gd name="T39" fmla="*/ 103 h 377"/>
                <a:gd name="T40" fmla="*/ 189 w 376"/>
                <a:gd name="T41" fmla="*/ 354 h 377"/>
                <a:gd name="T42" fmla="*/ 177 w 376"/>
                <a:gd name="T43" fmla="*/ 318 h 377"/>
                <a:gd name="T44" fmla="*/ 198 w 376"/>
                <a:gd name="T45" fmla="*/ 318 h 377"/>
                <a:gd name="T46" fmla="*/ 256 w 376"/>
                <a:gd name="T47" fmla="*/ 329 h 377"/>
                <a:gd name="T48" fmla="*/ 190 w 376"/>
                <a:gd name="T49" fmla="*/ 225 h 377"/>
                <a:gd name="T50" fmla="*/ 149 w 376"/>
                <a:gd name="T51" fmla="*/ 188 h 377"/>
                <a:gd name="T52" fmla="*/ 172 w 376"/>
                <a:gd name="T53" fmla="*/ 101 h 377"/>
                <a:gd name="T54" fmla="*/ 202 w 376"/>
                <a:gd name="T55" fmla="*/ 101 h 377"/>
                <a:gd name="T56" fmla="*/ 226 w 376"/>
                <a:gd name="T57" fmla="*/ 188 h 377"/>
                <a:gd name="T58" fmla="*/ 262 w 376"/>
                <a:gd name="T59" fmla="*/ 313 h 377"/>
                <a:gd name="T60" fmla="*/ 306 w 376"/>
                <a:gd name="T61" fmla="*/ 305 h 377"/>
                <a:gd name="T62" fmla="*/ 274 w 376"/>
                <a:gd name="T63" fmla="*/ 287 h 377"/>
                <a:gd name="T64" fmla="*/ 285 w 376"/>
                <a:gd name="T65" fmla="*/ 273 h 377"/>
                <a:gd name="T66" fmla="*/ 306 w 376"/>
                <a:gd name="T67" fmla="*/ 305 h 377"/>
                <a:gd name="T68" fmla="*/ 316 w 376"/>
                <a:gd name="T69" fmla="*/ 198 h 377"/>
                <a:gd name="T70" fmla="*/ 316 w 376"/>
                <a:gd name="T71" fmla="*/ 179 h 377"/>
                <a:gd name="T72" fmla="*/ 354 w 376"/>
                <a:gd name="T73" fmla="*/ 188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 h="377">
                  <a:moveTo>
                    <a:pt x="189" y="0"/>
                  </a:moveTo>
                  <a:cubicBezTo>
                    <a:pt x="85" y="0"/>
                    <a:pt x="0" y="85"/>
                    <a:pt x="0" y="188"/>
                  </a:cubicBezTo>
                  <a:cubicBezTo>
                    <a:pt x="0" y="292"/>
                    <a:pt x="85" y="377"/>
                    <a:pt x="189" y="377"/>
                  </a:cubicBezTo>
                  <a:cubicBezTo>
                    <a:pt x="292" y="377"/>
                    <a:pt x="376" y="292"/>
                    <a:pt x="376" y="188"/>
                  </a:cubicBezTo>
                  <a:cubicBezTo>
                    <a:pt x="376" y="85"/>
                    <a:pt x="292" y="0"/>
                    <a:pt x="189" y="0"/>
                  </a:cubicBezTo>
                  <a:close/>
                  <a:moveTo>
                    <a:pt x="274" y="90"/>
                  </a:moveTo>
                  <a:cubicBezTo>
                    <a:pt x="292" y="70"/>
                    <a:pt x="292" y="70"/>
                    <a:pt x="292" y="70"/>
                  </a:cubicBezTo>
                  <a:cubicBezTo>
                    <a:pt x="294" y="67"/>
                    <a:pt x="302" y="67"/>
                    <a:pt x="306" y="70"/>
                  </a:cubicBezTo>
                  <a:cubicBezTo>
                    <a:pt x="309" y="74"/>
                    <a:pt x="309" y="81"/>
                    <a:pt x="306" y="85"/>
                  </a:cubicBezTo>
                  <a:cubicBezTo>
                    <a:pt x="285" y="103"/>
                    <a:pt x="285" y="103"/>
                    <a:pt x="285" y="103"/>
                  </a:cubicBezTo>
                  <a:cubicBezTo>
                    <a:pt x="283" y="107"/>
                    <a:pt x="276" y="107"/>
                    <a:pt x="274" y="103"/>
                  </a:cubicBezTo>
                  <a:cubicBezTo>
                    <a:pt x="267" y="99"/>
                    <a:pt x="267" y="94"/>
                    <a:pt x="274" y="90"/>
                  </a:cubicBezTo>
                  <a:close/>
                  <a:moveTo>
                    <a:pt x="177" y="33"/>
                  </a:moveTo>
                  <a:cubicBezTo>
                    <a:pt x="177" y="27"/>
                    <a:pt x="184" y="22"/>
                    <a:pt x="189" y="22"/>
                  </a:cubicBezTo>
                  <a:cubicBezTo>
                    <a:pt x="193" y="22"/>
                    <a:pt x="198" y="27"/>
                    <a:pt x="198" y="33"/>
                  </a:cubicBezTo>
                  <a:cubicBezTo>
                    <a:pt x="198" y="60"/>
                    <a:pt x="198" y="60"/>
                    <a:pt x="198" y="60"/>
                  </a:cubicBezTo>
                  <a:cubicBezTo>
                    <a:pt x="198" y="63"/>
                    <a:pt x="193" y="69"/>
                    <a:pt x="189" y="69"/>
                  </a:cubicBezTo>
                  <a:cubicBezTo>
                    <a:pt x="184" y="69"/>
                    <a:pt x="177" y="63"/>
                    <a:pt x="177" y="60"/>
                  </a:cubicBezTo>
                  <a:cubicBezTo>
                    <a:pt x="177" y="33"/>
                    <a:pt x="177" y="33"/>
                    <a:pt x="177" y="33"/>
                  </a:cubicBezTo>
                  <a:close/>
                  <a:moveTo>
                    <a:pt x="59" y="198"/>
                  </a:moveTo>
                  <a:cubicBezTo>
                    <a:pt x="32" y="198"/>
                    <a:pt x="32" y="198"/>
                    <a:pt x="32" y="198"/>
                  </a:cubicBezTo>
                  <a:cubicBezTo>
                    <a:pt x="27" y="198"/>
                    <a:pt x="22" y="193"/>
                    <a:pt x="22" y="188"/>
                  </a:cubicBezTo>
                  <a:cubicBezTo>
                    <a:pt x="22" y="182"/>
                    <a:pt x="27" y="179"/>
                    <a:pt x="32" y="179"/>
                  </a:cubicBezTo>
                  <a:cubicBezTo>
                    <a:pt x="59" y="179"/>
                    <a:pt x="59" y="179"/>
                    <a:pt x="59" y="179"/>
                  </a:cubicBezTo>
                  <a:cubicBezTo>
                    <a:pt x="64" y="179"/>
                    <a:pt x="68" y="182"/>
                    <a:pt x="68" y="188"/>
                  </a:cubicBezTo>
                  <a:cubicBezTo>
                    <a:pt x="68" y="193"/>
                    <a:pt x="64" y="198"/>
                    <a:pt x="59" y="198"/>
                  </a:cubicBezTo>
                  <a:close/>
                  <a:moveTo>
                    <a:pt x="103" y="287"/>
                  </a:moveTo>
                  <a:cubicBezTo>
                    <a:pt x="85" y="305"/>
                    <a:pt x="85" y="305"/>
                    <a:pt x="85" y="305"/>
                  </a:cubicBezTo>
                  <a:cubicBezTo>
                    <a:pt x="81" y="310"/>
                    <a:pt x="76" y="310"/>
                    <a:pt x="71" y="305"/>
                  </a:cubicBezTo>
                  <a:cubicBezTo>
                    <a:pt x="67" y="301"/>
                    <a:pt x="67" y="296"/>
                    <a:pt x="71" y="292"/>
                  </a:cubicBezTo>
                  <a:cubicBezTo>
                    <a:pt x="90" y="273"/>
                    <a:pt x="90" y="273"/>
                    <a:pt x="90" y="273"/>
                  </a:cubicBezTo>
                  <a:cubicBezTo>
                    <a:pt x="94" y="269"/>
                    <a:pt x="99" y="269"/>
                    <a:pt x="103" y="273"/>
                  </a:cubicBezTo>
                  <a:cubicBezTo>
                    <a:pt x="108" y="276"/>
                    <a:pt x="108" y="283"/>
                    <a:pt x="103" y="287"/>
                  </a:cubicBezTo>
                  <a:close/>
                  <a:moveTo>
                    <a:pt x="103" y="103"/>
                  </a:moveTo>
                  <a:cubicBezTo>
                    <a:pt x="99" y="107"/>
                    <a:pt x="94" y="107"/>
                    <a:pt x="90" y="103"/>
                  </a:cubicBezTo>
                  <a:cubicBezTo>
                    <a:pt x="71" y="85"/>
                    <a:pt x="71" y="85"/>
                    <a:pt x="71" y="85"/>
                  </a:cubicBezTo>
                  <a:cubicBezTo>
                    <a:pt x="67" y="81"/>
                    <a:pt x="67" y="74"/>
                    <a:pt x="71" y="70"/>
                  </a:cubicBezTo>
                  <a:cubicBezTo>
                    <a:pt x="73" y="67"/>
                    <a:pt x="81" y="67"/>
                    <a:pt x="85" y="70"/>
                  </a:cubicBezTo>
                  <a:cubicBezTo>
                    <a:pt x="103" y="90"/>
                    <a:pt x="103" y="90"/>
                    <a:pt x="103" y="90"/>
                  </a:cubicBezTo>
                  <a:cubicBezTo>
                    <a:pt x="108" y="94"/>
                    <a:pt x="108" y="99"/>
                    <a:pt x="103" y="103"/>
                  </a:cubicBezTo>
                  <a:close/>
                  <a:moveTo>
                    <a:pt x="198" y="345"/>
                  </a:moveTo>
                  <a:cubicBezTo>
                    <a:pt x="198" y="350"/>
                    <a:pt x="193" y="354"/>
                    <a:pt x="189" y="354"/>
                  </a:cubicBezTo>
                  <a:cubicBezTo>
                    <a:pt x="184" y="354"/>
                    <a:pt x="177" y="350"/>
                    <a:pt x="177" y="345"/>
                  </a:cubicBezTo>
                  <a:cubicBezTo>
                    <a:pt x="177" y="318"/>
                    <a:pt x="177" y="318"/>
                    <a:pt x="177" y="318"/>
                  </a:cubicBezTo>
                  <a:cubicBezTo>
                    <a:pt x="177" y="313"/>
                    <a:pt x="184" y="309"/>
                    <a:pt x="189" y="309"/>
                  </a:cubicBezTo>
                  <a:cubicBezTo>
                    <a:pt x="193" y="309"/>
                    <a:pt x="198" y="313"/>
                    <a:pt x="198" y="318"/>
                  </a:cubicBezTo>
                  <a:cubicBezTo>
                    <a:pt x="198" y="345"/>
                    <a:pt x="198" y="345"/>
                    <a:pt x="198" y="345"/>
                  </a:cubicBezTo>
                  <a:close/>
                  <a:moveTo>
                    <a:pt x="256" y="329"/>
                  </a:moveTo>
                  <a:cubicBezTo>
                    <a:pt x="249" y="333"/>
                    <a:pt x="240" y="329"/>
                    <a:pt x="238" y="324"/>
                  </a:cubicBezTo>
                  <a:cubicBezTo>
                    <a:pt x="190" y="225"/>
                    <a:pt x="190" y="225"/>
                    <a:pt x="190" y="225"/>
                  </a:cubicBezTo>
                  <a:cubicBezTo>
                    <a:pt x="189" y="225"/>
                    <a:pt x="189" y="225"/>
                    <a:pt x="189" y="225"/>
                  </a:cubicBezTo>
                  <a:cubicBezTo>
                    <a:pt x="167" y="225"/>
                    <a:pt x="149" y="210"/>
                    <a:pt x="149" y="188"/>
                  </a:cubicBezTo>
                  <a:cubicBezTo>
                    <a:pt x="149" y="173"/>
                    <a:pt x="159" y="159"/>
                    <a:pt x="172" y="153"/>
                  </a:cubicBezTo>
                  <a:cubicBezTo>
                    <a:pt x="172" y="101"/>
                    <a:pt x="172" y="101"/>
                    <a:pt x="172" y="101"/>
                  </a:cubicBezTo>
                  <a:cubicBezTo>
                    <a:pt x="172" y="94"/>
                    <a:pt x="180" y="87"/>
                    <a:pt x="186" y="87"/>
                  </a:cubicBezTo>
                  <a:cubicBezTo>
                    <a:pt x="194" y="87"/>
                    <a:pt x="202" y="94"/>
                    <a:pt x="202" y="101"/>
                  </a:cubicBezTo>
                  <a:cubicBezTo>
                    <a:pt x="202" y="152"/>
                    <a:pt x="202" y="152"/>
                    <a:pt x="202" y="152"/>
                  </a:cubicBezTo>
                  <a:cubicBezTo>
                    <a:pt x="216" y="157"/>
                    <a:pt x="226" y="171"/>
                    <a:pt x="226" y="188"/>
                  </a:cubicBezTo>
                  <a:cubicBezTo>
                    <a:pt x="226" y="198"/>
                    <a:pt x="221" y="207"/>
                    <a:pt x="216" y="215"/>
                  </a:cubicBezTo>
                  <a:cubicBezTo>
                    <a:pt x="262" y="313"/>
                    <a:pt x="262" y="313"/>
                    <a:pt x="262" y="313"/>
                  </a:cubicBezTo>
                  <a:cubicBezTo>
                    <a:pt x="266" y="319"/>
                    <a:pt x="262" y="327"/>
                    <a:pt x="256" y="329"/>
                  </a:cubicBezTo>
                  <a:close/>
                  <a:moveTo>
                    <a:pt x="306" y="305"/>
                  </a:moveTo>
                  <a:cubicBezTo>
                    <a:pt x="302" y="310"/>
                    <a:pt x="294" y="310"/>
                    <a:pt x="292" y="305"/>
                  </a:cubicBezTo>
                  <a:cubicBezTo>
                    <a:pt x="274" y="287"/>
                    <a:pt x="274" y="287"/>
                    <a:pt x="274" y="287"/>
                  </a:cubicBezTo>
                  <a:cubicBezTo>
                    <a:pt x="267" y="283"/>
                    <a:pt x="267" y="276"/>
                    <a:pt x="274" y="273"/>
                  </a:cubicBezTo>
                  <a:cubicBezTo>
                    <a:pt x="276" y="269"/>
                    <a:pt x="283" y="269"/>
                    <a:pt x="285" y="273"/>
                  </a:cubicBezTo>
                  <a:cubicBezTo>
                    <a:pt x="306" y="292"/>
                    <a:pt x="306" y="292"/>
                    <a:pt x="306" y="292"/>
                  </a:cubicBezTo>
                  <a:cubicBezTo>
                    <a:pt x="309" y="296"/>
                    <a:pt x="309" y="301"/>
                    <a:pt x="306" y="305"/>
                  </a:cubicBezTo>
                  <a:close/>
                  <a:moveTo>
                    <a:pt x="343" y="198"/>
                  </a:moveTo>
                  <a:cubicBezTo>
                    <a:pt x="316" y="198"/>
                    <a:pt x="316" y="198"/>
                    <a:pt x="316" y="198"/>
                  </a:cubicBezTo>
                  <a:cubicBezTo>
                    <a:pt x="311" y="198"/>
                    <a:pt x="307" y="193"/>
                    <a:pt x="307" y="188"/>
                  </a:cubicBezTo>
                  <a:cubicBezTo>
                    <a:pt x="307" y="182"/>
                    <a:pt x="311" y="179"/>
                    <a:pt x="316" y="179"/>
                  </a:cubicBezTo>
                  <a:cubicBezTo>
                    <a:pt x="343" y="179"/>
                    <a:pt x="343" y="179"/>
                    <a:pt x="343" y="179"/>
                  </a:cubicBezTo>
                  <a:cubicBezTo>
                    <a:pt x="349" y="179"/>
                    <a:pt x="354" y="182"/>
                    <a:pt x="354" y="188"/>
                  </a:cubicBezTo>
                  <a:cubicBezTo>
                    <a:pt x="354" y="193"/>
                    <a:pt x="349" y="198"/>
                    <a:pt x="343" y="198"/>
                  </a:cubicBezTo>
                  <a:close/>
                </a:path>
              </a:pathLst>
            </a:custGeom>
            <a:noFill/>
            <a:ln w="6350">
              <a:solidFill>
                <a:srgbClr val="757575"/>
              </a:solidFill>
            </a:ln>
          </p:spPr>
          <p:txBody>
            <a:bodyPr vert="horz" wrap="square" lIns="91419" tIns="45709" rIns="91419" bIns="45709"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105"/>
          <p:cNvGrpSpPr>
            <a:grpSpLocks noChangeAspect="1"/>
          </p:cNvGrpSpPr>
          <p:nvPr/>
        </p:nvGrpSpPr>
        <p:grpSpPr bwMode="gray">
          <a:xfrm>
            <a:off x="4463957" y="2619076"/>
            <a:ext cx="359917" cy="359917"/>
            <a:chOff x="3538039" y="3185010"/>
            <a:chExt cx="209945" cy="209945"/>
          </a:xfrm>
        </p:grpSpPr>
        <p:sp>
          <p:nvSpPr>
            <p:cNvPr id="107" name="Oval 47"/>
            <p:cNvSpPr/>
            <p:nvPr/>
          </p:nvSpPr>
          <p:spPr bwMode="gray">
            <a:xfrm>
              <a:off x="3538039" y="3185010"/>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9"/>
            <p:cNvSpPr>
              <a:spLocks noEditPoints="1"/>
            </p:cNvSpPr>
            <p:nvPr/>
          </p:nvSpPr>
          <p:spPr bwMode="gray">
            <a:xfrm>
              <a:off x="3592521" y="3208078"/>
              <a:ext cx="100981" cy="163811"/>
            </a:xfrm>
            <a:custGeom>
              <a:avLst/>
              <a:gdLst>
                <a:gd name="T0" fmla="*/ 113 w 226"/>
                <a:gd name="T1" fmla="*/ 0 h 392"/>
                <a:gd name="T2" fmla="*/ 0 w 226"/>
                <a:gd name="T3" fmla="*/ 114 h 392"/>
                <a:gd name="T4" fmla="*/ 36 w 226"/>
                <a:gd name="T5" fmla="*/ 193 h 392"/>
                <a:gd name="T6" fmla="*/ 113 w 226"/>
                <a:gd name="T7" fmla="*/ 392 h 392"/>
                <a:gd name="T8" fmla="*/ 190 w 226"/>
                <a:gd name="T9" fmla="*/ 193 h 392"/>
                <a:gd name="T10" fmla="*/ 226 w 226"/>
                <a:gd name="T11" fmla="*/ 114 h 392"/>
                <a:gd name="T12" fmla="*/ 113 w 226"/>
                <a:gd name="T13" fmla="*/ 0 h 392"/>
                <a:gd name="T14" fmla="*/ 110 w 226"/>
                <a:gd name="T15" fmla="*/ 161 h 392"/>
                <a:gd name="T16" fmla="*/ 60 w 226"/>
                <a:gd name="T17" fmla="*/ 110 h 392"/>
                <a:gd name="T18" fmla="*/ 110 w 226"/>
                <a:gd name="T19" fmla="*/ 60 h 392"/>
                <a:gd name="T20" fmla="*/ 161 w 226"/>
                <a:gd name="T21" fmla="*/ 110 h 392"/>
                <a:gd name="T22" fmla="*/ 110 w 226"/>
                <a:gd name="T23" fmla="*/ 16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392">
                  <a:moveTo>
                    <a:pt x="113" y="0"/>
                  </a:moveTo>
                  <a:cubicBezTo>
                    <a:pt x="50" y="0"/>
                    <a:pt x="0" y="51"/>
                    <a:pt x="0" y="114"/>
                  </a:cubicBezTo>
                  <a:cubicBezTo>
                    <a:pt x="0" y="132"/>
                    <a:pt x="11" y="162"/>
                    <a:pt x="36" y="193"/>
                  </a:cubicBezTo>
                  <a:cubicBezTo>
                    <a:pt x="78" y="249"/>
                    <a:pt x="109" y="338"/>
                    <a:pt x="113" y="392"/>
                  </a:cubicBezTo>
                  <a:cubicBezTo>
                    <a:pt x="115" y="338"/>
                    <a:pt x="146" y="249"/>
                    <a:pt x="190" y="193"/>
                  </a:cubicBezTo>
                  <a:cubicBezTo>
                    <a:pt x="215" y="162"/>
                    <a:pt x="226" y="132"/>
                    <a:pt x="226" y="114"/>
                  </a:cubicBezTo>
                  <a:cubicBezTo>
                    <a:pt x="226" y="51"/>
                    <a:pt x="176" y="0"/>
                    <a:pt x="113" y="0"/>
                  </a:cubicBezTo>
                  <a:close/>
                  <a:moveTo>
                    <a:pt x="110" y="161"/>
                  </a:moveTo>
                  <a:cubicBezTo>
                    <a:pt x="83" y="161"/>
                    <a:pt x="60" y="137"/>
                    <a:pt x="60" y="110"/>
                  </a:cubicBezTo>
                  <a:cubicBezTo>
                    <a:pt x="60" y="81"/>
                    <a:pt x="83" y="60"/>
                    <a:pt x="110" y="60"/>
                  </a:cubicBezTo>
                  <a:cubicBezTo>
                    <a:pt x="140" y="60"/>
                    <a:pt x="161" y="81"/>
                    <a:pt x="161" y="110"/>
                  </a:cubicBezTo>
                  <a:cubicBezTo>
                    <a:pt x="161" y="137"/>
                    <a:pt x="140" y="161"/>
                    <a:pt x="110" y="161"/>
                  </a:cubicBezTo>
                  <a:close/>
                </a:path>
              </a:pathLst>
            </a:custGeom>
            <a:noFill/>
            <a:ln>
              <a:solidFill>
                <a:srgbClr val="757575"/>
              </a:solidFill>
            </a:ln>
            <a:effectLst/>
          </p:spPr>
          <p:txBody>
            <a:bodyPr vert="horz" wrap="square" lIns="162444" tIns="81221" rIns="162444" bIns="81221"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108"/>
          <p:cNvGrpSpPr>
            <a:grpSpLocks noChangeAspect="1"/>
          </p:cNvGrpSpPr>
          <p:nvPr/>
        </p:nvGrpSpPr>
        <p:grpSpPr bwMode="gray">
          <a:xfrm>
            <a:off x="4463957" y="5141687"/>
            <a:ext cx="359917" cy="359917"/>
            <a:chOff x="3612481" y="5262495"/>
            <a:chExt cx="209945" cy="209945"/>
          </a:xfrm>
        </p:grpSpPr>
        <p:sp>
          <p:nvSpPr>
            <p:cNvPr id="110" name="Oval 51"/>
            <p:cNvSpPr/>
            <p:nvPr/>
          </p:nvSpPr>
          <p:spPr bwMode="gray">
            <a:xfrm>
              <a:off x="3612481" y="5262495"/>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76"/>
            <p:cNvSpPr>
              <a:spLocks/>
            </p:cNvSpPr>
            <p:nvPr/>
          </p:nvSpPr>
          <p:spPr bwMode="gray">
            <a:xfrm>
              <a:off x="3702977" y="5398789"/>
              <a:ext cx="30570" cy="37555"/>
            </a:xfrm>
            <a:custGeom>
              <a:avLst/>
              <a:gdLst>
                <a:gd name="T0" fmla="*/ 31 w 213"/>
                <a:gd name="T1" fmla="*/ 31 h 213"/>
                <a:gd name="T2" fmla="*/ 17 w 213"/>
                <a:gd name="T3" fmla="*/ 48 h 213"/>
                <a:gd name="T4" fmla="*/ 8 w 213"/>
                <a:gd name="T5" fmla="*/ 67 h 213"/>
                <a:gd name="T6" fmla="*/ 2 w 213"/>
                <a:gd name="T7" fmla="*/ 86 h 213"/>
                <a:gd name="T8" fmla="*/ 0 w 213"/>
                <a:gd name="T9" fmla="*/ 107 h 213"/>
                <a:gd name="T10" fmla="*/ 2 w 213"/>
                <a:gd name="T11" fmla="*/ 127 h 213"/>
                <a:gd name="T12" fmla="*/ 8 w 213"/>
                <a:gd name="T13" fmla="*/ 146 h 213"/>
                <a:gd name="T14" fmla="*/ 17 w 213"/>
                <a:gd name="T15" fmla="*/ 166 h 213"/>
                <a:gd name="T16" fmla="*/ 31 w 213"/>
                <a:gd name="T17" fmla="*/ 182 h 213"/>
                <a:gd name="T18" fmla="*/ 39 w 213"/>
                <a:gd name="T19" fmla="*/ 190 h 213"/>
                <a:gd name="T20" fmla="*/ 57 w 213"/>
                <a:gd name="T21" fmla="*/ 202 h 213"/>
                <a:gd name="T22" fmla="*/ 76 w 213"/>
                <a:gd name="T23" fmla="*/ 210 h 213"/>
                <a:gd name="T24" fmla="*/ 97 w 213"/>
                <a:gd name="T25" fmla="*/ 213 h 213"/>
                <a:gd name="T26" fmla="*/ 117 w 213"/>
                <a:gd name="T27" fmla="*/ 213 h 213"/>
                <a:gd name="T28" fmla="*/ 137 w 213"/>
                <a:gd name="T29" fmla="*/ 210 h 213"/>
                <a:gd name="T30" fmla="*/ 157 w 213"/>
                <a:gd name="T31" fmla="*/ 202 h 213"/>
                <a:gd name="T32" fmla="*/ 174 w 213"/>
                <a:gd name="T33" fmla="*/ 190 h 213"/>
                <a:gd name="T34" fmla="*/ 182 w 213"/>
                <a:gd name="T35" fmla="*/ 182 h 213"/>
                <a:gd name="T36" fmla="*/ 196 w 213"/>
                <a:gd name="T37" fmla="*/ 166 h 213"/>
                <a:gd name="T38" fmla="*/ 206 w 213"/>
                <a:gd name="T39" fmla="*/ 146 h 213"/>
                <a:gd name="T40" fmla="*/ 212 w 213"/>
                <a:gd name="T41" fmla="*/ 127 h 213"/>
                <a:gd name="T42" fmla="*/ 213 w 213"/>
                <a:gd name="T43" fmla="*/ 107 h 213"/>
                <a:gd name="T44" fmla="*/ 212 w 213"/>
                <a:gd name="T45" fmla="*/ 86 h 213"/>
                <a:gd name="T46" fmla="*/ 206 w 213"/>
                <a:gd name="T47" fmla="*/ 67 h 213"/>
                <a:gd name="T48" fmla="*/ 196 w 213"/>
                <a:gd name="T49" fmla="*/ 48 h 213"/>
                <a:gd name="T50" fmla="*/ 182 w 213"/>
                <a:gd name="T51" fmla="*/ 31 h 213"/>
                <a:gd name="T52" fmla="*/ 174 w 213"/>
                <a:gd name="T53" fmla="*/ 24 h 213"/>
                <a:gd name="T54" fmla="*/ 157 w 213"/>
                <a:gd name="T55" fmla="*/ 12 h 213"/>
                <a:gd name="T56" fmla="*/ 137 w 213"/>
                <a:gd name="T57" fmla="*/ 4 h 213"/>
                <a:gd name="T58" fmla="*/ 117 w 213"/>
                <a:gd name="T59" fmla="*/ 0 h 213"/>
                <a:gd name="T60" fmla="*/ 97 w 213"/>
                <a:gd name="T61" fmla="*/ 0 h 213"/>
                <a:gd name="T62" fmla="*/ 76 w 213"/>
                <a:gd name="T63" fmla="*/ 4 h 213"/>
                <a:gd name="T64" fmla="*/ 57 w 213"/>
                <a:gd name="T65" fmla="*/ 12 h 213"/>
                <a:gd name="T66" fmla="*/ 39 w 213"/>
                <a:gd name="T67" fmla="*/ 24 h 213"/>
                <a:gd name="T68" fmla="*/ 31 w 213"/>
                <a:gd name="T69" fmla="*/ 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13">
                  <a:moveTo>
                    <a:pt x="31" y="31"/>
                  </a:moveTo>
                  <a:lnTo>
                    <a:pt x="31" y="31"/>
                  </a:lnTo>
                  <a:lnTo>
                    <a:pt x="24" y="39"/>
                  </a:lnTo>
                  <a:lnTo>
                    <a:pt x="17" y="48"/>
                  </a:lnTo>
                  <a:lnTo>
                    <a:pt x="12" y="57"/>
                  </a:lnTo>
                  <a:lnTo>
                    <a:pt x="8" y="67"/>
                  </a:lnTo>
                  <a:lnTo>
                    <a:pt x="4" y="76"/>
                  </a:lnTo>
                  <a:lnTo>
                    <a:pt x="2" y="86"/>
                  </a:lnTo>
                  <a:lnTo>
                    <a:pt x="1" y="97"/>
                  </a:lnTo>
                  <a:lnTo>
                    <a:pt x="0" y="107"/>
                  </a:lnTo>
                  <a:lnTo>
                    <a:pt x="1" y="116"/>
                  </a:lnTo>
                  <a:lnTo>
                    <a:pt x="2" y="127"/>
                  </a:lnTo>
                  <a:lnTo>
                    <a:pt x="4" y="137"/>
                  </a:lnTo>
                  <a:lnTo>
                    <a:pt x="8" y="146"/>
                  </a:lnTo>
                  <a:lnTo>
                    <a:pt x="12" y="157"/>
                  </a:lnTo>
                  <a:lnTo>
                    <a:pt x="17" y="166"/>
                  </a:lnTo>
                  <a:lnTo>
                    <a:pt x="24" y="174"/>
                  </a:lnTo>
                  <a:lnTo>
                    <a:pt x="31" y="182"/>
                  </a:lnTo>
                  <a:lnTo>
                    <a:pt x="31" y="182"/>
                  </a:lnTo>
                  <a:lnTo>
                    <a:pt x="39" y="190"/>
                  </a:lnTo>
                  <a:lnTo>
                    <a:pt x="48" y="196"/>
                  </a:lnTo>
                  <a:lnTo>
                    <a:pt x="57" y="202"/>
                  </a:lnTo>
                  <a:lnTo>
                    <a:pt x="67" y="206"/>
                  </a:lnTo>
                  <a:lnTo>
                    <a:pt x="76" y="210"/>
                  </a:lnTo>
                  <a:lnTo>
                    <a:pt x="86" y="212"/>
                  </a:lnTo>
                  <a:lnTo>
                    <a:pt x="97" y="213"/>
                  </a:lnTo>
                  <a:lnTo>
                    <a:pt x="107" y="213"/>
                  </a:lnTo>
                  <a:lnTo>
                    <a:pt x="117" y="213"/>
                  </a:lnTo>
                  <a:lnTo>
                    <a:pt x="127" y="212"/>
                  </a:lnTo>
                  <a:lnTo>
                    <a:pt x="137" y="210"/>
                  </a:lnTo>
                  <a:lnTo>
                    <a:pt x="147" y="206"/>
                  </a:lnTo>
                  <a:lnTo>
                    <a:pt x="157" y="202"/>
                  </a:lnTo>
                  <a:lnTo>
                    <a:pt x="166" y="196"/>
                  </a:lnTo>
                  <a:lnTo>
                    <a:pt x="174" y="190"/>
                  </a:lnTo>
                  <a:lnTo>
                    <a:pt x="182" y="182"/>
                  </a:lnTo>
                  <a:lnTo>
                    <a:pt x="182" y="182"/>
                  </a:lnTo>
                  <a:lnTo>
                    <a:pt x="190" y="174"/>
                  </a:lnTo>
                  <a:lnTo>
                    <a:pt x="196" y="166"/>
                  </a:lnTo>
                  <a:lnTo>
                    <a:pt x="202" y="157"/>
                  </a:lnTo>
                  <a:lnTo>
                    <a:pt x="206" y="146"/>
                  </a:lnTo>
                  <a:lnTo>
                    <a:pt x="210" y="137"/>
                  </a:lnTo>
                  <a:lnTo>
                    <a:pt x="212" y="127"/>
                  </a:lnTo>
                  <a:lnTo>
                    <a:pt x="213" y="116"/>
                  </a:lnTo>
                  <a:lnTo>
                    <a:pt x="213" y="107"/>
                  </a:lnTo>
                  <a:lnTo>
                    <a:pt x="213" y="97"/>
                  </a:lnTo>
                  <a:lnTo>
                    <a:pt x="212" y="86"/>
                  </a:lnTo>
                  <a:lnTo>
                    <a:pt x="210" y="76"/>
                  </a:lnTo>
                  <a:lnTo>
                    <a:pt x="206" y="67"/>
                  </a:lnTo>
                  <a:lnTo>
                    <a:pt x="202" y="57"/>
                  </a:lnTo>
                  <a:lnTo>
                    <a:pt x="196" y="48"/>
                  </a:lnTo>
                  <a:lnTo>
                    <a:pt x="190" y="39"/>
                  </a:lnTo>
                  <a:lnTo>
                    <a:pt x="182" y="31"/>
                  </a:lnTo>
                  <a:lnTo>
                    <a:pt x="182" y="31"/>
                  </a:lnTo>
                  <a:lnTo>
                    <a:pt x="174" y="24"/>
                  </a:lnTo>
                  <a:lnTo>
                    <a:pt x="166" y="17"/>
                  </a:lnTo>
                  <a:lnTo>
                    <a:pt x="157" y="12"/>
                  </a:lnTo>
                  <a:lnTo>
                    <a:pt x="147" y="8"/>
                  </a:lnTo>
                  <a:lnTo>
                    <a:pt x="137" y="4"/>
                  </a:lnTo>
                  <a:lnTo>
                    <a:pt x="127" y="2"/>
                  </a:lnTo>
                  <a:lnTo>
                    <a:pt x="117" y="0"/>
                  </a:lnTo>
                  <a:lnTo>
                    <a:pt x="107" y="0"/>
                  </a:lnTo>
                  <a:lnTo>
                    <a:pt x="97" y="0"/>
                  </a:lnTo>
                  <a:lnTo>
                    <a:pt x="86" y="2"/>
                  </a:lnTo>
                  <a:lnTo>
                    <a:pt x="76" y="4"/>
                  </a:lnTo>
                  <a:lnTo>
                    <a:pt x="67" y="8"/>
                  </a:lnTo>
                  <a:lnTo>
                    <a:pt x="57" y="12"/>
                  </a:lnTo>
                  <a:lnTo>
                    <a:pt x="48" y="17"/>
                  </a:lnTo>
                  <a:lnTo>
                    <a:pt x="39" y="24"/>
                  </a:lnTo>
                  <a:lnTo>
                    <a:pt x="31" y="31"/>
                  </a:lnTo>
                  <a:lnTo>
                    <a:pt x="31" y="31"/>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62444" tIns="81221" rIns="162444" bIns="81221"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77"/>
            <p:cNvSpPr>
              <a:spLocks/>
            </p:cNvSpPr>
            <p:nvPr/>
          </p:nvSpPr>
          <p:spPr bwMode="gray">
            <a:xfrm>
              <a:off x="3688541" y="5368536"/>
              <a:ext cx="59443" cy="26080"/>
            </a:xfrm>
            <a:custGeom>
              <a:avLst/>
              <a:gdLst>
                <a:gd name="T0" fmla="*/ 302 w 424"/>
                <a:gd name="T1" fmla="*/ 15 h 155"/>
                <a:gd name="T2" fmla="*/ 257 w 424"/>
                <a:gd name="T3" fmla="*/ 4 h 155"/>
                <a:gd name="T4" fmla="*/ 212 w 424"/>
                <a:gd name="T5" fmla="*/ 0 h 155"/>
                <a:gd name="T6" fmla="*/ 184 w 424"/>
                <a:gd name="T7" fmla="*/ 1 h 155"/>
                <a:gd name="T8" fmla="*/ 131 w 424"/>
                <a:gd name="T9" fmla="*/ 12 h 155"/>
                <a:gd name="T10" fmla="*/ 81 w 424"/>
                <a:gd name="T11" fmla="*/ 32 h 155"/>
                <a:gd name="T12" fmla="*/ 56 w 424"/>
                <a:gd name="T13" fmla="*/ 47 h 155"/>
                <a:gd name="T14" fmla="*/ 33 w 424"/>
                <a:gd name="T15" fmla="*/ 64 h 155"/>
                <a:gd name="T16" fmla="*/ 11 w 424"/>
                <a:gd name="T17" fmla="*/ 83 h 155"/>
                <a:gd name="T18" fmla="*/ 7 w 424"/>
                <a:gd name="T19" fmla="*/ 90 h 155"/>
                <a:gd name="T20" fmla="*/ 0 w 424"/>
                <a:gd name="T21" fmla="*/ 105 h 155"/>
                <a:gd name="T22" fmla="*/ 0 w 424"/>
                <a:gd name="T23" fmla="*/ 121 h 155"/>
                <a:gd name="T24" fmla="*/ 7 w 424"/>
                <a:gd name="T25" fmla="*/ 136 h 155"/>
                <a:gd name="T26" fmla="*/ 11 w 424"/>
                <a:gd name="T27" fmla="*/ 142 h 155"/>
                <a:gd name="T28" fmla="*/ 25 w 424"/>
                <a:gd name="T29" fmla="*/ 151 h 155"/>
                <a:gd name="T30" fmla="*/ 41 w 424"/>
                <a:gd name="T31" fmla="*/ 155 h 155"/>
                <a:gd name="T32" fmla="*/ 49 w 424"/>
                <a:gd name="T33" fmla="*/ 154 h 155"/>
                <a:gd name="T34" fmla="*/ 64 w 424"/>
                <a:gd name="T35" fmla="*/ 148 h 155"/>
                <a:gd name="T36" fmla="*/ 70 w 424"/>
                <a:gd name="T37" fmla="*/ 142 h 155"/>
                <a:gd name="T38" fmla="*/ 102 w 424"/>
                <a:gd name="T39" fmla="*/ 117 h 155"/>
                <a:gd name="T40" fmla="*/ 137 w 424"/>
                <a:gd name="T41" fmla="*/ 98 h 155"/>
                <a:gd name="T42" fmla="*/ 174 w 424"/>
                <a:gd name="T43" fmla="*/ 88 h 155"/>
                <a:gd name="T44" fmla="*/ 212 w 424"/>
                <a:gd name="T45" fmla="*/ 84 h 155"/>
                <a:gd name="T46" fmla="*/ 228 w 424"/>
                <a:gd name="T47" fmla="*/ 84 h 155"/>
                <a:gd name="T48" fmla="*/ 261 w 424"/>
                <a:gd name="T49" fmla="*/ 90 h 155"/>
                <a:gd name="T50" fmla="*/ 276 w 424"/>
                <a:gd name="T51" fmla="*/ 95 h 155"/>
                <a:gd name="T52" fmla="*/ 316 w 424"/>
                <a:gd name="T53" fmla="*/ 113 h 155"/>
                <a:gd name="T54" fmla="*/ 353 w 424"/>
                <a:gd name="T55" fmla="*/ 142 h 155"/>
                <a:gd name="T56" fmla="*/ 360 w 424"/>
                <a:gd name="T57" fmla="*/ 148 h 155"/>
                <a:gd name="T58" fmla="*/ 375 w 424"/>
                <a:gd name="T59" fmla="*/ 154 h 155"/>
                <a:gd name="T60" fmla="*/ 391 w 424"/>
                <a:gd name="T61" fmla="*/ 154 h 155"/>
                <a:gd name="T62" fmla="*/ 406 w 424"/>
                <a:gd name="T63" fmla="*/ 148 h 155"/>
                <a:gd name="T64" fmla="*/ 412 w 424"/>
                <a:gd name="T65" fmla="*/ 142 h 155"/>
                <a:gd name="T66" fmla="*/ 421 w 424"/>
                <a:gd name="T67" fmla="*/ 128 h 155"/>
                <a:gd name="T68" fmla="*/ 424 w 424"/>
                <a:gd name="T69" fmla="*/ 113 h 155"/>
                <a:gd name="T70" fmla="*/ 421 w 424"/>
                <a:gd name="T71" fmla="*/ 97 h 155"/>
                <a:gd name="T72" fmla="*/ 412 w 424"/>
                <a:gd name="T73" fmla="*/ 83 h 155"/>
                <a:gd name="T74" fmla="*/ 400 w 424"/>
                <a:gd name="T75" fmla="*/ 72 h 155"/>
                <a:gd name="T76" fmla="*/ 374 w 424"/>
                <a:gd name="T77" fmla="*/ 51 h 155"/>
                <a:gd name="T78" fmla="*/ 346 w 424"/>
                <a:gd name="T79" fmla="*/ 35 h 155"/>
                <a:gd name="T80" fmla="*/ 317 w 424"/>
                <a:gd name="T81" fmla="*/ 21 h 155"/>
                <a:gd name="T82" fmla="*/ 302 w 424"/>
                <a:gd name="T83" fmla="*/ 1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155">
                  <a:moveTo>
                    <a:pt x="302" y="15"/>
                  </a:moveTo>
                  <a:lnTo>
                    <a:pt x="302" y="15"/>
                  </a:lnTo>
                  <a:lnTo>
                    <a:pt x="280" y="8"/>
                  </a:lnTo>
                  <a:lnTo>
                    <a:pt x="257" y="4"/>
                  </a:lnTo>
                  <a:lnTo>
                    <a:pt x="235" y="1"/>
                  </a:lnTo>
                  <a:lnTo>
                    <a:pt x="212" y="0"/>
                  </a:lnTo>
                  <a:lnTo>
                    <a:pt x="212" y="0"/>
                  </a:lnTo>
                  <a:lnTo>
                    <a:pt x="184" y="1"/>
                  </a:lnTo>
                  <a:lnTo>
                    <a:pt x="158" y="6"/>
                  </a:lnTo>
                  <a:lnTo>
                    <a:pt x="131" y="12"/>
                  </a:lnTo>
                  <a:lnTo>
                    <a:pt x="105" y="21"/>
                  </a:lnTo>
                  <a:lnTo>
                    <a:pt x="81" y="32"/>
                  </a:lnTo>
                  <a:lnTo>
                    <a:pt x="68" y="39"/>
                  </a:lnTo>
                  <a:lnTo>
                    <a:pt x="56" y="47"/>
                  </a:lnTo>
                  <a:lnTo>
                    <a:pt x="45" y="56"/>
                  </a:lnTo>
                  <a:lnTo>
                    <a:pt x="33" y="64"/>
                  </a:lnTo>
                  <a:lnTo>
                    <a:pt x="22" y="73"/>
                  </a:lnTo>
                  <a:lnTo>
                    <a:pt x="11" y="83"/>
                  </a:lnTo>
                  <a:lnTo>
                    <a:pt x="11" y="83"/>
                  </a:lnTo>
                  <a:lnTo>
                    <a:pt x="7" y="90"/>
                  </a:lnTo>
                  <a:lnTo>
                    <a:pt x="2" y="97"/>
                  </a:lnTo>
                  <a:lnTo>
                    <a:pt x="0" y="105"/>
                  </a:lnTo>
                  <a:lnTo>
                    <a:pt x="0" y="113"/>
                  </a:lnTo>
                  <a:lnTo>
                    <a:pt x="0" y="121"/>
                  </a:lnTo>
                  <a:lnTo>
                    <a:pt x="2" y="128"/>
                  </a:lnTo>
                  <a:lnTo>
                    <a:pt x="7" y="136"/>
                  </a:lnTo>
                  <a:lnTo>
                    <a:pt x="11" y="142"/>
                  </a:lnTo>
                  <a:lnTo>
                    <a:pt x="11" y="142"/>
                  </a:lnTo>
                  <a:lnTo>
                    <a:pt x="18" y="148"/>
                  </a:lnTo>
                  <a:lnTo>
                    <a:pt x="25" y="151"/>
                  </a:lnTo>
                  <a:lnTo>
                    <a:pt x="33" y="154"/>
                  </a:lnTo>
                  <a:lnTo>
                    <a:pt x="41" y="155"/>
                  </a:lnTo>
                  <a:lnTo>
                    <a:pt x="41" y="155"/>
                  </a:lnTo>
                  <a:lnTo>
                    <a:pt x="49" y="154"/>
                  </a:lnTo>
                  <a:lnTo>
                    <a:pt x="57" y="151"/>
                  </a:lnTo>
                  <a:lnTo>
                    <a:pt x="64" y="148"/>
                  </a:lnTo>
                  <a:lnTo>
                    <a:pt x="70" y="142"/>
                  </a:lnTo>
                  <a:lnTo>
                    <a:pt x="70" y="142"/>
                  </a:lnTo>
                  <a:lnTo>
                    <a:pt x="86" y="128"/>
                  </a:lnTo>
                  <a:lnTo>
                    <a:pt x="102" y="117"/>
                  </a:lnTo>
                  <a:lnTo>
                    <a:pt x="119" y="106"/>
                  </a:lnTo>
                  <a:lnTo>
                    <a:pt x="137" y="98"/>
                  </a:lnTo>
                  <a:lnTo>
                    <a:pt x="154" y="92"/>
                  </a:lnTo>
                  <a:lnTo>
                    <a:pt x="174" y="88"/>
                  </a:lnTo>
                  <a:lnTo>
                    <a:pt x="192" y="84"/>
                  </a:lnTo>
                  <a:lnTo>
                    <a:pt x="212" y="84"/>
                  </a:lnTo>
                  <a:lnTo>
                    <a:pt x="212" y="84"/>
                  </a:lnTo>
                  <a:lnTo>
                    <a:pt x="228" y="84"/>
                  </a:lnTo>
                  <a:lnTo>
                    <a:pt x="244" y="87"/>
                  </a:lnTo>
                  <a:lnTo>
                    <a:pt x="261" y="90"/>
                  </a:lnTo>
                  <a:lnTo>
                    <a:pt x="276" y="95"/>
                  </a:lnTo>
                  <a:lnTo>
                    <a:pt x="276" y="95"/>
                  </a:lnTo>
                  <a:lnTo>
                    <a:pt x="296" y="103"/>
                  </a:lnTo>
                  <a:lnTo>
                    <a:pt x="316" y="113"/>
                  </a:lnTo>
                  <a:lnTo>
                    <a:pt x="336" y="127"/>
                  </a:lnTo>
                  <a:lnTo>
                    <a:pt x="353" y="142"/>
                  </a:lnTo>
                  <a:lnTo>
                    <a:pt x="353" y="142"/>
                  </a:lnTo>
                  <a:lnTo>
                    <a:pt x="360" y="148"/>
                  </a:lnTo>
                  <a:lnTo>
                    <a:pt x="367" y="151"/>
                  </a:lnTo>
                  <a:lnTo>
                    <a:pt x="375" y="154"/>
                  </a:lnTo>
                  <a:lnTo>
                    <a:pt x="383" y="155"/>
                  </a:lnTo>
                  <a:lnTo>
                    <a:pt x="391" y="154"/>
                  </a:lnTo>
                  <a:lnTo>
                    <a:pt x="398" y="151"/>
                  </a:lnTo>
                  <a:lnTo>
                    <a:pt x="406" y="148"/>
                  </a:lnTo>
                  <a:lnTo>
                    <a:pt x="412" y="142"/>
                  </a:lnTo>
                  <a:lnTo>
                    <a:pt x="412" y="142"/>
                  </a:lnTo>
                  <a:lnTo>
                    <a:pt x="417" y="136"/>
                  </a:lnTo>
                  <a:lnTo>
                    <a:pt x="421" y="128"/>
                  </a:lnTo>
                  <a:lnTo>
                    <a:pt x="423" y="121"/>
                  </a:lnTo>
                  <a:lnTo>
                    <a:pt x="424" y="113"/>
                  </a:lnTo>
                  <a:lnTo>
                    <a:pt x="423" y="105"/>
                  </a:lnTo>
                  <a:lnTo>
                    <a:pt x="421" y="97"/>
                  </a:lnTo>
                  <a:lnTo>
                    <a:pt x="417" y="90"/>
                  </a:lnTo>
                  <a:lnTo>
                    <a:pt x="412" y="83"/>
                  </a:lnTo>
                  <a:lnTo>
                    <a:pt x="412" y="83"/>
                  </a:lnTo>
                  <a:lnTo>
                    <a:pt x="400" y="72"/>
                  </a:lnTo>
                  <a:lnTo>
                    <a:pt x="387" y="61"/>
                  </a:lnTo>
                  <a:lnTo>
                    <a:pt x="374" y="51"/>
                  </a:lnTo>
                  <a:lnTo>
                    <a:pt x="360" y="43"/>
                  </a:lnTo>
                  <a:lnTo>
                    <a:pt x="346" y="35"/>
                  </a:lnTo>
                  <a:lnTo>
                    <a:pt x="332" y="27"/>
                  </a:lnTo>
                  <a:lnTo>
                    <a:pt x="317" y="21"/>
                  </a:lnTo>
                  <a:lnTo>
                    <a:pt x="302" y="15"/>
                  </a:lnTo>
                  <a:lnTo>
                    <a:pt x="302" y="15"/>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62444" tIns="81221" rIns="162444" bIns="81221"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78"/>
            <p:cNvSpPr>
              <a:spLocks/>
            </p:cNvSpPr>
            <p:nvPr/>
          </p:nvSpPr>
          <p:spPr bwMode="gray">
            <a:xfrm>
              <a:off x="3669859" y="5336197"/>
              <a:ext cx="96807" cy="36512"/>
            </a:xfrm>
            <a:custGeom>
              <a:avLst/>
              <a:gdLst>
                <a:gd name="T0" fmla="*/ 341 w 682"/>
                <a:gd name="T1" fmla="*/ 0 h 208"/>
                <a:gd name="T2" fmla="*/ 296 w 682"/>
                <a:gd name="T3" fmla="*/ 2 h 208"/>
                <a:gd name="T4" fmla="*/ 252 w 682"/>
                <a:gd name="T5" fmla="*/ 9 h 208"/>
                <a:gd name="T6" fmla="*/ 208 w 682"/>
                <a:gd name="T7" fmla="*/ 19 h 208"/>
                <a:gd name="T8" fmla="*/ 166 w 682"/>
                <a:gd name="T9" fmla="*/ 34 h 208"/>
                <a:gd name="T10" fmla="*/ 124 w 682"/>
                <a:gd name="T11" fmla="*/ 54 h 208"/>
                <a:gd name="T12" fmla="*/ 85 w 682"/>
                <a:gd name="T13" fmla="*/ 77 h 208"/>
                <a:gd name="T14" fmla="*/ 47 w 682"/>
                <a:gd name="T15" fmla="*/ 105 h 208"/>
                <a:gd name="T16" fmla="*/ 12 w 682"/>
                <a:gd name="T17" fmla="*/ 137 h 208"/>
                <a:gd name="T18" fmla="*/ 6 w 682"/>
                <a:gd name="T19" fmla="*/ 143 h 208"/>
                <a:gd name="T20" fmla="*/ 1 w 682"/>
                <a:gd name="T21" fmla="*/ 158 h 208"/>
                <a:gd name="T22" fmla="*/ 1 w 682"/>
                <a:gd name="T23" fmla="*/ 174 h 208"/>
                <a:gd name="T24" fmla="*/ 6 w 682"/>
                <a:gd name="T25" fmla="*/ 189 h 208"/>
                <a:gd name="T26" fmla="*/ 12 w 682"/>
                <a:gd name="T27" fmla="*/ 196 h 208"/>
                <a:gd name="T28" fmla="*/ 26 w 682"/>
                <a:gd name="T29" fmla="*/ 205 h 208"/>
                <a:gd name="T30" fmla="*/ 41 w 682"/>
                <a:gd name="T31" fmla="*/ 208 h 208"/>
                <a:gd name="T32" fmla="*/ 49 w 682"/>
                <a:gd name="T33" fmla="*/ 208 h 208"/>
                <a:gd name="T34" fmla="*/ 64 w 682"/>
                <a:gd name="T35" fmla="*/ 201 h 208"/>
                <a:gd name="T36" fmla="*/ 71 w 682"/>
                <a:gd name="T37" fmla="*/ 196 h 208"/>
                <a:gd name="T38" fmla="*/ 100 w 682"/>
                <a:gd name="T39" fmla="*/ 169 h 208"/>
                <a:gd name="T40" fmla="*/ 131 w 682"/>
                <a:gd name="T41" fmla="*/ 146 h 208"/>
                <a:gd name="T42" fmla="*/ 163 w 682"/>
                <a:gd name="T43" fmla="*/ 128 h 208"/>
                <a:gd name="T44" fmla="*/ 197 w 682"/>
                <a:gd name="T45" fmla="*/ 112 h 208"/>
                <a:gd name="T46" fmla="*/ 233 w 682"/>
                <a:gd name="T47" fmla="*/ 99 h 208"/>
                <a:gd name="T48" fmla="*/ 268 w 682"/>
                <a:gd name="T49" fmla="*/ 91 h 208"/>
                <a:gd name="T50" fmla="*/ 304 w 682"/>
                <a:gd name="T51" fmla="*/ 85 h 208"/>
                <a:gd name="T52" fmla="*/ 341 w 682"/>
                <a:gd name="T53" fmla="*/ 84 h 208"/>
                <a:gd name="T54" fmla="*/ 360 w 682"/>
                <a:gd name="T55" fmla="*/ 84 h 208"/>
                <a:gd name="T56" fmla="*/ 395 w 682"/>
                <a:gd name="T57" fmla="*/ 88 h 208"/>
                <a:gd name="T58" fmla="*/ 432 w 682"/>
                <a:gd name="T59" fmla="*/ 94 h 208"/>
                <a:gd name="T60" fmla="*/ 467 w 682"/>
                <a:gd name="T61" fmla="*/ 105 h 208"/>
                <a:gd name="T62" fmla="*/ 501 w 682"/>
                <a:gd name="T63" fmla="*/ 119 h 208"/>
                <a:gd name="T64" fmla="*/ 535 w 682"/>
                <a:gd name="T65" fmla="*/ 136 h 208"/>
                <a:gd name="T66" fmla="*/ 566 w 682"/>
                <a:gd name="T67" fmla="*/ 158 h 208"/>
                <a:gd name="T68" fmla="*/ 596 w 682"/>
                <a:gd name="T69" fmla="*/ 182 h 208"/>
                <a:gd name="T70" fmla="*/ 611 w 682"/>
                <a:gd name="T71" fmla="*/ 196 h 208"/>
                <a:gd name="T72" fmla="*/ 625 w 682"/>
                <a:gd name="T73" fmla="*/ 205 h 208"/>
                <a:gd name="T74" fmla="*/ 640 w 682"/>
                <a:gd name="T75" fmla="*/ 208 h 208"/>
                <a:gd name="T76" fmla="*/ 656 w 682"/>
                <a:gd name="T77" fmla="*/ 205 h 208"/>
                <a:gd name="T78" fmla="*/ 670 w 682"/>
                <a:gd name="T79" fmla="*/ 196 h 208"/>
                <a:gd name="T80" fmla="*/ 675 w 682"/>
                <a:gd name="T81" fmla="*/ 189 h 208"/>
                <a:gd name="T82" fmla="*/ 682 w 682"/>
                <a:gd name="T83" fmla="*/ 174 h 208"/>
                <a:gd name="T84" fmla="*/ 682 w 682"/>
                <a:gd name="T85" fmla="*/ 158 h 208"/>
                <a:gd name="T86" fmla="*/ 675 w 682"/>
                <a:gd name="T87" fmla="*/ 143 h 208"/>
                <a:gd name="T88" fmla="*/ 670 w 682"/>
                <a:gd name="T89" fmla="*/ 137 h 208"/>
                <a:gd name="T90" fmla="*/ 634 w 682"/>
                <a:gd name="T91" fmla="*/ 105 h 208"/>
                <a:gd name="T92" fmla="*/ 597 w 682"/>
                <a:gd name="T93" fmla="*/ 77 h 208"/>
                <a:gd name="T94" fmla="*/ 557 w 682"/>
                <a:gd name="T95" fmla="*/ 54 h 208"/>
                <a:gd name="T96" fmla="*/ 515 w 682"/>
                <a:gd name="T97" fmla="*/ 34 h 208"/>
                <a:gd name="T98" fmla="*/ 473 w 682"/>
                <a:gd name="T99" fmla="*/ 19 h 208"/>
                <a:gd name="T100" fmla="*/ 430 w 682"/>
                <a:gd name="T101" fmla="*/ 9 h 208"/>
                <a:gd name="T102" fmla="*/ 385 w 682"/>
                <a:gd name="T103" fmla="*/ 2 h 208"/>
                <a:gd name="T104" fmla="*/ 341 w 682"/>
                <a:gd name="T10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2" h="208">
                  <a:moveTo>
                    <a:pt x="341" y="0"/>
                  </a:moveTo>
                  <a:lnTo>
                    <a:pt x="341" y="0"/>
                  </a:lnTo>
                  <a:lnTo>
                    <a:pt x="318" y="1"/>
                  </a:lnTo>
                  <a:lnTo>
                    <a:pt x="296" y="2"/>
                  </a:lnTo>
                  <a:lnTo>
                    <a:pt x="274" y="6"/>
                  </a:lnTo>
                  <a:lnTo>
                    <a:pt x="252" y="9"/>
                  </a:lnTo>
                  <a:lnTo>
                    <a:pt x="230" y="14"/>
                  </a:lnTo>
                  <a:lnTo>
                    <a:pt x="208" y="19"/>
                  </a:lnTo>
                  <a:lnTo>
                    <a:pt x="186" y="26"/>
                  </a:lnTo>
                  <a:lnTo>
                    <a:pt x="166" y="34"/>
                  </a:lnTo>
                  <a:lnTo>
                    <a:pt x="145" y="44"/>
                  </a:lnTo>
                  <a:lnTo>
                    <a:pt x="124" y="54"/>
                  </a:lnTo>
                  <a:lnTo>
                    <a:pt x="105" y="64"/>
                  </a:lnTo>
                  <a:lnTo>
                    <a:pt x="85" y="77"/>
                  </a:lnTo>
                  <a:lnTo>
                    <a:pt x="65" y="90"/>
                  </a:lnTo>
                  <a:lnTo>
                    <a:pt x="47" y="105"/>
                  </a:lnTo>
                  <a:lnTo>
                    <a:pt x="30" y="120"/>
                  </a:lnTo>
                  <a:lnTo>
                    <a:pt x="12" y="137"/>
                  </a:lnTo>
                  <a:lnTo>
                    <a:pt x="12" y="137"/>
                  </a:lnTo>
                  <a:lnTo>
                    <a:pt x="6" y="143"/>
                  </a:lnTo>
                  <a:lnTo>
                    <a:pt x="3" y="150"/>
                  </a:lnTo>
                  <a:lnTo>
                    <a:pt x="1" y="158"/>
                  </a:lnTo>
                  <a:lnTo>
                    <a:pt x="0" y="166"/>
                  </a:lnTo>
                  <a:lnTo>
                    <a:pt x="1" y="174"/>
                  </a:lnTo>
                  <a:lnTo>
                    <a:pt x="3" y="182"/>
                  </a:lnTo>
                  <a:lnTo>
                    <a:pt x="6" y="189"/>
                  </a:lnTo>
                  <a:lnTo>
                    <a:pt x="12" y="196"/>
                  </a:lnTo>
                  <a:lnTo>
                    <a:pt x="12" y="196"/>
                  </a:lnTo>
                  <a:lnTo>
                    <a:pt x="18" y="201"/>
                  </a:lnTo>
                  <a:lnTo>
                    <a:pt x="26" y="205"/>
                  </a:lnTo>
                  <a:lnTo>
                    <a:pt x="33" y="208"/>
                  </a:lnTo>
                  <a:lnTo>
                    <a:pt x="41" y="208"/>
                  </a:lnTo>
                  <a:lnTo>
                    <a:pt x="41" y="208"/>
                  </a:lnTo>
                  <a:lnTo>
                    <a:pt x="49" y="208"/>
                  </a:lnTo>
                  <a:lnTo>
                    <a:pt x="57" y="205"/>
                  </a:lnTo>
                  <a:lnTo>
                    <a:pt x="64" y="201"/>
                  </a:lnTo>
                  <a:lnTo>
                    <a:pt x="71" y="196"/>
                  </a:lnTo>
                  <a:lnTo>
                    <a:pt x="71" y="196"/>
                  </a:lnTo>
                  <a:lnTo>
                    <a:pt x="85" y="182"/>
                  </a:lnTo>
                  <a:lnTo>
                    <a:pt x="100" y="169"/>
                  </a:lnTo>
                  <a:lnTo>
                    <a:pt x="115" y="158"/>
                  </a:lnTo>
                  <a:lnTo>
                    <a:pt x="131" y="146"/>
                  </a:lnTo>
                  <a:lnTo>
                    <a:pt x="147" y="136"/>
                  </a:lnTo>
                  <a:lnTo>
                    <a:pt x="163" y="128"/>
                  </a:lnTo>
                  <a:lnTo>
                    <a:pt x="181" y="119"/>
                  </a:lnTo>
                  <a:lnTo>
                    <a:pt x="197" y="112"/>
                  </a:lnTo>
                  <a:lnTo>
                    <a:pt x="214" y="105"/>
                  </a:lnTo>
                  <a:lnTo>
                    <a:pt x="233" y="99"/>
                  </a:lnTo>
                  <a:lnTo>
                    <a:pt x="250" y="94"/>
                  </a:lnTo>
                  <a:lnTo>
                    <a:pt x="268" y="91"/>
                  </a:lnTo>
                  <a:lnTo>
                    <a:pt x="286" y="88"/>
                  </a:lnTo>
                  <a:lnTo>
                    <a:pt x="304" y="85"/>
                  </a:lnTo>
                  <a:lnTo>
                    <a:pt x="323" y="84"/>
                  </a:lnTo>
                  <a:lnTo>
                    <a:pt x="341" y="84"/>
                  </a:lnTo>
                  <a:lnTo>
                    <a:pt x="341" y="84"/>
                  </a:lnTo>
                  <a:lnTo>
                    <a:pt x="360" y="84"/>
                  </a:lnTo>
                  <a:lnTo>
                    <a:pt x="378" y="85"/>
                  </a:lnTo>
                  <a:lnTo>
                    <a:pt x="395" y="88"/>
                  </a:lnTo>
                  <a:lnTo>
                    <a:pt x="414" y="91"/>
                  </a:lnTo>
                  <a:lnTo>
                    <a:pt x="432" y="94"/>
                  </a:lnTo>
                  <a:lnTo>
                    <a:pt x="450" y="99"/>
                  </a:lnTo>
                  <a:lnTo>
                    <a:pt x="467" y="105"/>
                  </a:lnTo>
                  <a:lnTo>
                    <a:pt x="484" y="112"/>
                  </a:lnTo>
                  <a:lnTo>
                    <a:pt x="501" y="119"/>
                  </a:lnTo>
                  <a:lnTo>
                    <a:pt x="519" y="128"/>
                  </a:lnTo>
                  <a:lnTo>
                    <a:pt x="535" y="136"/>
                  </a:lnTo>
                  <a:lnTo>
                    <a:pt x="551" y="146"/>
                  </a:lnTo>
                  <a:lnTo>
                    <a:pt x="566" y="158"/>
                  </a:lnTo>
                  <a:lnTo>
                    <a:pt x="581" y="169"/>
                  </a:lnTo>
                  <a:lnTo>
                    <a:pt x="596" y="182"/>
                  </a:lnTo>
                  <a:lnTo>
                    <a:pt x="611" y="196"/>
                  </a:lnTo>
                  <a:lnTo>
                    <a:pt x="611" y="196"/>
                  </a:lnTo>
                  <a:lnTo>
                    <a:pt x="617" y="201"/>
                  </a:lnTo>
                  <a:lnTo>
                    <a:pt x="625" y="205"/>
                  </a:lnTo>
                  <a:lnTo>
                    <a:pt x="632" y="208"/>
                  </a:lnTo>
                  <a:lnTo>
                    <a:pt x="640" y="208"/>
                  </a:lnTo>
                  <a:lnTo>
                    <a:pt x="648" y="208"/>
                  </a:lnTo>
                  <a:lnTo>
                    <a:pt x="656" y="205"/>
                  </a:lnTo>
                  <a:lnTo>
                    <a:pt x="663" y="201"/>
                  </a:lnTo>
                  <a:lnTo>
                    <a:pt x="670" y="196"/>
                  </a:lnTo>
                  <a:lnTo>
                    <a:pt x="670" y="196"/>
                  </a:lnTo>
                  <a:lnTo>
                    <a:pt x="675" y="189"/>
                  </a:lnTo>
                  <a:lnTo>
                    <a:pt x="679" y="182"/>
                  </a:lnTo>
                  <a:lnTo>
                    <a:pt x="682" y="174"/>
                  </a:lnTo>
                  <a:lnTo>
                    <a:pt x="682" y="166"/>
                  </a:lnTo>
                  <a:lnTo>
                    <a:pt x="682" y="158"/>
                  </a:lnTo>
                  <a:lnTo>
                    <a:pt x="679" y="150"/>
                  </a:lnTo>
                  <a:lnTo>
                    <a:pt x="675" y="143"/>
                  </a:lnTo>
                  <a:lnTo>
                    <a:pt x="670" y="137"/>
                  </a:lnTo>
                  <a:lnTo>
                    <a:pt x="670" y="137"/>
                  </a:lnTo>
                  <a:lnTo>
                    <a:pt x="653" y="120"/>
                  </a:lnTo>
                  <a:lnTo>
                    <a:pt x="634" y="105"/>
                  </a:lnTo>
                  <a:lnTo>
                    <a:pt x="616" y="90"/>
                  </a:lnTo>
                  <a:lnTo>
                    <a:pt x="597" y="77"/>
                  </a:lnTo>
                  <a:lnTo>
                    <a:pt x="578" y="64"/>
                  </a:lnTo>
                  <a:lnTo>
                    <a:pt x="557" y="54"/>
                  </a:lnTo>
                  <a:lnTo>
                    <a:pt x="536" y="44"/>
                  </a:lnTo>
                  <a:lnTo>
                    <a:pt x="515" y="34"/>
                  </a:lnTo>
                  <a:lnTo>
                    <a:pt x="495" y="26"/>
                  </a:lnTo>
                  <a:lnTo>
                    <a:pt x="473" y="19"/>
                  </a:lnTo>
                  <a:lnTo>
                    <a:pt x="452" y="14"/>
                  </a:lnTo>
                  <a:lnTo>
                    <a:pt x="430" y="9"/>
                  </a:lnTo>
                  <a:lnTo>
                    <a:pt x="408" y="6"/>
                  </a:lnTo>
                  <a:lnTo>
                    <a:pt x="385" y="2"/>
                  </a:lnTo>
                  <a:lnTo>
                    <a:pt x="363" y="1"/>
                  </a:lnTo>
                  <a:lnTo>
                    <a:pt x="341" y="0"/>
                  </a:lnTo>
                  <a:lnTo>
                    <a:pt x="341" y="0"/>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62444" tIns="81221" rIns="162444" bIns="81221"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79"/>
            <p:cNvSpPr>
              <a:spLocks/>
            </p:cNvSpPr>
            <p:nvPr/>
          </p:nvSpPr>
          <p:spPr bwMode="gray">
            <a:xfrm>
              <a:off x="3651177" y="5303858"/>
              <a:ext cx="133322" cy="46944"/>
            </a:xfrm>
            <a:custGeom>
              <a:avLst/>
              <a:gdLst>
                <a:gd name="T0" fmla="*/ 495 w 946"/>
                <a:gd name="T1" fmla="*/ 0 h 270"/>
                <a:gd name="T2" fmla="*/ 430 w 946"/>
                <a:gd name="T3" fmla="*/ 3 h 270"/>
                <a:gd name="T4" fmla="*/ 366 w 946"/>
                <a:gd name="T5" fmla="*/ 13 h 270"/>
                <a:gd name="T6" fmla="*/ 303 w 946"/>
                <a:gd name="T7" fmla="*/ 28 h 270"/>
                <a:gd name="T8" fmla="*/ 241 w 946"/>
                <a:gd name="T9" fmla="*/ 50 h 270"/>
                <a:gd name="T10" fmla="*/ 180 w 946"/>
                <a:gd name="T11" fmla="*/ 77 h 270"/>
                <a:gd name="T12" fmla="*/ 121 w 946"/>
                <a:gd name="T13" fmla="*/ 112 h 270"/>
                <a:gd name="T14" fmla="*/ 65 w 946"/>
                <a:gd name="T15" fmla="*/ 152 h 270"/>
                <a:gd name="T16" fmla="*/ 12 w 946"/>
                <a:gd name="T17" fmla="*/ 198 h 270"/>
                <a:gd name="T18" fmla="*/ 6 w 946"/>
                <a:gd name="T19" fmla="*/ 204 h 270"/>
                <a:gd name="T20" fmla="*/ 1 w 946"/>
                <a:gd name="T21" fmla="*/ 219 h 270"/>
                <a:gd name="T22" fmla="*/ 0 w 946"/>
                <a:gd name="T23" fmla="*/ 235 h 270"/>
                <a:gd name="T24" fmla="*/ 5 w 946"/>
                <a:gd name="T25" fmla="*/ 250 h 270"/>
                <a:gd name="T26" fmla="*/ 11 w 946"/>
                <a:gd name="T27" fmla="*/ 257 h 270"/>
                <a:gd name="T28" fmla="*/ 25 w 946"/>
                <a:gd name="T29" fmla="*/ 266 h 270"/>
                <a:gd name="T30" fmla="*/ 41 w 946"/>
                <a:gd name="T31" fmla="*/ 270 h 270"/>
                <a:gd name="T32" fmla="*/ 49 w 946"/>
                <a:gd name="T33" fmla="*/ 269 h 270"/>
                <a:gd name="T34" fmla="*/ 64 w 946"/>
                <a:gd name="T35" fmla="*/ 263 h 270"/>
                <a:gd name="T36" fmla="*/ 70 w 946"/>
                <a:gd name="T37" fmla="*/ 258 h 270"/>
                <a:gd name="T38" fmla="*/ 117 w 946"/>
                <a:gd name="T39" fmla="*/ 217 h 270"/>
                <a:gd name="T40" fmla="*/ 167 w 946"/>
                <a:gd name="T41" fmla="*/ 182 h 270"/>
                <a:gd name="T42" fmla="*/ 218 w 946"/>
                <a:gd name="T43" fmla="*/ 152 h 270"/>
                <a:gd name="T44" fmla="*/ 272 w 946"/>
                <a:gd name="T45" fmla="*/ 127 h 270"/>
                <a:gd name="T46" fmla="*/ 326 w 946"/>
                <a:gd name="T47" fmla="*/ 108 h 270"/>
                <a:gd name="T48" fmla="*/ 381 w 946"/>
                <a:gd name="T49" fmla="*/ 95 h 270"/>
                <a:gd name="T50" fmla="*/ 438 w 946"/>
                <a:gd name="T51" fmla="*/ 86 h 270"/>
                <a:gd name="T52" fmla="*/ 495 w 946"/>
                <a:gd name="T53" fmla="*/ 83 h 270"/>
                <a:gd name="T54" fmla="*/ 521 w 946"/>
                <a:gd name="T55" fmla="*/ 84 h 270"/>
                <a:gd name="T56" fmla="*/ 573 w 946"/>
                <a:gd name="T57" fmla="*/ 89 h 270"/>
                <a:gd name="T58" fmla="*/ 625 w 946"/>
                <a:gd name="T59" fmla="*/ 99 h 270"/>
                <a:gd name="T60" fmla="*/ 675 w 946"/>
                <a:gd name="T61" fmla="*/ 114 h 270"/>
                <a:gd name="T62" fmla="*/ 723 w 946"/>
                <a:gd name="T63" fmla="*/ 134 h 270"/>
                <a:gd name="T64" fmla="*/ 769 w 946"/>
                <a:gd name="T65" fmla="*/ 158 h 270"/>
                <a:gd name="T66" fmla="*/ 813 w 946"/>
                <a:gd name="T67" fmla="*/ 188 h 270"/>
                <a:gd name="T68" fmla="*/ 855 w 946"/>
                <a:gd name="T69" fmla="*/ 223 h 270"/>
                <a:gd name="T70" fmla="*/ 874 w 946"/>
                <a:gd name="T71" fmla="*/ 241 h 270"/>
                <a:gd name="T72" fmla="*/ 888 w 946"/>
                <a:gd name="T73" fmla="*/ 250 h 270"/>
                <a:gd name="T74" fmla="*/ 903 w 946"/>
                <a:gd name="T75" fmla="*/ 254 h 270"/>
                <a:gd name="T76" fmla="*/ 919 w 946"/>
                <a:gd name="T77" fmla="*/ 251 h 270"/>
                <a:gd name="T78" fmla="*/ 933 w 946"/>
                <a:gd name="T79" fmla="*/ 242 h 270"/>
                <a:gd name="T80" fmla="*/ 939 w 946"/>
                <a:gd name="T81" fmla="*/ 236 h 270"/>
                <a:gd name="T82" fmla="*/ 945 w 946"/>
                <a:gd name="T83" fmla="*/ 221 h 270"/>
                <a:gd name="T84" fmla="*/ 946 w 946"/>
                <a:gd name="T85" fmla="*/ 205 h 270"/>
                <a:gd name="T86" fmla="*/ 939 w 946"/>
                <a:gd name="T87" fmla="*/ 190 h 270"/>
                <a:gd name="T88" fmla="*/ 934 w 946"/>
                <a:gd name="T89" fmla="*/ 183 h 270"/>
                <a:gd name="T90" fmla="*/ 888 w 946"/>
                <a:gd name="T91" fmla="*/ 141 h 270"/>
                <a:gd name="T92" fmla="*/ 838 w 946"/>
                <a:gd name="T93" fmla="*/ 103 h 270"/>
                <a:gd name="T94" fmla="*/ 787 w 946"/>
                <a:gd name="T95" fmla="*/ 71 h 270"/>
                <a:gd name="T96" fmla="*/ 731 w 946"/>
                <a:gd name="T97" fmla="*/ 46 h 270"/>
                <a:gd name="T98" fmla="*/ 673 w 946"/>
                <a:gd name="T99" fmla="*/ 25 h 270"/>
                <a:gd name="T100" fmla="*/ 615 w 946"/>
                <a:gd name="T101" fmla="*/ 11 h 270"/>
                <a:gd name="T102" fmla="*/ 555 w 946"/>
                <a:gd name="T103" fmla="*/ 3 h 270"/>
                <a:gd name="T104" fmla="*/ 495 w 946"/>
                <a:gd name="T10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6" h="270">
                  <a:moveTo>
                    <a:pt x="495" y="0"/>
                  </a:moveTo>
                  <a:lnTo>
                    <a:pt x="495" y="0"/>
                  </a:lnTo>
                  <a:lnTo>
                    <a:pt x="462" y="1"/>
                  </a:lnTo>
                  <a:lnTo>
                    <a:pt x="430" y="3"/>
                  </a:lnTo>
                  <a:lnTo>
                    <a:pt x="398" y="7"/>
                  </a:lnTo>
                  <a:lnTo>
                    <a:pt x="366" y="13"/>
                  </a:lnTo>
                  <a:lnTo>
                    <a:pt x="334" y="20"/>
                  </a:lnTo>
                  <a:lnTo>
                    <a:pt x="303" y="28"/>
                  </a:lnTo>
                  <a:lnTo>
                    <a:pt x="272" y="38"/>
                  </a:lnTo>
                  <a:lnTo>
                    <a:pt x="241" y="50"/>
                  </a:lnTo>
                  <a:lnTo>
                    <a:pt x="210" y="63"/>
                  </a:lnTo>
                  <a:lnTo>
                    <a:pt x="180" y="77"/>
                  </a:lnTo>
                  <a:lnTo>
                    <a:pt x="151" y="95"/>
                  </a:lnTo>
                  <a:lnTo>
                    <a:pt x="121" y="112"/>
                  </a:lnTo>
                  <a:lnTo>
                    <a:pt x="93" y="131"/>
                  </a:lnTo>
                  <a:lnTo>
                    <a:pt x="65" y="152"/>
                  </a:lnTo>
                  <a:lnTo>
                    <a:pt x="39" y="174"/>
                  </a:lnTo>
                  <a:lnTo>
                    <a:pt x="12" y="198"/>
                  </a:lnTo>
                  <a:lnTo>
                    <a:pt x="12" y="198"/>
                  </a:lnTo>
                  <a:lnTo>
                    <a:pt x="6" y="204"/>
                  </a:lnTo>
                  <a:lnTo>
                    <a:pt x="3" y="212"/>
                  </a:lnTo>
                  <a:lnTo>
                    <a:pt x="1" y="219"/>
                  </a:lnTo>
                  <a:lnTo>
                    <a:pt x="0" y="227"/>
                  </a:lnTo>
                  <a:lnTo>
                    <a:pt x="0" y="235"/>
                  </a:lnTo>
                  <a:lnTo>
                    <a:pt x="2" y="243"/>
                  </a:lnTo>
                  <a:lnTo>
                    <a:pt x="5" y="250"/>
                  </a:lnTo>
                  <a:lnTo>
                    <a:pt x="11" y="257"/>
                  </a:lnTo>
                  <a:lnTo>
                    <a:pt x="11" y="257"/>
                  </a:lnTo>
                  <a:lnTo>
                    <a:pt x="18" y="263"/>
                  </a:lnTo>
                  <a:lnTo>
                    <a:pt x="25" y="266"/>
                  </a:lnTo>
                  <a:lnTo>
                    <a:pt x="33" y="269"/>
                  </a:lnTo>
                  <a:lnTo>
                    <a:pt x="41" y="270"/>
                  </a:lnTo>
                  <a:lnTo>
                    <a:pt x="41" y="270"/>
                  </a:lnTo>
                  <a:lnTo>
                    <a:pt x="49" y="269"/>
                  </a:lnTo>
                  <a:lnTo>
                    <a:pt x="56" y="266"/>
                  </a:lnTo>
                  <a:lnTo>
                    <a:pt x="64" y="263"/>
                  </a:lnTo>
                  <a:lnTo>
                    <a:pt x="70" y="258"/>
                  </a:lnTo>
                  <a:lnTo>
                    <a:pt x="70" y="258"/>
                  </a:lnTo>
                  <a:lnTo>
                    <a:pt x="93" y="238"/>
                  </a:lnTo>
                  <a:lnTo>
                    <a:pt x="117" y="217"/>
                  </a:lnTo>
                  <a:lnTo>
                    <a:pt x="141" y="198"/>
                  </a:lnTo>
                  <a:lnTo>
                    <a:pt x="167" y="182"/>
                  </a:lnTo>
                  <a:lnTo>
                    <a:pt x="192" y="166"/>
                  </a:lnTo>
                  <a:lnTo>
                    <a:pt x="218" y="152"/>
                  </a:lnTo>
                  <a:lnTo>
                    <a:pt x="244" y="138"/>
                  </a:lnTo>
                  <a:lnTo>
                    <a:pt x="272" y="127"/>
                  </a:lnTo>
                  <a:lnTo>
                    <a:pt x="298" y="116"/>
                  </a:lnTo>
                  <a:lnTo>
                    <a:pt x="326" y="108"/>
                  </a:lnTo>
                  <a:lnTo>
                    <a:pt x="354" y="100"/>
                  </a:lnTo>
                  <a:lnTo>
                    <a:pt x="381" y="95"/>
                  </a:lnTo>
                  <a:lnTo>
                    <a:pt x="410" y="90"/>
                  </a:lnTo>
                  <a:lnTo>
                    <a:pt x="438" y="86"/>
                  </a:lnTo>
                  <a:lnTo>
                    <a:pt x="466" y="84"/>
                  </a:lnTo>
                  <a:lnTo>
                    <a:pt x="495" y="83"/>
                  </a:lnTo>
                  <a:lnTo>
                    <a:pt x="495" y="83"/>
                  </a:lnTo>
                  <a:lnTo>
                    <a:pt x="521" y="84"/>
                  </a:lnTo>
                  <a:lnTo>
                    <a:pt x="546" y="86"/>
                  </a:lnTo>
                  <a:lnTo>
                    <a:pt x="573" y="89"/>
                  </a:lnTo>
                  <a:lnTo>
                    <a:pt x="600" y="93"/>
                  </a:lnTo>
                  <a:lnTo>
                    <a:pt x="625" y="99"/>
                  </a:lnTo>
                  <a:lnTo>
                    <a:pt x="650" y="106"/>
                  </a:lnTo>
                  <a:lnTo>
                    <a:pt x="675" y="114"/>
                  </a:lnTo>
                  <a:lnTo>
                    <a:pt x="699" y="123"/>
                  </a:lnTo>
                  <a:lnTo>
                    <a:pt x="723" y="134"/>
                  </a:lnTo>
                  <a:lnTo>
                    <a:pt x="746" y="145"/>
                  </a:lnTo>
                  <a:lnTo>
                    <a:pt x="769" y="158"/>
                  </a:lnTo>
                  <a:lnTo>
                    <a:pt x="792" y="172"/>
                  </a:lnTo>
                  <a:lnTo>
                    <a:pt x="813" y="188"/>
                  </a:lnTo>
                  <a:lnTo>
                    <a:pt x="835" y="204"/>
                  </a:lnTo>
                  <a:lnTo>
                    <a:pt x="855" y="223"/>
                  </a:lnTo>
                  <a:lnTo>
                    <a:pt x="874" y="241"/>
                  </a:lnTo>
                  <a:lnTo>
                    <a:pt x="874" y="241"/>
                  </a:lnTo>
                  <a:lnTo>
                    <a:pt x="880" y="247"/>
                  </a:lnTo>
                  <a:lnTo>
                    <a:pt x="888" y="250"/>
                  </a:lnTo>
                  <a:lnTo>
                    <a:pt x="895" y="254"/>
                  </a:lnTo>
                  <a:lnTo>
                    <a:pt x="903" y="254"/>
                  </a:lnTo>
                  <a:lnTo>
                    <a:pt x="911" y="254"/>
                  </a:lnTo>
                  <a:lnTo>
                    <a:pt x="919" y="251"/>
                  </a:lnTo>
                  <a:lnTo>
                    <a:pt x="926" y="248"/>
                  </a:lnTo>
                  <a:lnTo>
                    <a:pt x="933" y="242"/>
                  </a:lnTo>
                  <a:lnTo>
                    <a:pt x="933" y="242"/>
                  </a:lnTo>
                  <a:lnTo>
                    <a:pt x="939" y="236"/>
                  </a:lnTo>
                  <a:lnTo>
                    <a:pt x="942" y="230"/>
                  </a:lnTo>
                  <a:lnTo>
                    <a:pt x="945" y="221"/>
                  </a:lnTo>
                  <a:lnTo>
                    <a:pt x="946" y="213"/>
                  </a:lnTo>
                  <a:lnTo>
                    <a:pt x="946" y="205"/>
                  </a:lnTo>
                  <a:lnTo>
                    <a:pt x="943" y="197"/>
                  </a:lnTo>
                  <a:lnTo>
                    <a:pt x="939" y="190"/>
                  </a:lnTo>
                  <a:lnTo>
                    <a:pt x="934" y="183"/>
                  </a:lnTo>
                  <a:lnTo>
                    <a:pt x="934" y="183"/>
                  </a:lnTo>
                  <a:lnTo>
                    <a:pt x="911" y="161"/>
                  </a:lnTo>
                  <a:lnTo>
                    <a:pt x="888" y="141"/>
                  </a:lnTo>
                  <a:lnTo>
                    <a:pt x="864" y="121"/>
                  </a:lnTo>
                  <a:lnTo>
                    <a:pt x="838" y="103"/>
                  </a:lnTo>
                  <a:lnTo>
                    <a:pt x="813" y="86"/>
                  </a:lnTo>
                  <a:lnTo>
                    <a:pt x="787" y="71"/>
                  </a:lnTo>
                  <a:lnTo>
                    <a:pt x="759" y="58"/>
                  </a:lnTo>
                  <a:lnTo>
                    <a:pt x="731" y="46"/>
                  </a:lnTo>
                  <a:lnTo>
                    <a:pt x="702" y="35"/>
                  </a:lnTo>
                  <a:lnTo>
                    <a:pt x="673" y="25"/>
                  </a:lnTo>
                  <a:lnTo>
                    <a:pt x="645" y="18"/>
                  </a:lnTo>
                  <a:lnTo>
                    <a:pt x="615" y="11"/>
                  </a:lnTo>
                  <a:lnTo>
                    <a:pt x="585" y="7"/>
                  </a:lnTo>
                  <a:lnTo>
                    <a:pt x="555" y="3"/>
                  </a:lnTo>
                  <a:lnTo>
                    <a:pt x="525" y="1"/>
                  </a:lnTo>
                  <a:lnTo>
                    <a:pt x="495" y="0"/>
                  </a:lnTo>
                  <a:lnTo>
                    <a:pt x="495" y="0"/>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62444" tIns="81221" rIns="162444" bIns="81221" numCol="1" anchor="t" anchorCtr="0" compatLnSpc="1">
              <a:prstTxWarp prst="textNoShape">
                <a:avLst/>
              </a:prstTxWarp>
            </a:bodyPr>
            <a:lstStyle/>
            <a:p>
              <a:pPr marL="0" marR="0" lvl="0" indent="0" defTabSz="913989"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5" name="组合 114"/>
          <p:cNvGrpSpPr>
            <a:grpSpLocks noChangeAspect="1"/>
          </p:cNvGrpSpPr>
          <p:nvPr/>
        </p:nvGrpSpPr>
        <p:grpSpPr bwMode="gray">
          <a:xfrm>
            <a:off x="4463957" y="4511035"/>
            <a:ext cx="359917" cy="359917"/>
            <a:chOff x="3513054" y="3611320"/>
            <a:chExt cx="209945" cy="209945"/>
          </a:xfrm>
        </p:grpSpPr>
        <p:sp>
          <p:nvSpPr>
            <p:cNvPr id="116" name="Oval 26"/>
            <p:cNvSpPr/>
            <p:nvPr/>
          </p:nvSpPr>
          <p:spPr bwMode="gray">
            <a:xfrm>
              <a:off x="3513054" y="3611320"/>
              <a:ext cx="209945" cy="209945"/>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39"/>
            <p:cNvSpPr>
              <a:spLocks noChangeAspect="1" noEditPoints="1"/>
            </p:cNvSpPr>
            <p:nvPr/>
          </p:nvSpPr>
          <p:spPr bwMode="gray">
            <a:xfrm>
              <a:off x="3549200" y="3647615"/>
              <a:ext cx="137653" cy="137354"/>
            </a:xfrm>
            <a:custGeom>
              <a:avLst/>
              <a:gdLst>
                <a:gd name="T0" fmla="*/ 3905 w 4320"/>
                <a:gd name="T1" fmla="*/ 2377 h 4320"/>
                <a:gd name="T2" fmla="*/ 3524 w 4320"/>
                <a:gd name="T3" fmla="*/ 2003 h 4320"/>
                <a:gd name="T4" fmla="*/ 2602 w 4320"/>
                <a:gd name="T5" fmla="*/ 1930 h 4320"/>
                <a:gd name="T6" fmla="*/ 2396 w 4320"/>
                <a:gd name="T7" fmla="*/ 1792 h 4320"/>
                <a:gd name="T8" fmla="*/ 2595 w 4320"/>
                <a:gd name="T9" fmla="*/ 890 h 4320"/>
                <a:gd name="T10" fmla="*/ 2700 w 4320"/>
                <a:gd name="T11" fmla="*/ 441 h 4320"/>
                <a:gd name="T12" fmla="*/ 2510 w 4320"/>
                <a:gd name="T13" fmla="*/ 126 h 4320"/>
                <a:gd name="T14" fmla="*/ 2160 w 4320"/>
                <a:gd name="T15" fmla="*/ 0 h 4320"/>
                <a:gd name="T16" fmla="*/ 1830 w 4320"/>
                <a:gd name="T17" fmla="*/ 109 h 4320"/>
                <a:gd name="T18" fmla="*/ 1626 w 4320"/>
                <a:gd name="T19" fmla="*/ 414 h 4320"/>
                <a:gd name="T20" fmla="*/ 1702 w 4320"/>
                <a:gd name="T21" fmla="*/ 857 h 4320"/>
                <a:gd name="T22" fmla="*/ 1933 w 4320"/>
                <a:gd name="T23" fmla="*/ 1764 h 4320"/>
                <a:gd name="T24" fmla="*/ 1745 w 4320"/>
                <a:gd name="T25" fmla="*/ 1924 h 4320"/>
                <a:gd name="T26" fmla="*/ 837 w 4320"/>
                <a:gd name="T27" fmla="*/ 1988 h 4320"/>
                <a:gd name="T28" fmla="*/ 431 w 4320"/>
                <a:gd name="T29" fmla="*/ 2344 h 4320"/>
                <a:gd name="T30" fmla="*/ 333 w 4320"/>
                <a:gd name="T31" fmla="*/ 3262 h 4320"/>
                <a:gd name="T32" fmla="*/ 6 w 4320"/>
                <a:gd name="T33" fmla="*/ 3685 h 4320"/>
                <a:gd name="T34" fmla="*/ 79 w 4320"/>
                <a:gd name="T35" fmla="*/ 4054 h 4320"/>
                <a:gd name="T36" fmla="*/ 362 w 4320"/>
                <a:gd name="T37" fmla="*/ 4287 h 4320"/>
                <a:gd name="T38" fmla="*/ 715 w 4320"/>
                <a:gd name="T39" fmla="*/ 4296 h 4320"/>
                <a:gd name="T40" fmla="*/ 1008 w 4320"/>
                <a:gd name="T41" fmla="*/ 4077 h 4320"/>
                <a:gd name="T42" fmla="*/ 1102 w 4320"/>
                <a:gd name="T43" fmla="*/ 3727 h 4320"/>
                <a:gd name="T44" fmla="*/ 806 w 4320"/>
                <a:gd name="T45" fmla="*/ 3279 h 4320"/>
                <a:gd name="T46" fmla="*/ 852 w 4320"/>
                <a:gd name="T47" fmla="*/ 2489 h 4320"/>
                <a:gd name="T48" fmla="*/ 1586 w 4320"/>
                <a:gd name="T49" fmla="*/ 2378 h 4320"/>
                <a:gd name="T50" fmla="*/ 1838 w 4320"/>
                <a:gd name="T51" fmla="*/ 3320 h 4320"/>
                <a:gd name="T52" fmla="*/ 1609 w 4320"/>
                <a:gd name="T53" fmla="*/ 3769 h 4320"/>
                <a:gd name="T54" fmla="*/ 1735 w 4320"/>
                <a:gd name="T55" fmla="*/ 4119 h 4320"/>
                <a:gd name="T56" fmla="*/ 2049 w 4320"/>
                <a:gd name="T57" fmla="*/ 4309 h 4320"/>
                <a:gd name="T58" fmla="*/ 2398 w 4320"/>
                <a:gd name="T59" fmla="*/ 4265 h 4320"/>
                <a:gd name="T60" fmla="*/ 2657 w 4320"/>
                <a:gd name="T61" fmla="*/ 4008 h 4320"/>
                <a:gd name="T62" fmla="*/ 2687 w 4320"/>
                <a:gd name="T63" fmla="*/ 3606 h 4320"/>
                <a:gd name="T64" fmla="*/ 2378 w 4320"/>
                <a:gd name="T65" fmla="*/ 2321 h 4320"/>
                <a:gd name="T66" fmla="*/ 3303 w 4320"/>
                <a:gd name="T67" fmla="*/ 2390 h 4320"/>
                <a:gd name="T68" fmla="*/ 3510 w 4320"/>
                <a:gd name="T69" fmla="*/ 2555 h 4320"/>
                <a:gd name="T70" fmla="*/ 3386 w 4320"/>
                <a:gd name="T71" fmla="*/ 3372 h 4320"/>
                <a:gd name="T72" fmla="*/ 3220 w 4320"/>
                <a:gd name="T73" fmla="*/ 3825 h 4320"/>
                <a:gd name="T74" fmla="*/ 3379 w 4320"/>
                <a:gd name="T75" fmla="*/ 4159 h 4320"/>
                <a:gd name="T76" fmla="*/ 3713 w 4320"/>
                <a:gd name="T77" fmla="*/ 4317 h 4320"/>
                <a:gd name="T78" fmla="*/ 4054 w 4320"/>
                <a:gd name="T79" fmla="*/ 4241 h 4320"/>
                <a:gd name="T80" fmla="*/ 4287 w 4320"/>
                <a:gd name="T81" fmla="*/ 3958 h 4320"/>
                <a:gd name="T82" fmla="*/ 4267 w 4320"/>
                <a:gd name="T83" fmla="*/ 3532 h 4320"/>
                <a:gd name="T84" fmla="*/ 867 w 4320"/>
                <a:gd name="T85" fmla="*/ 3802 h 4320"/>
                <a:gd name="T86" fmla="*/ 585 w 4320"/>
                <a:gd name="T87" fmla="*/ 4086 h 4320"/>
                <a:gd name="T88" fmla="*/ 259 w 4320"/>
                <a:gd name="T89" fmla="*/ 3892 h 4320"/>
                <a:gd name="T90" fmla="*/ 349 w 4320"/>
                <a:gd name="T91" fmla="*/ 3523 h 4320"/>
                <a:gd name="T92" fmla="*/ 730 w 4320"/>
                <a:gd name="T93" fmla="*/ 3504 h 4320"/>
                <a:gd name="T94" fmla="*/ 1844 w 4320"/>
                <a:gd name="T95" fmla="*/ 518 h 4320"/>
                <a:gd name="T96" fmla="*/ 2127 w 4320"/>
                <a:gd name="T97" fmla="*/ 234 h 4320"/>
                <a:gd name="T98" fmla="*/ 2453 w 4320"/>
                <a:gd name="T99" fmla="*/ 428 h 4320"/>
                <a:gd name="T100" fmla="*/ 2363 w 4320"/>
                <a:gd name="T101" fmla="*/ 797 h 4320"/>
                <a:gd name="T102" fmla="*/ 1982 w 4320"/>
                <a:gd name="T103" fmla="*/ 816 h 4320"/>
                <a:gd name="T104" fmla="*/ 2476 w 4320"/>
                <a:gd name="T105" fmla="*/ 3802 h 4320"/>
                <a:gd name="T106" fmla="*/ 2193 w 4320"/>
                <a:gd name="T107" fmla="*/ 4086 h 4320"/>
                <a:gd name="T108" fmla="*/ 1867 w 4320"/>
                <a:gd name="T109" fmla="*/ 3892 h 4320"/>
                <a:gd name="T110" fmla="*/ 1958 w 4320"/>
                <a:gd name="T111" fmla="*/ 3523 h 4320"/>
                <a:gd name="T112" fmla="*/ 2338 w 4320"/>
                <a:gd name="T113" fmla="*/ 3504 h 4320"/>
                <a:gd name="T114" fmla="*/ 3735 w 4320"/>
                <a:gd name="T115" fmla="*/ 4086 h 4320"/>
                <a:gd name="T116" fmla="*/ 3453 w 4320"/>
                <a:gd name="T117" fmla="*/ 3802 h 4320"/>
                <a:gd name="T118" fmla="*/ 3645 w 4320"/>
                <a:gd name="T119" fmla="*/ 3476 h 4320"/>
                <a:gd name="T120" fmla="*/ 4014 w 4320"/>
                <a:gd name="T121" fmla="*/ 3566 h 4320"/>
                <a:gd name="T122" fmla="*/ 4033 w 4320"/>
                <a:gd name="T123" fmla="*/ 3947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20" h="4320">
                  <a:moveTo>
                    <a:pt x="3987" y="3262"/>
                  </a:moveTo>
                  <a:lnTo>
                    <a:pt x="3987" y="2734"/>
                  </a:lnTo>
                  <a:lnTo>
                    <a:pt x="3987" y="2734"/>
                  </a:lnTo>
                  <a:lnTo>
                    <a:pt x="3987" y="2704"/>
                  </a:lnTo>
                  <a:lnTo>
                    <a:pt x="3984" y="2673"/>
                  </a:lnTo>
                  <a:lnTo>
                    <a:pt x="3981" y="2641"/>
                  </a:lnTo>
                  <a:lnTo>
                    <a:pt x="3977" y="2610"/>
                  </a:lnTo>
                  <a:lnTo>
                    <a:pt x="3971" y="2576"/>
                  </a:lnTo>
                  <a:lnTo>
                    <a:pt x="3964" y="2543"/>
                  </a:lnTo>
                  <a:lnTo>
                    <a:pt x="3955" y="2509"/>
                  </a:lnTo>
                  <a:lnTo>
                    <a:pt x="3945" y="2476"/>
                  </a:lnTo>
                  <a:lnTo>
                    <a:pt x="3934" y="2443"/>
                  </a:lnTo>
                  <a:lnTo>
                    <a:pt x="3921" y="2410"/>
                  </a:lnTo>
                  <a:lnTo>
                    <a:pt x="3905" y="2377"/>
                  </a:lnTo>
                  <a:lnTo>
                    <a:pt x="3889" y="2344"/>
                  </a:lnTo>
                  <a:lnTo>
                    <a:pt x="3872" y="2311"/>
                  </a:lnTo>
                  <a:lnTo>
                    <a:pt x="3852" y="2279"/>
                  </a:lnTo>
                  <a:lnTo>
                    <a:pt x="3832" y="2249"/>
                  </a:lnTo>
                  <a:lnTo>
                    <a:pt x="3809" y="2219"/>
                  </a:lnTo>
                  <a:lnTo>
                    <a:pt x="3784" y="2189"/>
                  </a:lnTo>
                  <a:lnTo>
                    <a:pt x="3758" y="2161"/>
                  </a:lnTo>
                  <a:lnTo>
                    <a:pt x="3730" y="2134"/>
                  </a:lnTo>
                  <a:lnTo>
                    <a:pt x="3701" y="2108"/>
                  </a:lnTo>
                  <a:lnTo>
                    <a:pt x="3669" y="2084"/>
                  </a:lnTo>
                  <a:lnTo>
                    <a:pt x="3636" y="2061"/>
                  </a:lnTo>
                  <a:lnTo>
                    <a:pt x="3600" y="2041"/>
                  </a:lnTo>
                  <a:lnTo>
                    <a:pt x="3563" y="2021"/>
                  </a:lnTo>
                  <a:lnTo>
                    <a:pt x="3524" y="2003"/>
                  </a:lnTo>
                  <a:lnTo>
                    <a:pt x="3483" y="1988"/>
                  </a:lnTo>
                  <a:lnTo>
                    <a:pt x="3440" y="1973"/>
                  </a:lnTo>
                  <a:lnTo>
                    <a:pt x="3395" y="1963"/>
                  </a:lnTo>
                  <a:lnTo>
                    <a:pt x="3348" y="1953"/>
                  </a:lnTo>
                  <a:lnTo>
                    <a:pt x="3299" y="1947"/>
                  </a:lnTo>
                  <a:lnTo>
                    <a:pt x="3247" y="1943"/>
                  </a:lnTo>
                  <a:lnTo>
                    <a:pt x="3194" y="1942"/>
                  </a:lnTo>
                  <a:lnTo>
                    <a:pt x="2734" y="1942"/>
                  </a:lnTo>
                  <a:lnTo>
                    <a:pt x="2734" y="1942"/>
                  </a:lnTo>
                  <a:lnTo>
                    <a:pt x="2704" y="1942"/>
                  </a:lnTo>
                  <a:lnTo>
                    <a:pt x="2677" y="1940"/>
                  </a:lnTo>
                  <a:lnTo>
                    <a:pt x="2651" y="1937"/>
                  </a:lnTo>
                  <a:lnTo>
                    <a:pt x="2627" y="1935"/>
                  </a:lnTo>
                  <a:lnTo>
                    <a:pt x="2602" y="1930"/>
                  </a:lnTo>
                  <a:lnTo>
                    <a:pt x="2581" y="1926"/>
                  </a:lnTo>
                  <a:lnTo>
                    <a:pt x="2561" y="1922"/>
                  </a:lnTo>
                  <a:lnTo>
                    <a:pt x="2542" y="1916"/>
                  </a:lnTo>
                  <a:lnTo>
                    <a:pt x="2525" y="1909"/>
                  </a:lnTo>
                  <a:lnTo>
                    <a:pt x="2509" y="1903"/>
                  </a:lnTo>
                  <a:lnTo>
                    <a:pt x="2493" y="1894"/>
                  </a:lnTo>
                  <a:lnTo>
                    <a:pt x="2480" y="1887"/>
                  </a:lnTo>
                  <a:lnTo>
                    <a:pt x="2467" y="1879"/>
                  </a:lnTo>
                  <a:lnTo>
                    <a:pt x="2456" y="1870"/>
                  </a:lnTo>
                  <a:lnTo>
                    <a:pt x="2444" y="1861"/>
                  </a:lnTo>
                  <a:lnTo>
                    <a:pt x="2436" y="1851"/>
                  </a:lnTo>
                  <a:lnTo>
                    <a:pt x="2419" y="1833"/>
                  </a:lnTo>
                  <a:lnTo>
                    <a:pt x="2406" y="1812"/>
                  </a:lnTo>
                  <a:lnTo>
                    <a:pt x="2396" y="1792"/>
                  </a:lnTo>
                  <a:lnTo>
                    <a:pt x="2388" y="1772"/>
                  </a:lnTo>
                  <a:lnTo>
                    <a:pt x="2384" y="1754"/>
                  </a:lnTo>
                  <a:lnTo>
                    <a:pt x="2381" y="1735"/>
                  </a:lnTo>
                  <a:lnTo>
                    <a:pt x="2378" y="1716"/>
                  </a:lnTo>
                  <a:lnTo>
                    <a:pt x="2378" y="1700"/>
                  </a:lnTo>
                  <a:lnTo>
                    <a:pt x="2378" y="1058"/>
                  </a:lnTo>
                  <a:lnTo>
                    <a:pt x="2378" y="1058"/>
                  </a:lnTo>
                  <a:lnTo>
                    <a:pt x="2414" y="1041"/>
                  </a:lnTo>
                  <a:lnTo>
                    <a:pt x="2449" y="1021"/>
                  </a:lnTo>
                  <a:lnTo>
                    <a:pt x="2482" y="1000"/>
                  </a:lnTo>
                  <a:lnTo>
                    <a:pt x="2513" y="975"/>
                  </a:lnTo>
                  <a:lnTo>
                    <a:pt x="2542" y="948"/>
                  </a:lnTo>
                  <a:lnTo>
                    <a:pt x="2569" y="921"/>
                  </a:lnTo>
                  <a:lnTo>
                    <a:pt x="2595" y="890"/>
                  </a:lnTo>
                  <a:lnTo>
                    <a:pt x="2618" y="857"/>
                  </a:lnTo>
                  <a:lnTo>
                    <a:pt x="2640" y="824"/>
                  </a:lnTo>
                  <a:lnTo>
                    <a:pt x="2658" y="788"/>
                  </a:lnTo>
                  <a:lnTo>
                    <a:pt x="2674" y="753"/>
                  </a:lnTo>
                  <a:lnTo>
                    <a:pt x="2687" y="714"/>
                  </a:lnTo>
                  <a:lnTo>
                    <a:pt x="2697" y="675"/>
                  </a:lnTo>
                  <a:lnTo>
                    <a:pt x="2706" y="635"/>
                  </a:lnTo>
                  <a:lnTo>
                    <a:pt x="2710" y="593"/>
                  </a:lnTo>
                  <a:lnTo>
                    <a:pt x="2711" y="551"/>
                  </a:lnTo>
                  <a:lnTo>
                    <a:pt x="2711" y="551"/>
                  </a:lnTo>
                  <a:lnTo>
                    <a:pt x="2711" y="523"/>
                  </a:lnTo>
                  <a:lnTo>
                    <a:pt x="2709" y="495"/>
                  </a:lnTo>
                  <a:lnTo>
                    <a:pt x="2706" y="467"/>
                  </a:lnTo>
                  <a:lnTo>
                    <a:pt x="2700" y="441"/>
                  </a:lnTo>
                  <a:lnTo>
                    <a:pt x="2694" y="414"/>
                  </a:lnTo>
                  <a:lnTo>
                    <a:pt x="2687" y="388"/>
                  </a:lnTo>
                  <a:lnTo>
                    <a:pt x="2678" y="362"/>
                  </a:lnTo>
                  <a:lnTo>
                    <a:pt x="2668" y="336"/>
                  </a:lnTo>
                  <a:lnTo>
                    <a:pt x="2657" y="312"/>
                  </a:lnTo>
                  <a:lnTo>
                    <a:pt x="2645" y="289"/>
                  </a:lnTo>
                  <a:lnTo>
                    <a:pt x="2631" y="266"/>
                  </a:lnTo>
                  <a:lnTo>
                    <a:pt x="2617" y="243"/>
                  </a:lnTo>
                  <a:lnTo>
                    <a:pt x="2602" y="221"/>
                  </a:lnTo>
                  <a:lnTo>
                    <a:pt x="2585" y="201"/>
                  </a:lnTo>
                  <a:lnTo>
                    <a:pt x="2568" y="181"/>
                  </a:lnTo>
                  <a:lnTo>
                    <a:pt x="2551" y="161"/>
                  </a:lnTo>
                  <a:lnTo>
                    <a:pt x="2531" y="144"/>
                  </a:lnTo>
                  <a:lnTo>
                    <a:pt x="2510" y="126"/>
                  </a:lnTo>
                  <a:lnTo>
                    <a:pt x="2490" y="109"/>
                  </a:lnTo>
                  <a:lnTo>
                    <a:pt x="2469" y="93"/>
                  </a:lnTo>
                  <a:lnTo>
                    <a:pt x="2446" y="79"/>
                  </a:lnTo>
                  <a:lnTo>
                    <a:pt x="2423" y="66"/>
                  </a:lnTo>
                  <a:lnTo>
                    <a:pt x="2398" y="55"/>
                  </a:lnTo>
                  <a:lnTo>
                    <a:pt x="2374" y="43"/>
                  </a:lnTo>
                  <a:lnTo>
                    <a:pt x="2350" y="33"/>
                  </a:lnTo>
                  <a:lnTo>
                    <a:pt x="2324" y="24"/>
                  </a:lnTo>
                  <a:lnTo>
                    <a:pt x="2298" y="17"/>
                  </a:lnTo>
                  <a:lnTo>
                    <a:pt x="2271" y="11"/>
                  </a:lnTo>
                  <a:lnTo>
                    <a:pt x="2243" y="6"/>
                  </a:lnTo>
                  <a:lnTo>
                    <a:pt x="2216" y="3"/>
                  </a:lnTo>
                  <a:lnTo>
                    <a:pt x="2189" y="0"/>
                  </a:lnTo>
                  <a:lnTo>
                    <a:pt x="2160" y="0"/>
                  </a:lnTo>
                  <a:lnTo>
                    <a:pt x="2160" y="0"/>
                  </a:lnTo>
                  <a:lnTo>
                    <a:pt x="2131" y="0"/>
                  </a:lnTo>
                  <a:lnTo>
                    <a:pt x="2104" y="3"/>
                  </a:lnTo>
                  <a:lnTo>
                    <a:pt x="2077" y="6"/>
                  </a:lnTo>
                  <a:lnTo>
                    <a:pt x="2049" y="11"/>
                  </a:lnTo>
                  <a:lnTo>
                    <a:pt x="2022" y="17"/>
                  </a:lnTo>
                  <a:lnTo>
                    <a:pt x="1996" y="24"/>
                  </a:lnTo>
                  <a:lnTo>
                    <a:pt x="1970" y="33"/>
                  </a:lnTo>
                  <a:lnTo>
                    <a:pt x="1946" y="43"/>
                  </a:lnTo>
                  <a:lnTo>
                    <a:pt x="1922" y="55"/>
                  </a:lnTo>
                  <a:lnTo>
                    <a:pt x="1897" y="66"/>
                  </a:lnTo>
                  <a:lnTo>
                    <a:pt x="1874" y="79"/>
                  </a:lnTo>
                  <a:lnTo>
                    <a:pt x="1851" y="93"/>
                  </a:lnTo>
                  <a:lnTo>
                    <a:pt x="1830" y="109"/>
                  </a:lnTo>
                  <a:lnTo>
                    <a:pt x="1810" y="126"/>
                  </a:lnTo>
                  <a:lnTo>
                    <a:pt x="1789" y="144"/>
                  </a:lnTo>
                  <a:lnTo>
                    <a:pt x="1769" y="161"/>
                  </a:lnTo>
                  <a:lnTo>
                    <a:pt x="1752" y="181"/>
                  </a:lnTo>
                  <a:lnTo>
                    <a:pt x="1735" y="201"/>
                  </a:lnTo>
                  <a:lnTo>
                    <a:pt x="1718" y="221"/>
                  </a:lnTo>
                  <a:lnTo>
                    <a:pt x="1703" y="243"/>
                  </a:lnTo>
                  <a:lnTo>
                    <a:pt x="1689" y="266"/>
                  </a:lnTo>
                  <a:lnTo>
                    <a:pt x="1675" y="289"/>
                  </a:lnTo>
                  <a:lnTo>
                    <a:pt x="1663" y="312"/>
                  </a:lnTo>
                  <a:lnTo>
                    <a:pt x="1652" y="336"/>
                  </a:lnTo>
                  <a:lnTo>
                    <a:pt x="1642" y="362"/>
                  </a:lnTo>
                  <a:lnTo>
                    <a:pt x="1633" y="388"/>
                  </a:lnTo>
                  <a:lnTo>
                    <a:pt x="1626" y="414"/>
                  </a:lnTo>
                  <a:lnTo>
                    <a:pt x="1620" y="441"/>
                  </a:lnTo>
                  <a:lnTo>
                    <a:pt x="1614" y="467"/>
                  </a:lnTo>
                  <a:lnTo>
                    <a:pt x="1611" y="495"/>
                  </a:lnTo>
                  <a:lnTo>
                    <a:pt x="1609" y="523"/>
                  </a:lnTo>
                  <a:lnTo>
                    <a:pt x="1609" y="551"/>
                  </a:lnTo>
                  <a:lnTo>
                    <a:pt x="1609" y="551"/>
                  </a:lnTo>
                  <a:lnTo>
                    <a:pt x="1610" y="593"/>
                  </a:lnTo>
                  <a:lnTo>
                    <a:pt x="1614" y="635"/>
                  </a:lnTo>
                  <a:lnTo>
                    <a:pt x="1623" y="675"/>
                  </a:lnTo>
                  <a:lnTo>
                    <a:pt x="1633" y="714"/>
                  </a:lnTo>
                  <a:lnTo>
                    <a:pt x="1646" y="753"/>
                  </a:lnTo>
                  <a:lnTo>
                    <a:pt x="1662" y="788"/>
                  </a:lnTo>
                  <a:lnTo>
                    <a:pt x="1680" y="824"/>
                  </a:lnTo>
                  <a:lnTo>
                    <a:pt x="1702" y="857"/>
                  </a:lnTo>
                  <a:lnTo>
                    <a:pt x="1725" y="890"/>
                  </a:lnTo>
                  <a:lnTo>
                    <a:pt x="1751" y="921"/>
                  </a:lnTo>
                  <a:lnTo>
                    <a:pt x="1778" y="948"/>
                  </a:lnTo>
                  <a:lnTo>
                    <a:pt x="1807" y="975"/>
                  </a:lnTo>
                  <a:lnTo>
                    <a:pt x="1838" y="1000"/>
                  </a:lnTo>
                  <a:lnTo>
                    <a:pt x="1871" y="1021"/>
                  </a:lnTo>
                  <a:lnTo>
                    <a:pt x="1906" y="1041"/>
                  </a:lnTo>
                  <a:lnTo>
                    <a:pt x="1942" y="1058"/>
                  </a:lnTo>
                  <a:lnTo>
                    <a:pt x="1942" y="1700"/>
                  </a:lnTo>
                  <a:lnTo>
                    <a:pt x="1942" y="1700"/>
                  </a:lnTo>
                  <a:lnTo>
                    <a:pt x="1942" y="1713"/>
                  </a:lnTo>
                  <a:lnTo>
                    <a:pt x="1940" y="1728"/>
                  </a:lnTo>
                  <a:lnTo>
                    <a:pt x="1937" y="1745"/>
                  </a:lnTo>
                  <a:lnTo>
                    <a:pt x="1933" y="1764"/>
                  </a:lnTo>
                  <a:lnTo>
                    <a:pt x="1927" y="1782"/>
                  </a:lnTo>
                  <a:lnTo>
                    <a:pt x="1919" y="1802"/>
                  </a:lnTo>
                  <a:lnTo>
                    <a:pt x="1906" y="1824"/>
                  </a:lnTo>
                  <a:lnTo>
                    <a:pt x="1890" y="1844"/>
                  </a:lnTo>
                  <a:lnTo>
                    <a:pt x="1881" y="1853"/>
                  </a:lnTo>
                  <a:lnTo>
                    <a:pt x="1871" y="1863"/>
                  </a:lnTo>
                  <a:lnTo>
                    <a:pt x="1860" y="1873"/>
                  </a:lnTo>
                  <a:lnTo>
                    <a:pt x="1847" y="1881"/>
                  </a:lnTo>
                  <a:lnTo>
                    <a:pt x="1834" y="1890"/>
                  </a:lnTo>
                  <a:lnTo>
                    <a:pt x="1818" y="1897"/>
                  </a:lnTo>
                  <a:lnTo>
                    <a:pt x="1802" y="1906"/>
                  </a:lnTo>
                  <a:lnTo>
                    <a:pt x="1784" y="1913"/>
                  </a:lnTo>
                  <a:lnTo>
                    <a:pt x="1765" y="1919"/>
                  </a:lnTo>
                  <a:lnTo>
                    <a:pt x="1745" y="1924"/>
                  </a:lnTo>
                  <a:lnTo>
                    <a:pt x="1722" y="1930"/>
                  </a:lnTo>
                  <a:lnTo>
                    <a:pt x="1698" y="1933"/>
                  </a:lnTo>
                  <a:lnTo>
                    <a:pt x="1673" y="1937"/>
                  </a:lnTo>
                  <a:lnTo>
                    <a:pt x="1646" y="1940"/>
                  </a:lnTo>
                  <a:lnTo>
                    <a:pt x="1616" y="1942"/>
                  </a:lnTo>
                  <a:lnTo>
                    <a:pt x="1586" y="1942"/>
                  </a:lnTo>
                  <a:lnTo>
                    <a:pt x="1126" y="1942"/>
                  </a:lnTo>
                  <a:lnTo>
                    <a:pt x="1126" y="1942"/>
                  </a:lnTo>
                  <a:lnTo>
                    <a:pt x="1073" y="1943"/>
                  </a:lnTo>
                  <a:lnTo>
                    <a:pt x="1021" y="1947"/>
                  </a:lnTo>
                  <a:lnTo>
                    <a:pt x="972" y="1953"/>
                  </a:lnTo>
                  <a:lnTo>
                    <a:pt x="925" y="1963"/>
                  </a:lnTo>
                  <a:lnTo>
                    <a:pt x="880" y="1973"/>
                  </a:lnTo>
                  <a:lnTo>
                    <a:pt x="837" y="1988"/>
                  </a:lnTo>
                  <a:lnTo>
                    <a:pt x="796" y="2003"/>
                  </a:lnTo>
                  <a:lnTo>
                    <a:pt x="757" y="2021"/>
                  </a:lnTo>
                  <a:lnTo>
                    <a:pt x="720" y="2041"/>
                  </a:lnTo>
                  <a:lnTo>
                    <a:pt x="684" y="2061"/>
                  </a:lnTo>
                  <a:lnTo>
                    <a:pt x="651" y="2084"/>
                  </a:lnTo>
                  <a:lnTo>
                    <a:pt x="619" y="2108"/>
                  </a:lnTo>
                  <a:lnTo>
                    <a:pt x="590" y="2134"/>
                  </a:lnTo>
                  <a:lnTo>
                    <a:pt x="562" y="2161"/>
                  </a:lnTo>
                  <a:lnTo>
                    <a:pt x="536" y="2189"/>
                  </a:lnTo>
                  <a:lnTo>
                    <a:pt x="511" y="2219"/>
                  </a:lnTo>
                  <a:lnTo>
                    <a:pt x="488" y="2249"/>
                  </a:lnTo>
                  <a:lnTo>
                    <a:pt x="468" y="2279"/>
                  </a:lnTo>
                  <a:lnTo>
                    <a:pt x="448" y="2311"/>
                  </a:lnTo>
                  <a:lnTo>
                    <a:pt x="431" y="2344"/>
                  </a:lnTo>
                  <a:lnTo>
                    <a:pt x="415" y="2377"/>
                  </a:lnTo>
                  <a:lnTo>
                    <a:pt x="399" y="2410"/>
                  </a:lnTo>
                  <a:lnTo>
                    <a:pt x="386" y="2443"/>
                  </a:lnTo>
                  <a:lnTo>
                    <a:pt x="375" y="2476"/>
                  </a:lnTo>
                  <a:lnTo>
                    <a:pt x="365" y="2509"/>
                  </a:lnTo>
                  <a:lnTo>
                    <a:pt x="356" y="2543"/>
                  </a:lnTo>
                  <a:lnTo>
                    <a:pt x="349" y="2576"/>
                  </a:lnTo>
                  <a:lnTo>
                    <a:pt x="343" y="2610"/>
                  </a:lnTo>
                  <a:lnTo>
                    <a:pt x="339" y="2641"/>
                  </a:lnTo>
                  <a:lnTo>
                    <a:pt x="336" y="2673"/>
                  </a:lnTo>
                  <a:lnTo>
                    <a:pt x="333" y="2704"/>
                  </a:lnTo>
                  <a:lnTo>
                    <a:pt x="333" y="2734"/>
                  </a:lnTo>
                  <a:lnTo>
                    <a:pt x="333" y="3262"/>
                  </a:lnTo>
                  <a:lnTo>
                    <a:pt x="333" y="3262"/>
                  </a:lnTo>
                  <a:lnTo>
                    <a:pt x="297" y="3279"/>
                  </a:lnTo>
                  <a:lnTo>
                    <a:pt x="263" y="3299"/>
                  </a:lnTo>
                  <a:lnTo>
                    <a:pt x="230" y="3320"/>
                  </a:lnTo>
                  <a:lnTo>
                    <a:pt x="198" y="3345"/>
                  </a:lnTo>
                  <a:lnTo>
                    <a:pt x="169" y="3372"/>
                  </a:lnTo>
                  <a:lnTo>
                    <a:pt x="142" y="3399"/>
                  </a:lnTo>
                  <a:lnTo>
                    <a:pt x="116" y="3430"/>
                  </a:lnTo>
                  <a:lnTo>
                    <a:pt x="93" y="3463"/>
                  </a:lnTo>
                  <a:lnTo>
                    <a:pt x="72" y="3496"/>
                  </a:lnTo>
                  <a:lnTo>
                    <a:pt x="53" y="3532"/>
                  </a:lnTo>
                  <a:lnTo>
                    <a:pt x="37" y="3567"/>
                  </a:lnTo>
                  <a:lnTo>
                    <a:pt x="24" y="3606"/>
                  </a:lnTo>
                  <a:lnTo>
                    <a:pt x="14" y="3645"/>
                  </a:lnTo>
                  <a:lnTo>
                    <a:pt x="6" y="3685"/>
                  </a:lnTo>
                  <a:lnTo>
                    <a:pt x="1" y="3727"/>
                  </a:lnTo>
                  <a:lnTo>
                    <a:pt x="0" y="3769"/>
                  </a:lnTo>
                  <a:lnTo>
                    <a:pt x="0" y="3769"/>
                  </a:lnTo>
                  <a:lnTo>
                    <a:pt x="0" y="3797"/>
                  </a:lnTo>
                  <a:lnTo>
                    <a:pt x="3" y="3825"/>
                  </a:lnTo>
                  <a:lnTo>
                    <a:pt x="6" y="3853"/>
                  </a:lnTo>
                  <a:lnTo>
                    <a:pt x="11" y="3879"/>
                  </a:lnTo>
                  <a:lnTo>
                    <a:pt x="17" y="3906"/>
                  </a:lnTo>
                  <a:lnTo>
                    <a:pt x="24" y="3932"/>
                  </a:lnTo>
                  <a:lnTo>
                    <a:pt x="33" y="3958"/>
                  </a:lnTo>
                  <a:lnTo>
                    <a:pt x="43" y="3984"/>
                  </a:lnTo>
                  <a:lnTo>
                    <a:pt x="55" y="4008"/>
                  </a:lnTo>
                  <a:lnTo>
                    <a:pt x="66" y="4031"/>
                  </a:lnTo>
                  <a:lnTo>
                    <a:pt x="79" y="4054"/>
                  </a:lnTo>
                  <a:lnTo>
                    <a:pt x="93" y="4077"/>
                  </a:lnTo>
                  <a:lnTo>
                    <a:pt x="109" y="4099"/>
                  </a:lnTo>
                  <a:lnTo>
                    <a:pt x="126" y="4119"/>
                  </a:lnTo>
                  <a:lnTo>
                    <a:pt x="144" y="4139"/>
                  </a:lnTo>
                  <a:lnTo>
                    <a:pt x="161" y="4159"/>
                  </a:lnTo>
                  <a:lnTo>
                    <a:pt x="181" y="4176"/>
                  </a:lnTo>
                  <a:lnTo>
                    <a:pt x="201" y="4194"/>
                  </a:lnTo>
                  <a:lnTo>
                    <a:pt x="221" y="4211"/>
                  </a:lnTo>
                  <a:lnTo>
                    <a:pt x="243" y="4227"/>
                  </a:lnTo>
                  <a:lnTo>
                    <a:pt x="266" y="4241"/>
                  </a:lnTo>
                  <a:lnTo>
                    <a:pt x="289" y="4254"/>
                  </a:lnTo>
                  <a:lnTo>
                    <a:pt x="312" y="4265"/>
                  </a:lnTo>
                  <a:lnTo>
                    <a:pt x="336" y="4277"/>
                  </a:lnTo>
                  <a:lnTo>
                    <a:pt x="362" y="4287"/>
                  </a:lnTo>
                  <a:lnTo>
                    <a:pt x="388" y="4296"/>
                  </a:lnTo>
                  <a:lnTo>
                    <a:pt x="414" y="4303"/>
                  </a:lnTo>
                  <a:lnTo>
                    <a:pt x="441" y="4309"/>
                  </a:lnTo>
                  <a:lnTo>
                    <a:pt x="467" y="4314"/>
                  </a:lnTo>
                  <a:lnTo>
                    <a:pt x="495" y="4317"/>
                  </a:lnTo>
                  <a:lnTo>
                    <a:pt x="523" y="4320"/>
                  </a:lnTo>
                  <a:lnTo>
                    <a:pt x="551" y="4320"/>
                  </a:lnTo>
                  <a:lnTo>
                    <a:pt x="551" y="4320"/>
                  </a:lnTo>
                  <a:lnTo>
                    <a:pt x="580" y="4320"/>
                  </a:lnTo>
                  <a:lnTo>
                    <a:pt x="608" y="4317"/>
                  </a:lnTo>
                  <a:lnTo>
                    <a:pt x="635" y="4314"/>
                  </a:lnTo>
                  <a:lnTo>
                    <a:pt x="662" y="4309"/>
                  </a:lnTo>
                  <a:lnTo>
                    <a:pt x="689" y="4303"/>
                  </a:lnTo>
                  <a:lnTo>
                    <a:pt x="715" y="4296"/>
                  </a:lnTo>
                  <a:lnTo>
                    <a:pt x="741" y="4287"/>
                  </a:lnTo>
                  <a:lnTo>
                    <a:pt x="765" y="4277"/>
                  </a:lnTo>
                  <a:lnTo>
                    <a:pt x="790" y="4265"/>
                  </a:lnTo>
                  <a:lnTo>
                    <a:pt x="814" y="4254"/>
                  </a:lnTo>
                  <a:lnTo>
                    <a:pt x="837" y="4241"/>
                  </a:lnTo>
                  <a:lnTo>
                    <a:pt x="860" y="4227"/>
                  </a:lnTo>
                  <a:lnTo>
                    <a:pt x="882" y="4211"/>
                  </a:lnTo>
                  <a:lnTo>
                    <a:pt x="902" y="4194"/>
                  </a:lnTo>
                  <a:lnTo>
                    <a:pt x="922" y="4176"/>
                  </a:lnTo>
                  <a:lnTo>
                    <a:pt x="941" y="4159"/>
                  </a:lnTo>
                  <a:lnTo>
                    <a:pt x="959" y="4139"/>
                  </a:lnTo>
                  <a:lnTo>
                    <a:pt x="977" y="4119"/>
                  </a:lnTo>
                  <a:lnTo>
                    <a:pt x="994" y="4099"/>
                  </a:lnTo>
                  <a:lnTo>
                    <a:pt x="1008" y="4077"/>
                  </a:lnTo>
                  <a:lnTo>
                    <a:pt x="1023" y="4054"/>
                  </a:lnTo>
                  <a:lnTo>
                    <a:pt x="1037" y="4031"/>
                  </a:lnTo>
                  <a:lnTo>
                    <a:pt x="1048" y="4008"/>
                  </a:lnTo>
                  <a:lnTo>
                    <a:pt x="1060" y="3984"/>
                  </a:lnTo>
                  <a:lnTo>
                    <a:pt x="1070" y="3958"/>
                  </a:lnTo>
                  <a:lnTo>
                    <a:pt x="1079" y="3932"/>
                  </a:lnTo>
                  <a:lnTo>
                    <a:pt x="1086" y="3906"/>
                  </a:lnTo>
                  <a:lnTo>
                    <a:pt x="1091" y="3879"/>
                  </a:lnTo>
                  <a:lnTo>
                    <a:pt x="1097" y="3853"/>
                  </a:lnTo>
                  <a:lnTo>
                    <a:pt x="1100" y="3825"/>
                  </a:lnTo>
                  <a:lnTo>
                    <a:pt x="1102" y="3797"/>
                  </a:lnTo>
                  <a:lnTo>
                    <a:pt x="1103" y="3769"/>
                  </a:lnTo>
                  <a:lnTo>
                    <a:pt x="1103" y="3769"/>
                  </a:lnTo>
                  <a:lnTo>
                    <a:pt x="1102" y="3727"/>
                  </a:lnTo>
                  <a:lnTo>
                    <a:pt x="1097" y="3685"/>
                  </a:lnTo>
                  <a:lnTo>
                    <a:pt x="1089" y="3645"/>
                  </a:lnTo>
                  <a:lnTo>
                    <a:pt x="1079" y="3606"/>
                  </a:lnTo>
                  <a:lnTo>
                    <a:pt x="1066" y="3567"/>
                  </a:lnTo>
                  <a:lnTo>
                    <a:pt x="1050" y="3532"/>
                  </a:lnTo>
                  <a:lnTo>
                    <a:pt x="1031" y="3496"/>
                  </a:lnTo>
                  <a:lnTo>
                    <a:pt x="1010" y="3463"/>
                  </a:lnTo>
                  <a:lnTo>
                    <a:pt x="987" y="3430"/>
                  </a:lnTo>
                  <a:lnTo>
                    <a:pt x="961" y="3399"/>
                  </a:lnTo>
                  <a:lnTo>
                    <a:pt x="934" y="3372"/>
                  </a:lnTo>
                  <a:lnTo>
                    <a:pt x="905" y="3345"/>
                  </a:lnTo>
                  <a:lnTo>
                    <a:pt x="873" y="3320"/>
                  </a:lnTo>
                  <a:lnTo>
                    <a:pt x="840" y="3299"/>
                  </a:lnTo>
                  <a:lnTo>
                    <a:pt x="806" y="3279"/>
                  </a:lnTo>
                  <a:lnTo>
                    <a:pt x="770" y="3262"/>
                  </a:lnTo>
                  <a:lnTo>
                    <a:pt x="770" y="2734"/>
                  </a:lnTo>
                  <a:lnTo>
                    <a:pt x="770" y="2734"/>
                  </a:lnTo>
                  <a:lnTo>
                    <a:pt x="771" y="2701"/>
                  </a:lnTo>
                  <a:lnTo>
                    <a:pt x="774" y="2680"/>
                  </a:lnTo>
                  <a:lnTo>
                    <a:pt x="777" y="2654"/>
                  </a:lnTo>
                  <a:lnTo>
                    <a:pt x="784" y="2625"/>
                  </a:lnTo>
                  <a:lnTo>
                    <a:pt x="793" y="2595"/>
                  </a:lnTo>
                  <a:lnTo>
                    <a:pt x="806" y="2565"/>
                  </a:lnTo>
                  <a:lnTo>
                    <a:pt x="813" y="2549"/>
                  </a:lnTo>
                  <a:lnTo>
                    <a:pt x="820" y="2533"/>
                  </a:lnTo>
                  <a:lnTo>
                    <a:pt x="830" y="2519"/>
                  </a:lnTo>
                  <a:lnTo>
                    <a:pt x="840" y="2505"/>
                  </a:lnTo>
                  <a:lnTo>
                    <a:pt x="852" y="2489"/>
                  </a:lnTo>
                  <a:lnTo>
                    <a:pt x="865" y="2476"/>
                  </a:lnTo>
                  <a:lnTo>
                    <a:pt x="878" y="2462"/>
                  </a:lnTo>
                  <a:lnTo>
                    <a:pt x="893" y="2449"/>
                  </a:lnTo>
                  <a:lnTo>
                    <a:pt x="909" y="2437"/>
                  </a:lnTo>
                  <a:lnTo>
                    <a:pt x="928" y="2426"/>
                  </a:lnTo>
                  <a:lnTo>
                    <a:pt x="946" y="2416"/>
                  </a:lnTo>
                  <a:lnTo>
                    <a:pt x="967" y="2406"/>
                  </a:lnTo>
                  <a:lnTo>
                    <a:pt x="990" y="2398"/>
                  </a:lnTo>
                  <a:lnTo>
                    <a:pt x="1014" y="2391"/>
                  </a:lnTo>
                  <a:lnTo>
                    <a:pt x="1038" y="2385"/>
                  </a:lnTo>
                  <a:lnTo>
                    <a:pt x="1066" y="2381"/>
                  </a:lnTo>
                  <a:lnTo>
                    <a:pt x="1094" y="2380"/>
                  </a:lnTo>
                  <a:lnTo>
                    <a:pt x="1126" y="2378"/>
                  </a:lnTo>
                  <a:lnTo>
                    <a:pt x="1586" y="2378"/>
                  </a:lnTo>
                  <a:lnTo>
                    <a:pt x="1586" y="2378"/>
                  </a:lnTo>
                  <a:lnTo>
                    <a:pt x="1637" y="2377"/>
                  </a:lnTo>
                  <a:lnTo>
                    <a:pt x="1686" y="2374"/>
                  </a:lnTo>
                  <a:lnTo>
                    <a:pt x="1733" y="2370"/>
                  </a:lnTo>
                  <a:lnTo>
                    <a:pt x="1779" y="2364"/>
                  </a:lnTo>
                  <a:lnTo>
                    <a:pt x="1823" y="2355"/>
                  </a:lnTo>
                  <a:lnTo>
                    <a:pt x="1864" y="2345"/>
                  </a:lnTo>
                  <a:lnTo>
                    <a:pt x="1904" y="2334"/>
                  </a:lnTo>
                  <a:lnTo>
                    <a:pt x="1942" y="2321"/>
                  </a:lnTo>
                  <a:lnTo>
                    <a:pt x="1942" y="3263"/>
                  </a:lnTo>
                  <a:lnTo>
                    <a:pt x="1942" y="3263"/>
                  </a:lnTo>
                  <a:lnTo>
                    <a:pt x="1906" y="3279"/>
                  </a:lnTo>
                  <a:lnTo>
                    <a:pt x="1871" y="3299"/>
                  </a:lnTo>
                  <a:lnTo>
                    <a:pt x="1838" y="3320"/>
                  </a:lnTo>
                  <a:lnTo>
                    <a:pt x="1807" y="3345"/>
                  </a:lnTo>
                  <a:lnTo>
                    <a:pt x="1778" y="3372"/>
                  </a:lnTo>
                  <a:lnTo>
                    <a:pt x="1751" y="3399"/>
                  </a:lnTo>
                  <a:lnTo>
                    <a:pt x="1725" y="3430"/>
                  </a:lnTo>
                  <a:lnTo>
                    <a:pt x="1702" y="3463"/>
                  </a:lnTo>
                  <a:lnTo>
                    <a:pt x="1680" y="3496"/>
                  </a:lnTo>
                  <a:lnTo>
                    <a:pt x="1662" y="3532"/>
                  </a:lnTo>
                  <a:lnTo>
                    <a:pt x="1646" y="3567"/>
                  </a:lnTo>
                  <a:lnTo>
                    <a:pt x="1633" y="3606"/>
                  </a:lnTo>
                  <a:lnTo>
                    <a:pt x="1623" y="3645"/>
                  </a:lnTo>
                  <a:lnTo>
                    <a:pt x="1614" y="3685"/>
                  </a:lnTo>
                  <a:lnTo>
                    <a:pt x="1610" y="3727"/>
                  </a:lnTo>
                  <a:lnTo>
                    <a:pt x="1609" y="3769"/>
                  </a:lnTo>
                  <a:lnTo>
                    <a:pt x="1609" y="3769"/>
                  </a:lnTo>
                  <a:lnTo>
                    <a:pt x="1609" y="3797"/>
                  </a:lnTo>
                  <a:lnTo>
                    <a:pt x="1611" y="3825"/>
                  </a:lnTo>
                  <a:lnTo>
                    <a:pt x="1614" y="3853"/>
                  </a:lnTo>
                  <a:lnTo>
                    <a:pt x="1620" y="3879"/>
                  </a:lnTo>
                  <a:lnTo>
                    <a:pt x="1626" y="3906"/>
                  </a:lnTo>
                  <a:lnTo>
                    <a:pt x="1633" y="3932"/>
                  </a:lnTo>
                  <a:lnTo>
                    <a:pt x="1642" y="3958"/>
                  </a:lnTo>
                  <a:lnTo>
                    <a:pt x="1652" y="3984"/>
                  </a:lnTo>
                  <a:lnTo>
                    <a:pt x="1663" y="4008"/>
                  </a:lnTo>
                  <a:lnTo>
                    <a:pt x="1675" y="4031"/>
                  </a:lnTo>
                  <a:lnTo>
                    <a:pt x="1689" y="4054"/>
                  </a:lnTo>
                  <a:lnTo>
                    <a:pt x="1703" y="4077"/>
                  </a:lnTo>
                  <a:lnTo>
                    <a:pt x="1718" y="4099"/>
                  </a:lnTo>
                  <a:lnTo>
                    <a:pt x="1735" y="4119"/>
                  </a:lnTo>
                  <a:lnTo>
                    <a:pt x="1752" y="4139"/>
                  </a:lnTo>
                  <a:lnTo>
                    <a:pt x="1769" y="4159"/>
                  </a:lnTo>
                  <a:lnTo>
                    <a:pt x="1789" y="4176"/>
                  </a:lnTo>
                  <a:lnTo>
                    <a:pt x="1810" y="4194"/>
                  </a:lnTo>
                  <a:lnTo>
                    <a:pt x="1830" y="4211"/>
                  </a:lnTo>
                  <a:lnTo>
                    <a:pt x="1851" y="4227"/>
                  </a:lnTo>
                  <a:lnTo>
                    <a:pt x="1874" y="4241"/>
                  </a:lnTo>
                  <a:lnTo>
                    <a:pt x="1897" y="4254"/>
                  </a:lnTo>
                  <a:lnTo>
                    <a:pt x="1922" y="4265"/>
                  </a:lnTo>
                  <a:lnTo>
                    <a:pt x="1946" y="4277"/>
                  </a:lnTo>
                  <a:lnTo>
                    <a:pt x="1970" y="4287"/>
                  </a:lnTo>
                  <a:lnTo>
                    <a:pt x="1996" y="4296"/>
                  </a:lnTo>
                  <a:lnTo>
                    <a:pt x="2022" y="4303"/>
                  </a:lnTo>
                  <a:lnTo>
                    <a:pt x="2049" y="4309"/>
                  </a:lnTo>
                  <a:lnTo>
                    <a:pt x="2077" y="4314"/>
                  </a:lnTo>
                  <a:lnTo>
                    <a:pt x="2104" y="4317"/>
                  </a:lnTo>
                  <a:lnTo>
                    <a:pt x="2131" y="4320"/>
                  </a:lnTo>
                  <a:lnTo>
                    <a:pt x="2160" y="4320"/>
                  </a:lnTo>
                  <a:lnTo>
                    <a:pt x="2160" y="4320"/>
                  </a:lnTo>
                  <a:lnTo>
                    <a:pt x="2189" y="4320"/>
                  </a:lnTo>
                  <a:lnTo>
                    <a:pt x="2216" y="4317"/>
                  </a:lnTo>
                  <a:lnTo>
                    <a:pt x="2243" y="4314"/>
                  </a:lnTo>
                  <a:lnTo>
                    <a:pt x="2271" y="4309"/>
                  </a:lnTo>
                  <a:lnTo>
                    <a:pt x="2298" y="4303"/>
                  </a:lnTo>
                  <a:lnTo>
                    <a:pt x="2324" y="4296"/>
                  </a:lnTo>
                  <a:lnTo>
                    <a:pt x="2350" y="4287"/>
                  </a:lnTo>
                  <a:lnTo>
                    <a:pt x="2374" y="4277"/>
                  </a:lnTo>
                  <a:lnTo>
                    <a:pt x="2398" y="4265"/>
                  </a:lnTo>
                  <a:lnTo>
                    <a:pt x="2423" y="4254"/>
                  </a:lnTo>
                  <a:lnTo>
                    <a:pt x="2446" y="4241"/>
                  </a:lnTo>
                  <a:lnTo>
                    <a:pt x="2469" y="4227"/>
                  </a:lnTo>
                  <a:lnTo>
                    <a:pt x="2490" y="4211"/>
                  </a:lnTo>
                  <a:lnTo>
                    <a:pt x="2510" y="4194"/>
                  </a:lnTo>
                  <a:lnTo>
                    <a:pt x="2531" y="4176"/>
                  </a:lnTo>
                  <a:lnTo>
                    <a:pt x="2551" y="4159"/>
                  </a:lnTo>
                  <a:lnTo>
                    <a:pt x="2568" y="4139"/>
                  </a:lnTo>
                  <a:lnTo>
                    <a:pt x="2585" y="4119"/>
                  </a:lnTo>
                  <a:lnTo>
                    <a:pt x="2602" y="4099"/>
                  </a:lnTo>
                  <a:lnTo>
                    <a:pt x="2617" y="4077"/>
                  </a:lnTo>
                  <a:lnTo>
                    <a:pt x="2631" y="4054"/>
                  </a:lnTo>
                  <a:lnTo>
                    <a:pt x="2645" y="4031"/>
                  </a:lnTo>
                  <a:lnTo>
                    <a:pt x="2657" y="4008"/>
                  </a:lnTo>
                  <a:lnTo>
                    <a:pt x="2668" y="3984"/>
                  </a:lnTo>
                  <a:lnTo>
                    <a:pt x="2678" y="3958"/>
                  </a:lnTo>
                  <a:lnTo>
                    <a:pt x="2687" y="3932"/>
                  </a:lnTo>
                  <a:lnTo>
                    <a:pt x="2694" y="3906"/>
                  </a:lnTo>
                  <a:lnTo>
                    <a:pt x="2700" y="3879"/>
                  </a:lnTo>
                  <a:lnTo>
                    <a:pt x="2706" y="3853"/>
                  </a:lnTo>
                  <a:lnTo>
                    <a:pt x="2709" y="3825"/>
                  </a:lnTo>
                  <a:lnTo>
                    <a:pt x="2711" y="3797"/>
                  </a:lnTo>
                  <a:lnTo>
                    <a:pt x="2711" y="3769"/>
                  </a:lnTo>
                  <a:lnTo>
                    <a:pt x="2711" y="3769"/>
                  </a:lnTo>
                  <a:lnTo>
                    <a:pt x="2710" y="3727"/>
                  </a:lnTo>
                  <a:lnTo>
                    <a:pt x="2706" y="3685"/>
                  </a:lnTo>
                  <a:lnTo>
                    <a:pt x="2697" y="3645"/>
                  </a:lnTo>
                  <a:lnTo>
                    <a:pt x="2687" y="3606"/>
                  </a:lnTo>
                  <a:lnTo>
                    <a:pt x="2674" y="3567"/>
                  </a:lnTo>
                  <a:lnTo>
                    <a:pt x="2658" y="3532"/>
                  </a:lnTo>
                  <a:lnTo>
                    <a:pt x="2640" y="3496"/>
                  </a:lnTo>
                  <a:lnTo>
                    <a:pt x="2618" y="3463"/>
                  </a:lnTo>
                  <a:lnTo>
                    <a:pt x="2595" y="3430"/>
                  </a:lnTo>
                  <a:lnTo>
                    <a:pt x="2569" y="3399"/>
                  </a:lnTo>
                  <a:lnTo>
                    <a:pt x="2542" y="3372"/>
                  </a:lnTo>
                  <a:lnTo>
                    <a:pt x="2513" y="3345"/>
                  </a:lnTo>
                  <a:lnTo>
                    <a:pt x="2482" y="3320"/>
                  </a:lnTo>
                  <a:lnTo>
                    <a:pt x="2449" y="3299"/>
                  </a:lnTo>
                  <a:lnTo>
                    <a:pt x="2414" y="3279"/>
                  </a:lnTo>
                  <a:lnTo>
                    <a:pt x="2378" y="3262"/>
                  </a:lnTo>
                  <a:lnTo>
                    <a:pt x="2378" y="2321"/>
                  </a:lnTo>
                  <a:lnTo>
                    <a:pt x="2378" y="2321"/>
                  </a:lnTo>
                  <a:lnTo>
                    <a:pt x="2416" y="2334"/>
                  </a:lnTo>
                  <a:lnTo>
                    <a:pt x="2456" y="2345"/>
                  </a:lnTo>
                  <a:lnTo>
                    <a:pt x="2498" y="2355"/>
                  </a:lnTo>
                  <a:lnTo>
                    <a:pt x="2541" y="2364"/>
                  </a:lnTo>
                  <a:lnTo>
                    <a:pt x="2587" y="2370"/>
                  </a:lnTo>
                  <a:lnTo>
                    <a:pt x="2634" y="2374"/>
                  </a:lnTo>
                  <a:lnTo>
                    <a:pt x="2683" y="2377"/>
                  </a:lnTo>
                  <a:lnTo>
                    <a:pt x="2734" y="2378"/>
                  </a:lnTo>
                  <a:lnTo>
                    <a:pt x="3194" y="2378"/>
                  </a:lnTo>
                  <a:lnTo>
                    <a:pt x="3194" y="2378"/>
                  </a:lnTo>
                  <a:lnTo>
                    <a:pt x="3224" y="2380"/>
                  </a:lnTo>
                  <a:lnTo>
                    <a:pt x="3251" y="2381"/>
                  </a:lnTo>
                  <a:lnTo>
                    <a:pt x="3277" y="2385"/>
                  </a:lnTo>
                  <a:lnTo>
                    <a:pt x="3303" y="2390"/>
                  </a:lnTo>
                  <a:lnTo>
                    <a:pt x="3326" y="2397"/>
                  </a:lnTo>
                  <a:lnTo>
                    <a:pt x="3348" y="2404"/>
                  </a:lnTo>
                  <a:lnTo>
                    <a:pt x="3368" y="2413"/>
                  </a:lnTo>
                  <a:lnTo>
                    <a:pt x="3386" y="2423"/>
                  </a:lnTo>
                  <a:lnTo>
                    <a:pt x="3404" y="2433"/>
                  </a:lnTo>
                  <a:lnTo>
                    <a:pt x="3420" y="2444"/>
                  </a:lnTo>
                  <a:lnTo>
                    <a:pt x="3435" y="2456"/>
                  </a:lnTo>
                  <a:lnTo>
                    <a:pt x="3450" y="2469"/>
                  </a:lnTo>
                  <a:lnTo>
                    <a:pt x="3461" y="2483"/>
                  </a:lnTo>
                  <a:lnTo>
                    <a:pt x="3473" y="2496"/>
                  </a:lnTo>
                  <a:lnTo>
                    <a:pt x="3484" y="2510"/>
                  </a:lnTo>
                  <a:lnTo>
                    <a:pt x="3493" y="2526"/>
                  </a:lnTo>
                  <a:lnTo>
                    <a:pt x="3501" y="2541"/>
                  </a:lnTo>
                  <a:lnTo>
                    <a:pt x="3510" y="2555"/>
                  </a:lnTo>
                  <a:lnTo>
                    <a:pt x="3523" y="2585"/>
                  </a:lnTo>
                  <a:lnTo>
                    <a:pt x="3533" y="2615"/>
                  </a:lnTo>
                  <a:lnTo>
                    <a:pt x="3540" y="2644"/>
                  </a:lnTo>
                  <a:lnTo>
                    <a:pt x="3544" y="2671"/>
                  </a:lnTo>
                  <a:lnTo>
                    <a:pt x="3547" y="2696"/>
                  </a:lnTo>
                  <a:lnTo>
                    <a:pt x="3550" y="2717"/>
                  </a:lnTo>
                  <a:lnTo>
                    <a:pt x="3550" y="2734"/>
                  </a:lnTo>
                  <a:lnTo>
                    <a:pt x="3550" y="3262"/>
                  </a:lnTo>
                  <a:lnTo>
                    <a:pt x="3550" y="3262"/>
                  </a:lnTo>
                  <a:lnTo>
                    <a:pt x="3514" y="3279"/>
                  </a:lnTo>
                  <a:lnTo>
                    <a:pt x="3480" y="3299"/>
                  </a:lnTo>
                  <a:lnTo>
                    <a:pt x="3447" y="3320"/>
                  </a:lnTo>
                  <a:lnTo>
                    <a:pt x="3415" y="3345"/>
                  </a:lnTo>
                  <a:lnTo>
                    <a:pt x="3386" y="3372"/>
                  </a:lnTo>
                  <a:lnTo>
                    <a:pt x="3359" y="3399"/>
                  </a:lnTo>
                  <a:lnTo>
                    <a:pt x="3333" y="3430"/>
                  </a:lnTo>
                  <a:lnTo>
                    <a:pt x="3310" y="3463"/>
                  </a:lnTo>
                  <a:lnTo>
                    <a:pt x="3289" y="3496"/>
                  </a:lnTo>
                  <a:lnTo>
                    <a:pt x="3270" y="3532"/>
                  </a:lnTo>
                  <a:lnTo>
                    <a:pt x="3254" y="3567"/>
                  </a:lnTo>
                  <a:lnTo>
                    <a:pt x="3241" y="3606"/>
                  </a:lnTo>
                  <a:lnTo>
                    <a:pt x="3231" y="3645"/>
                  </a:lnTo>
                  <a:lnTo>
                    <a:pt x="3223" y="3685"/>
                  </a:lnTo>
                  <a:lnTo>
                    <a:pt x="3218" y="3727"/>
                  </a:lnTo>
                  <a:lnTo>
                    <a:pt x="3217" y="3769"/>
                  </a:lnTo>
                  <a:lnTo>
                    <a:pt x="3217" y="3769"/>
                  </a:lnTo>
                  <a:lnTo>
                    <a:pt x="3218" y="3797"/>
                  </a:lnTo>
                  <a:lnTo>
                    <a:pt x="3220" y="3825"/>
                  </a:lnTo>
                  <a:lnTo>
                    <a:pt x="3223" y="3853"/>
                  </a:lnTo>
                  <a:lnTo>
                    <a:pt x="3229" y="3879"/>
                  </a:lnTo>
                  <a:lnTo>
                    <a:pt x="3234" y="3906"/>
                  </a:lnTo>
                  <a:lnTo>
                    <a:pt x="3241" y="3932"/>
                  </a:lnTo>
                  <a:lnTo>
                    <a:pt x="3250" y="3958"/>
                  </a:lnTo>
                  <a:lnTo>
                    <a:pt x="3260" y="3984"/>
                  </a:lnTo>
                  <a:lnTo>
                    <a:pt x="3272" y="4008"/>
                  </a:lnTo>
                  <a:lnTo>
                    <a:pt x="3283" y="4031"/>
                  </a:lnTo>
                  <a:lnTo>
                    <a:pt x="3297" y="4054"/>
                  </a:lnTo>
                  <a:lnTo>
                    <a:pt x="3312" y="4077"/>
                  </a:lnTo>
                  <a:lnTo>
                    <a:pt x="3326" y="4099"/>
                  </a:lnTo>
                  <a:lnTo>
                    <a:pt x="3343" y="4119"/>
                  </a:lnTo>
                  <a:lnTo>
                    <a:pt x="3361" y="4139"/>
                  </a:lnTo>
                  <a:lnTo>
                    <a:pt x="3379" y="4159"/>
                  </a:lnTo>
                  <a:lnTo>
                    <a:pt x="3398" y="4176"/>
                  </a:lnTo>
                  <a:lnTo>
                    <a:pt x="3418" y="4194"/>
                  </a:lnTo>
                  <a:lnTo>
                    <a:pt x="3438" y="4211"/>
                  </a:lnTo>
                  <a:lnTo>
                    <a:pt x="3460" y="4227"/>
                  </a:lnTo>
                  <a:lnTo>
                    <a:pt x="3483" y="4241"/>
                  </a:lnTo>
                  <a:lnTo>
                    <a:pt x="3506" y="4254"/>
                  </a:lnTo>
                  <a:lnTo>
                    <a:pt x="3530" y="4265"/>
                  </a:lnTo>
                  <a:lnTo>
                    <a:pt x="3555" y="4277"/>
                  </a:lnTo>
                  <a:lnTo>
                    <a:pt x="3579" y="4287"/>
                  </a:lnTo>
                  <a:lnTo>
                    <a:pt x="3605" y="4296"/>
                  </a:lnTo>
                  <a:lnTo>
                    <a:pt x="3631" y="4303"/>
                  </a:lnTo>
                  <a:lnTo>
                    <a:pt x="3658" y="4309"/>
                  </a:lnTo>
                  <a:lnTo>
                    <a:pt x="3685" y="4314"/>
                  </a:lnTo>
                  <a:lnTo>
                    <a:pt x="3713" y="4317"/>
                  </a:lnTo>
                  <a:lnTo>
                    <a:pt x="3740" y="4320"/>
                  </a:lnTo>
                  <a:lnTo>
                    <a:pt x="3769" y="4320"/>
                  </a:lnTo>
                  <a:lnTo>
                    <a:pt x="3769" y="4320"/>
                  </a:lnTo>
                  <a:lnTo>
                    <a:pt x="3797" y="4320"/>
                  </a:lnTo>
                  <a:lnTo>
                    <a:pt x="3825" y="4317"/>
                  </a:lnTo>
                  <a:lnTo>
                    <a:pt x="3853" y="4314"/>
                  </a:lnTo>
                  <a:lnTo>
                    <a:pt x="3879" y="4309"/>
                  </a:lnTo>
                  <a:lnTo>
                    <a:pt x="3906" y="4303"/>
                  </a:lnTo>
                  <a:lnTo>
                    <a:pt x="3932" y="4296"/>
                  </a:lnTo>
                  <a:lnTo>
                    <a:pt x="3958" y="4287"/>
                  </a:lnTo>
                  <a:lnTo>
                    <a:pt x="3984" y="4277"/>
                  </a:lnTo>
                  <a:lnTo>
                    <a:pt x="4008" y="4265"/>
                  </a:lnTo>
                  <a:lnTo>
                    <a:pt x="4031" y="4254"/>
                  </a:lnTo>
                  <a:lnTo>
                    <a:pt x="4054" y="4241"/>
                  </a:lnTo>
                  <a:lnTo>
                    <a:pt x="4077" y="4227"/>
                  </a:lnTo>
                  <a:lnTo>
                    <a:pt x="4099" y="4211"/>
                  </a:lnTo>
                  <a:lnTo>
                    <a:pt x="4119" y="4194"/>
                  </a:lnTo>
                  <a:lnTo>
                    <a:pt x="4139" y="4176"/>
                  </a:lnTo>
                  <a:lnTo>
                    <a:pt x="4159" y="4159"/>
                  </a:lnTo>
                  <a:lnTo>
                    <a:pt x="4176" y="4139"/>
                  </a:lnTo>
                  <a:lnTo>
                    <a:pt x="4194" y="4119"/>
                  </a:lnTo>
                  <a:lnTo>
                    <a:pt x="4211" y="4099"/>
                  </a:lnTo>
                  <a:lnTo>
                    <a:pt x="4227" y="4077"/>
                  </a:lnTo>
                  <a:lnTo>
                    <a:pt x="4241" y="4054"/>
                  </a:lnTo>
                  <a:lnTo>
                    <a:pt x="4254" y="4031"/>
                  </a:lnTo>
                  <a:lnTo>
                    <a:pt x="4265" y="4008"/>
                  </a:lnTo>
                  <a:lnTo>
                    <a:pt x="4277" y="3984"/>
                  </a:lnTo>
                  <a:lnTo>
                    <a:pt x="4287" y="3958"/>
                  </a:lnTo>
                  <a:lnTo>
                    <a:pt x="4296" y="3932"/>
                  </a:lnTo>
                  <a:lnTo>
                    <a:pt x="4303" y="3906"/>
                  </a:lnTo>
                  <a:lnTo>
                    <a:pt x="4309" y="3879"/>
                  </a:lnTo>
                  <a:lnTo>
                    <a:pt x="4314" y="3853"/>
                  </a:lnTo>
                  <a:lnTo>
                    <a:pt x="4317" y="3825"/>
                  </a:lnTo>
                  <a:lnTo>
                    <a:pt x="4320" y="3797"/>
                  </a:lnTo>
                  <a:lnTo>
                    <a:pt x="4320" y="3769"/>
                  </a:lnTo>
                  <a:lnTo>
                    <a:pt x="4320" y="3769"/>
                  </a:lnTo>
                  <a:lnTo>
                    <a:pt x="4319" y="3727"/>
                  </a:lnTo>
                  <a:lnTo>
                    <a:pt x="4314" y="3685"/>
                  </a:lnTo>
                  <a:lnTo>
                    <a:pt x="4306" y="3645"/>
                  </a:lnTo>
                  <a:lnTo>
                    <a:pt x="4296" y="3606"/>
                  </a:lnTo>
                  <a:lnTo>
                    <a:pt x="4283" y="3567"/>
                  </a:lnTo>
                  <a:lnTo>
                    <a:pt x="4267" y="3532"/>
                  </a:lnTo>
                  <a:lnTo>
                    <a:pt x="4248" y="3496"/>
                  </a:lnTo>
                  <a:lnTo>
                    <a:pt x="4227" y="3463"/>
                  </a:lnTo>
                  <a:lnTo>
                    <a:pt x="4204" y="3430"/>
                  </a:lnTo>
                  <a:lnTo>
                    <a:pt x="4178" y="3399"/>
                  </a:lnTo>
                  <a:lnTo>
                    <a:pt x="4151" y="3372"/>
                  </a:lnTo>
                  <a:lnTo>
                    <a:pt x="4122" y="3345"/>
                  </a:lnTo>
                  <a:lnTo>
                    <a:pt x="4090" y="3320"/>
                  </a:lnTo>
                  <a:lnTo>
                    <a:pt x="4057" y="3299"/>
                  </a:lnTo>
                  <a:lnTo>
                    <a:pt x="4023" y="3279"/>
                  </a:lnTo>
                  <a:lnTo>
                    <a:pt x="3987" y="3262"/>
                  </a:lnTo>
                  <a:lnTo>
                    <a:pt x="3987" y="3262"/>
                  </a:lnTo>
                  <a:close/>
                  <a:moveTo>
                    <a:pt x="869" y="3769"/>
                  </a:moveTo>
                  <a:lnTo>
                    <a:pt x="869" y="3769"/>
                  </a:lnTo>
                  <a:lnTo>
                    <a:pt x="867" y="3802"/>
                  </a:lnTo>
                  <a:lnTo>
                    <a:pt x="863" y="3833"/>
                  </a:lnTo>
                  <a:lnTo>
                    <a:pt x="855" y="3863"/>
                  </a:lnTo>
                  <a:lnTo>
                    <a:pt x="844" y="3892"/>
                  </a:lnTo>
                  <a:lnTo>
                    <a:pt x="832" y="3921"/>
                  </a:lnTo>
                  <a:lnTo>
                    <a:pt x="816" y="3947"/>
                  </a:lnTo>
                  <a:lnTo>
                    <a:pt x="797" y="3971"/>
                  </a:lnTo>
                  <a:lnTo>
                    <a:pt x="777" y="3994"/>
                  </a:lnTo>
                  <a:lnTo>
                    <a:pt x="754" y="4014"/>
                  </a:lnTo>
                  <a:lnTo>
                    <a:pt x="730" y="4033"/>
                  </a:lnTo>
                  <a:lnTo>
                    <a:pt x="702" y="4049"/>
                  </a:lnTo>
                  <a:lnTo>
                    <a:pt x="675" y="4061"/>
                  </a:lnTo>
                  <a:lnTo>
                    <a:pt x="646" y="4073"/>
                  </a:lnTo>
                  <a:lnTo>
                    <a:pt x="616" y="4080"/>
                  </a:lnTo>
                  <a:lnTo>
                    <a:pt x="585" y="4086"/>
                  </a:lnTo>
                  <a:lnTo>
                    <a:pt x="551" y="4087"/>
                  </a:lnTo>
                  <a:lnTo>
                    <a:pt x="551" y="4087"/>
                  </a:lnTo>
                  <a:lnTo>
                    <a:pt x="518" y="4086"/>
                  </a:lnTo>
                  <a:lnTo>
                    <a:pt x="487" y="4080"/>
                  </a:lnTo>
                  <a:lnTo>
                    <a:pt x="457" y="4073"/>
                  </a:lnTo>
                  <a:lnTo>
                    <a:pt x="428" y="4061"/>
                  </a:lnTo>
                  <a:lnTo>
                    <a:pt x="399" y="4049"/>
                  </a:lnTo>
                  <a:lnTo>
                    <a:pt x="373" y="4033"/>
                  </a:lnTo>
                  <a:lnTo>
                    <a:pt x="349" y="4014"/>
                  </a:lnTo>
                  <a:lnTo>
                    <a:pt x="326" y="3994"/>
                  </a:lnTo>
                  <a:lnTo>
                    <a:pt x="306" y="3971"/>
                  </a:lnTo>
                  <a:lnTo>
                    <a:pt x="287" y="3947"/>
                  </a:lnTo>
                  <a:lnTo>
                    <a:pt x="271" y="3921"/>
                  </a:lnTo>
                  <a:lnTo>
                    <a:pt x="259" y="3892"/>
                  </a:lnTo>
                  <a:lnTo>
                    <a:pt x="247" y="3863"/>
                  </a:lnTo>
                  <a:lnTo>
                    <a:pt x="240" y="3833"/>
                  </a:lnTo>
                  <a:lnTo>
                    <a:pt x="234" y="3802"/>
                  </a:lnTo>
                  <a:lnTo>
                    <a:pt x="233" y="3769"/>
                  </a:lnTo>
                  <a:lnTo>
                    <a:pt x="233" y="3769"/>
                  </a:lnTo>
                  <a:lnTo>
                    <a:pt x="234" y="3735"/>
                  </a:lnTo>
                  <a:lnTo>
                    <a:pt x="240" y="3704"/>
                  </a:lnTo>
                  <a:lnTo>
                    <a:pt x="247" y="3674"/>
                  </a:lnTo>
                  <a:lnTo>
                    <a:pt x="259" y="3645"/>
                  </a:lnTo>
                  <a:lnTo>
                    <a:pt x="271" y="3616"/>
                  </a:lnTo>
                  <a:lnTo>
                    <a:pt x="287" y="3590"/>
                  </a:lnTo>
                  <a:lnTo>
                    <a:pt x="306" y="3566"/>
                  </a:lnTo>
                  <a:lnTo>
                    <a:pt x="326" y="3543"/>
                  </a:lnTo>
                  <a:lnTo>
                    <a:pt x="349" y="3523"/>
                  </a:lnTo>
                  <a:lnTo>
                    <a:pt x="373" y="3504"/>
                  </a:lnTo>
                  <a:lnTo>
                    <a:pt x="399" y="3488"/>
                  </a:lnTo>
                  <a:lnTo>
                    <a:pt x="428" y="3476"/>
                  </a:lnTo>
                  <a:lnTo>
                    <a:pt x="457" y="3465"/>
                  </a:lnTo>
                  <a:lnTo>
                    <a:pt x="487" y="3457"/>
                  </a:lnTo>
                  <a:lnTo>
                    <a:pt x="518" y="3453"/>
                  </a:lnTo>
                  <a:lnTo>
                    <a:pt x="551" y="3451"/>
                  </a:lnTo>
                  <a:lnTo>
                    <a:pt x="551" y="3451"/>
                  </a:lnTo>
                  <a:lnTo>
                    <a:pt x="585" y="3453"/>
                  </a:lnTo>
                  <a:lnTo>
                    <a:pt x="616" y="3457"/>
                  </a:lnTo>
                  <a:lnTo>
                    <a:pt x="646" y="3465"/>
                  </a:lnTo>
                  <a:lnTo>
                    <a:pt x="675" y="3476"/>
                  </a:lnTo>
                  <a:lnTo>
                    <a:pt x="702" y="3488"/>
                  </a:lnTo>
                  <a:lnTo>
                    <a:pt x="730" y="3504"/>
                  </a:lnTo>
                  <a:lnTo>
                    <a:pt x="754" y="3523"/>
                  </a:lnTo>
                  <a:lnTo>
                    <a:pt x="777" y="3543"/>
                  </a:lnTo>
                  <a:lnTo>
                    <a:pt x="797" y="3566"/>
                  </a:lnTo>
                  <a:lnTo>
                    <a:pt x="816" y="3590"/>
                  </a:lnTo>
                  <a:lnTo>
                    <a:pt x="832" y="3616"/>
                  </a:lnTo>
                  <a:lnTo>
                    <a:pt x="844" y="3645"/>
                  </a:lnTo>
                  <a:lnTo>
                    <a:pt x="855" y="3674"/>
                  </a:lnTo>
                  <a:lnTo>
                    <a:pt x="863" y="3704"/>
                  </a:lnTo>
                  <a:lnTo>
                    <a:pt x="867" y="3735"/>
                  </a:lnTo>
                  <a:lnTo>
                    <a:pt x="869" y="3769"/>
                  </a:lnTo>
                  <a:lnTo>
                    <a:pt x="869" y="3769"/>
                  </a:lnTo>
                  <a:close/>
                  <a:moveTo>
                    <a:pt x="1841" y="551"/>
                  </a:moveTo>
                  <a:lnTo>
                    <a:pt x="1841" y="551"/>
                  </a:lnTo>
                  <a:lnTo>
                    <a:pt x="1844" y="518"/>
                  </a:lnTo>
                  <a:lnTo>
                    <a:pt x="1848" y="487"/>
                  </a:lnTo>
                  <a:lnTo>
                    <a:pt x="1856" y="457"/>
                  </a:lnTo>
                  <a:lnTo>
                    <a:pt x="1867" y="428"/>
                  </a:lnTo>
                  <a:lnTo>
                    <a:pt x="1880" y="399"/>
                  </a:lnTo>
                  <a:lnTo>
                    <a:pt x="1896" y="373"/>
                  </a:lnTo>
                  <a:lnTo>
                    <a:pt x="1914" y="349"/>
                  </a:lnTo>
                  <a:lnTo>
                    <a:pt x="1935" y="326"/>
                  </a:lnTo>
                  <a:lnTo>
                    <a:pt x="1958" y="306"/>
                  </a:lnTo>
                  <a:lnTo>
                    <a:pt x="1982" y="287"/>
                  </a:lnTo>
                  <a:lnTo>
                    <a:pt x="2008" y="271"/>
                  </a:lnTo>
                  <a:lnTo>
                    <a:pt x="2036" y="259"/>
                  </a:lnTo>
                  <a:lnTo>
                    <a:pt x="2065" y="247"/>
                  </a:lnTo>
                  <a:lnTo>
                    <a:pt x="2095" y="240"/>
                  </a:lnTo>
                  <a:lnTo>
                    <a:pt x="2127" y="234"/>
                  </a:lnTo>
                  <a:lnTo>
                    <a:pt x="2160" y="233"/>
                  </a:lnTo>
                  <a:lnTo>
                    <a:pt x="2160" y="233"/>
                  </a:lnTo>
                  <a:lnTo>
                    <a:pt x="2193" y="234"/>
                  </a:lnTo>
                  <a:lnTo>
                    <a:pt x="2225" y="240"/>
                  </a:lnTo>
                  <a:lnTo>
                    <a:pt x="2255" y="247"/>
                  </a:lnTo>
                  <a:lnTo>
                    <a:pt x="2284" y="259"/>
                  </a:lnTo>
                  <a:lnTo>
                    <a:pt x="2312" y="271"/>
                  </a:lnTo>
                  <a:lnTo>
                    <a:pt x="2338" y="287"/>
                  </a:lnTo>
                  <a:lnTo>
                    <a:pt x="2363" y="306"/>
                  </a:lnTo>
                  <a:lnTo>
                    <a:pt x="2385" y="326"/>
                  </a:lnTo>
                  <a:lnTo>
                    <a:pt x="2406" y="349"/>
                  </a:lnTo>
                  <a:lnTo>
                    <a:pt x="2424" y="373"/>
                  </a:lnTo>
                  <a:lnTo>
                    <a:pt x="2440" y="399"/>
                  </a:lnTo>
                  <a:lnTo>
                    <a:pt x="2453" y="428"/>
                  </a:lnTo>
                  <a:lnTo>
                    <a:pt x="2464" y="457"/>
                  </a:lnTo>
                  <a:lnTo>
                    <a:pt x="2472" y="487"/>
                  </a:lnTo>
                  <a:lnTo>
                    <a:pt x="2476" y="518"/>
                  </a:lnTo>
                  <a:lnTo>
                    <a:pt x="2479" y="551"/>
                  </a:lnTo>
                  <a:lnTo>
                    <a:pt x="2479" y="551"/>
                  </a:lnTo>
                  <a:lnTo>
                    <a:pt x="2476" y="585"/>
                  </a:lnTo>
                  <a:lnTo>
                    <a:pt x="2472" y="616"/>
                  </a:lnTo>
                  <a:lnTo>
                    <a:pt x="2464" y="646"/>
                  </a:lnTo>
                  <a:lnTo>
                    <a:pt x="2453" y="675"/>
                  </a:lnTo>
                  <a:lnTo>
                    <a:pt x="2440" y="704"/>
                  </a:lnTo>
                  <a:lnTo>
                    <a:pt x="2424" y="730"/>
                  </a:lnTo>
                  <a:lnTo>
                    <a:pt x="2406" y="754"/>
                  </a:lnTo>
                  <a:lnTo>
                    <a:pt x="2385" y="777"/>
                  </a:lnTo>
                  <a:lnTo>
                    <a:pt x="2363" y="797"/>
                  </a:lnTo>
                  <a:lnTo>
                    <a:pt x="2338" y="816"/>
                  </a:lnTo>
                  <a:lnTo>
                    <a:pt x="2312" y="832"/>
                  </a:lnTo>
                  <a:lnTo>
                    <a:pt x="2284" y="844"/>
                  </a:lnTo>
                  <a:lnTo>
                    <a:pt x="2255" y="855"/>
                  </a:lnTo>
                  <a:lnTo>
                    <a:pt x="2225" y="863"/>
                  </a:lnTo>
                  <a:lnTo>
                    <a:pt x="2193" y="867"/>
                  </a:lnTo>
                  <a:lnTo>
                    <a:pt x="2160" y="869"/>
                  </a:lnTo>
                  <a:lnTo>
                    <a:pt x="2160" y="869"/>
                  </a:lnTo>
                  <a:lnTo>
                    <a:pt x="2127" y="867"/>
                  </a:lnTo>
                  <a:lnTo>
                    <a:pt x="2095" y="863"/>
                  </a:lnTo>
                  <a:lnTo>
                    <a:pt x="2065" y="855"/>
                  </a:lnTo>
                  <a:lnTo>
                    <a:pt x="2036" y="844"/>
                  </a:lnTo>
                  <a:lnTo>
                    <a:pt x="2008" y="832"/>
                  </a:lnTo>
                  <a:lnTo>
                    <a:pt x="1982" y="816"/>
                  </a:lnTo>
                  <a:lnTo>
                    <a:pt x="1958" y="797"/>
                  </a:lnTo>
                  <a:lnTo>
                    <a:pt x="1935" y="777"/>
                  </a:lnTo>
                  <a:lnTo>
                    <a:pt x="1914" y="754"/>
                  </a:lnTo>
                  <a:lnTo>
                    <a:pt x="1896" y="730"/>
                  </a:lnTo>
                  <a:lnTo>
                    <a:pt x="1880" y="704"/>
                  </a:lnTo>
                  <a:lnTo>
                    <a:pt x="1867" y="675"/>
                  </a:lnTo>
                  <a:lnTo>
                    <a:pt x="1856" y="646"/>
                  </a:lnTo>
                  <a:lnTo>
                    <a:pt x="1848" y="616"/>
                  </a:lnTo>
                  <a:lnTo>
                    <a:pt x="1844" y="585"/>
                  </a:lnTo>
                  <a:lnTo>
                    <a:pt x="1841" y="551"/>
                  </a:lnTo>
                  <a:lnTo>
                    <a:pt x="1841" y="551"/>
                  </a:lnTo>
                  <a:close/>
                  <a:moveTo>
                    <a:pt x="2479" y="3769"/>
                  </a:moveTo>
                  <a:lnTo>
                    <a:pt x="2479" y="3769"/>
                  </a:lnTo>
                  <a:lnTo>
                    <a:pt x="2476" y="3802"/>
                  </a:lnTo>
                  <a:lnTo>
                    <a:pt x="2472" y="3833"/>
                  </a:lnTo>
                  <a:lnTo>
                    <a:pt x="2464" y="3863"/>
                  </a:lnTo>
                  <a:lnTo>
                    <a:pt x="2453" y="3892"/>
                  </a:lnTo>
                  <a:lnTo>
                    <a:pt x="2440" y="3921"/>
                  </a:lnTo>
                  <a:lnTo>
                    <a:pt x="2424" y="3947"/>
                  </a:lnTo>
                  <a:lnTo>
                    <a:pt x="2406" y="3971"/>
                  </a:lnTo>
                  <a:lnTo>
                    <a:pt x="2385" y="3994"/>
                  </a:lnTo>
                  <a:lnTo>
                    <a:pt x="2363" y="4014"/>
                  </a:lnTo>
                  <a:lnTo>
                    <a:pt x="2338" y="4033"/>
                  </a:lnTo>
                  <a:lnTo>
                    <a:pt x="2312" y="4049"/>
                  </a:lnTo>
                  <a:lnTo>
                    <a:pt x="2284" y="4061"/>
                  </a:lnTo>
                  <a:lnTo>
                    <a:pt x="2255" y="4073"/>
                  </a:lnTo>
                  <a:lnTo>
                    <a:pt x="2225" y="4080"/>
                  </a:lnTo>
                  <a:lnTo>
                    <a:pt x="2193" y="4086"/>
                  </a:lnTo>
                  <a:lnTo>
                    <a:pt x="2160" y="4087"/>
                  </a:lnTo>
                  <a:lnTo>
                    <a:pt x="2160" y="4087"/>
                  </a:lnTo>
                  <a:lnTo>
                    <a:pt x="2127" y="4086"/>
                  </a:lnTo>
                  <a:lnTo>
                    <a:pt x="2095" y="4080"/>
                  </a:lnTo>
                  <a:lnTo>
                    <a:pt x="2065" y="4073"/>
                  </a:lnTo>
                  <a:lnTo>
                    <a:pt x="2036" y="4061"/>
                  </a:lnTo>
                  <a:lnTo>
                    <a:pt x="2008" y="4049"/>
                  </a:lnTo>
                  <a:lnTo>
                    <a:pt x="1982" y="4033"/>
                  </a:lnTo>
                  <a:lnTo>
                    <a:pt x="1958" y="4014"/>
                  </a:lnTo>
                  <a:lnTo>
                    <a:pt x="1935" y="3994"/>
                  </a:lnTo>
                  <a:lnTo>
                    <a:pt x="1914" y="3971"/>
                  </a:lnTo>
                  <a:lnTo>
                    <a:pt x="1896" y="3947"/>
                  </a:lnTo>
                  <a:lnTo>
                    <a:pt x="1880" y="3921"/>
                  </a:lnTo>
                  <a:lnTo>
                    <a:pt x="1867" y="3892"/>
                  </a:lnTo>
                  <a:lnTo>
                    <a:pt x="1856" y="3863"/>
                  </a:lnTo>
                  <a:lnTo>
                    <a:pt x="1848" y="3833"/>
                  </a:lnTo>
                  <a:lnTo>
                    <a:pt x="1844" y="3802"/>
                  </a:lnTo>
                  <a:lnTo>
                    <a:pt x="1841" y="3769"/>
                  </a:lnTo>
                  <a:lnTo>
                    <a:pt x="1841" y="3769"/>
                  </a:lnTo>
                  <a:lnTo>
                    <a:pt x="1844" y="3735"/>
                  </a:lnTo>
                  <a:lnTo>
                    <a:pt x="1848" y="3704"/>
                  </a:lnTo>
                  <a:lnTo>
                    <a:pt x="1856" y="3674"/>
                  </a:lnTo>
                  <a:lnTo>
                    <a:pt x="1867" y="3645"/>
                  </a:lnTo>
                  <a:lnTo>
                    <a:pt x="1880" y="3616"/>
                  </a:lnTo>
                  <a:lnTo>
                    <a:pt x="1896" y="3590"/>
                  </a:lnTo>
                  <a:lnTo>
                    <a:pt x="1914" y="3566"/>
                  </a:lnTo>
                  <a:lnTo>
                    <a:pt x="1935" y="3543"/>
                  </a:lnTo>
                  <a:lnTo>
                    <a:pt x="1958" y="3523"/>
                  </a:lnTo>
                  <a:lnTo>
                    <a:pt x="1982" y="3504"/>
                  </a:lnTo>
                  <a:lnTo>
                    <a:pt x="2008" y="3488"/>
                  </a:lnTo>
                  <a:lnTo>
                    <a:pt x="2036" y="3476"/>
                  </a:lnTo>
                  <a:lnTo>
                    <a:pt x="2065" y="3465"/>
                  </a:lnTo>
                  <a:lnTo>
                    <a:pt x="2095" y="3457"/>
                  </a:lnTo>
                  <a:lnTo>
                    <a:pt x="2127" y="3453"/>
                  </a:lnTo>
                  <a:lnTo>
                    <a:pt x="2160" y="3451"/>
                  </a:lnTo>
                  <a:lnTo>
                    <a:pt x="2160" y="3451"/>
                  </a:lnTo>
                  <a:lnTo>
                    <a:pt x="2193" y="3453"/>
                  </a:lnTo>
                  <a:lnTo>
                    <a:pt x="2225" y="3457"/>
                  </a:lnTo>
                  <a:lnTo>
                    <a:pt x="2255" y="3465"/>
                  </a:lnTo>
                  <a:lnTo>
                    <a:pt x="2284" y="3476"/>
                  </a:lnTo>
                  <a:lnTo>
                    <a:pt x="2312" y="3488"/>
                  </a:lnTo>
                  <a:lnTo>
                    <a:pt x="2338" y="3504"/>
                  </a:lnTo>
                  <a:lnTo>
                    <a:pt x="2363" y="3523"/>
                  </a:lnTo>
                  <a:lnTo>
                    <a:pt x="2385" y="3543"/>
                  </a:lnTo>
                  <a:lnTo>
                    <a:pt x="2406" y="3566"/>
                  </a:lnTo>
                  <a:lnTo>
                    <a:pt x="2424" y="3590"/>
                  </a:lnTo>
                  <a:lnTo>
                    <a:pt x="2440" y="3616"/>
                  </a:lnTo>
                  <a:lnTo>
                    <a:pt x="2453" y="3645"/>
                  </a:lnTo>
                  <a:lnTo>
                    <a:pt x="2464" y="3674"/>
                  </a:lnTo>
                  <a:lnTo>
                    <a:pt x="2472" y="3704"/>
                  </a:lnTo>
                  <a:lnTo>
                    <a:pt x="2476" y="3735"/>
                  </a:lnTo>
                  <a:lnTo>
                    <a:pt x="2479" y="3769"/>
                  </a:lnTo>
                  <a:lnTo>
                    <a:pt x="2479" y="3769"/>
                  </a:lnTo>
                  <a:close/>
                  <a:moveTo>
                    <a:pt x="3769" y="4087"/>
                  </a:moveTo>
                  <a:lnTo>
                    <a:pt x="3769" y="4087"/>
                  </a:lnTo>
                  <a:lnTo>
                    <a:pt x="3735" y="4086"/>
                  </a:lnTo>
                  <a:lnTo>
                    <a:pt x="3704" y="4080"/>
                  </a:lnTo>
                  <a:lnTo>
                    <a:pt x="3674" y="4073"/>
                  </a:lnTo>
                  <a:lnTo>
                    <a:pt x="3645" y="4061"/>
                  </a:lnTo>
                  <a:lnTo>
                    <a:pt x="3618" y="4049"/>
                  </a:lnTo>
                  <a:lnTo>
                    <a:pt x="3590" y="4033"/>
                  </a:lnTo>
                  <a:lnTo>
                    <a:pt x="3566" y="4014"/>
                  </a:lnTo>
                  <a:lnTo>
                    <a:pt x="3543" y="3994"/>
                  </a:lnTo>
                  <a:lnTo>
                    <a:pt x="3523" y="3971"/>
                  </a:lnTo>
                  <a:lnTo>
                    <a:pt x="3504" y="3947"/>
                  </a:lnTo>
                  <a:lnTo>
                    <a:pt x="3488" y="3921"/>
                  </a:lnTo>
                  <a:lnTo>
                    <a:pt x="3476" y="3892"/>
                  </a:lnTo>
                  <a:lnTo>
                    <a:pt x="3465" y="3863"/>
                  </a:lnTo>
                  <a:lnTo>
                    <a:pt x="3457" y="3833"/>
                  </a:lnTo>
                  <a:lnTo>
                    <a:pt x="3453" y="3802"/>
                  </a:lnTo>
                  <a:lnTo>
                    <a:pt x="3451" y="3769"/>
                  </a:lnTo>
                  <a:lnTo>
                    <a:pt x="3451" y="3769"/>
                  </a:lnTo>
                  <a:lnTo>
                    <a:pt x="3453" y="3735"/>
                  </a:lnTo>
                  <a:lnTo>
                    <a:pt x="3457" y="3704"/>
                  </a:lnTo>
                  <a:lnTo>
                    <a:pt x="3465" y="3674"/>
                  </a:lnTo>
                  <a:lnTo>
                    <a:pt x="3476" y="3645"/>
                  </a:lnTo>
                  <a:lnTo>
                    <a:pt x="3488" y="3616"/>
                  </a:lnTo>
                  <a:lnTo>
                    <a:pt x="3504" y="3590"/>
                  </a:lnTo>
                  <a:lnTo>
                    <a:pt x="3523" y="3566"/>
                  </a:lnTo>
                  <a:lnTo>
                    <a:pt x="3543" y="3543"/>
                  </a:lnTo>
                  <a:lnTo>
                    <a:pt x="3566" y="3523"/>
                  </a:lnTo>
                  <a:lnTo>
                    <a:pt x="3590" y="3504"/>
                  </a:lnTo>
                  <a:lnTo>
                    <a:pt x="3618" y="3488"/>
                  </a:lnTo>
                  <a:lnTo>
                    <a:pt x="3645" y="3476"/>
                  </a:lnTo>
                  <a:lnTo>
                    <a:pt x="3674" y="3465"/>
                  </a:lnTo>
                  <a:lnTo>
                    <a:pt x="3704" y="3457"/>
                  </a:lnTo>
                  <a:lnTo>
                    <a:pt x="3735" y="3453"/>
                  </a:lnTo>
                  <a:lnTo>
                    <a:pt x="3769" y="3451"/>
                  </a:lnTo>
                  <a:lnTo>
                    <a:pt x="3769" y="3451"/>
                  </a:lnTo>
                  <a:lnTo>
                    <a:pt x="3802" y="3453"/>
                  </a:lnTo>
                  <a:lnTo>
                    <a:pt x="3833" y="3457"/>
                  </a:lnTo>
                  <a:lnTo>
                    <a:pt x="3863" y="3465"/>
                  </a:lnTo>
                  <a:lnTo>
                    <a:pt x="3892" y="3476"/>
                  </a:lnTo>
                  <a:lnTo>
                    <a:pt x="3921" y="3488"/>
                  </a:lnTo>
                  <a:lnTo>
                    <a:pt x="3947" y="3504"/>
                  </a:lnTo>
                  <a:lnTo>
                    <a:pt x="3971" y="3523"/>
                  </a:lnTo>
                  <a:lnTo>
                    <a:pt x="3994" y="3543"/>
                  </a:lnTo>
                  <a:lnTo>
                    <a:pt x="4014" y="3566"/>
                  </a:lnTo>
                  <a:lnTo>
                    <a:pt x="4033" y="3590"/>
                  </a:lnTo>
                  <a:lnTo>
                    <a:pt x="4049" y="3616"/>
                  </a:lnTo>
                  <a:lnTo>
                    <a:pt x="4061" y="3645"/>
                  </a:lnTo>
                  <a:lnTo>
                    <a:pt x="4073" y="3674"/>
                  </a:lnTo>
                  <a:lnTo>
                    <a:pt x="4080" y="3704"/>
                  </a:lnTo>
                  <a:lnTo>
                    <a:pt x="4086" y="3735"/>
                  </a:lnTo>
                  <a:lnTo>
                    <a:pt x="4087" y="3769"/>
                  </a:lnTo>
                  <a:lnTo>
                    <a:pt x="4087" y="3769"/>
                  </a:lnTo>
                  <a:lnTo>
                    <a:pt x="4086" y="3802"/>
                  </a:lnTo>
                  <a:lnTo>
                    <a:pt x="4080" y="3833"/>
                  </a:lnTo>
                  <a:lnTo>
                    <a:pt x="4073" y="3863"/>
                  </a:lnTo>
                  <a:lnTo>
                    <a:pt x="4061" y="3892"/>
                  </a:lnTo>
                  <a:lnTo>
                    <a:pt x="4049" y="3921"/>
                  </a:lnTo>
                  <a:lnTo>
                    <a:pt x="4033" y="3947"/>
                  </a:lnTo>
                  <a:lnTo>
                    <a:pt x="4014" y="3971"/>
                  </a:lnTo>
                  <a:lnTo>
                    <a:pt x="3994" y="3994"/>
                  </a:lnTo>
                  <a:lnTo>
                    <a:pt x="3971" y="4014"/>
                  </a:lnTo>
                  <a:lnTo>
                    <a:pt x="3947" y="4033"/>
                  </a:lnTo>
                  <a:lnTo>
                    <a:pt x="3921" y="4049"/>
                  </a:lnTo>
                  <a:lnTo>
                    <a:pt x="3892" y="4061"/>
                  </a:lnTo>
                  <a:lnTo>
                    <a:pt x="3863" y="4073"/>
                  </a:lnTo>
                  <a:lnTo>
                    <a:pt x="3833" y="4080"/>
                  </a:lnTo>
                  <a:lnTo>
                    <a:pt x="3802" y="4086"/>
                  </a:lnTo>
                  <a:lnTo>
                    <a:pt x="3769" y="4087"/>
                  </a:lnTo>
                  <a:lnTo>
                    <a:pt x="3769" y="4087"/>
                  </a:lnTo>
                  <a:close/>
                </a:path>
              </a:pathLst>
            </a:custGeom>
            <a:noFill/>
            <a:ln>
              <a:solidFill>
                <a:srgbClr val="757575"/>
              </a:solidFill>
            </a:ln>
            <a:effectLst/>
          </p:spPr>
          <p:txBody>
            <a:bodyPr vert="horz" wrap="square" lIns="68564" tIns="34282" rIns="68564" bIns="34282"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矩形 117"/>
          <p:cNvSpPr/>
          <p:nvPr/>
        </p:nvSpPr>
        <p:spPr bwMode="gray">
          <a:xfrm>
            <a:off x="619283" y="1305628"/>
            <a:ext cx="5068032" cy="442620"/>
          </a:xfrm>
          <a:prstGeom prst="rect">
            <a:avLst/>
          </a:prstGeom>
          <a:noFill/>
          <a:ln w="19050" cap="flat" cmpd="sng">
            <a:noFill/>
            <a:prstDash val="solid"/>
            <a:round/>
            <a:headEnd/>
            <a:tailEnd/>
          </a:ln>
          <a:effectLst/>
        </p:spPr>
        <p:txBody>
          <a:bodyPr wrap="none" anchor="ctr"/>
          <a:lstStyle/>
          <a:p>
            <a:pPr algn="ctr" fontAlgn="ctr"/>
            <a:r>
              <a:rPr lang="en-US"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Condition: 5W1H-based policy</a:t>
            </a:r>
            <a:endParaRPr lang="en-US"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6503101" y="1305628"/>
            <a:ext cx="5066621" cy="442620"/>
          </a:xfrm>
          <a:prstGeom prst="rect">
            <a:avLst/>
          </a:prstGeom>
          <a:noFill/>
          <a:ln w="19050" cap="flat" cmpd="sng">
            <a:noFill/>
            <a:prstDash val="solid"/>
            <a:round/>
            <a:headEnd/>
            <a:tailEnd/>
          </a:ln>
          <a:effectLst/>
        </p:spPr>
        <p:txBody>
          <a:bodyPr wrap="none" anchor="ctr"/>
          <a:lstStyle/>
          <a:p>
            <a:pPr algn="ctr" fontAlgn="ctr"/>
            <a:r>
              <a:rPr lang="en-US"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Result: fine-grained permission control</a:t>
            </a:r>
            <a:endParaRPr lang="en-US"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17"/>
          <p:cNvSpPr/>
          <p:nvPr/>
        </p:nvSpPr>
        <p:spPr bwMode="gray">
          <a:xfrm>
            <a:off x="7025085" y="2017800"/>
            <a:ext cx="359917" cy="359917"/>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17"/>
          <p:cNvSpPr/>
          <p:nvPr/>
        </p:nvSpPr>
        <p:spPr bwMode="gray">
          <a:xfrm>
            <a:off x="7025085" y="3594837"/>
            <a:ext cx="359917" cy="359917"/>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Oval 17"/>
          <p:cNvSpPr/>
          <p:nvPr/>
        </p:nvSpPr>
        <p:spPr bwMode="gray">
          <a:xfrm>
            <a:off x="7025085" y="2806318"/>
            <a:ext cx="359917" cy="359917"/>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17"/>
          <p:cNvSpPr/>
          <p:nvPr/>
        </p:nvSpPr>
        <p:spPr bwMode="gray">
          <a:xfrm>
            <a:off x="7025085" y="5171874"/>
            <a:ext cx="359917" cy="359917"/>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17"/>
          <p:cNvSpPr/>
          <p:nvPr/>
        </p:nvSpPr>
        <p:spPr bwMode="gray">
          <a:xfrm>
            <a:off x="7025085" y="4383355"/>
            <a:ext cx="359917" cy="359917"/>
          </a:xfrm>
          <a:prstGeom prst="ellipse">
            <a:avLst/>
          </a:prstGeom>
          <a:noFill/>
          <a:ln w="9525" cap="flat" cmpd="sng" algn="ctr">
            <a:solidFill>
              <a:srgbClr val="75757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Box 301"/>
          <p:cNvSpPr txBox="1">
            <a:spLocks noChangeArrowheads="1"/>
          </p:cNvSpPr>
          <p:nvPr/>
        </p:nvSpPr>
        <p:spPr bwMode="gray">
          <a:xfrm>
            <a:off x="821367" y="2049580"/>
            <a:ext cx="1722797"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User/User group/Role</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Box 301"/>
          <p:cNvSpPr txBox="1">
            <a:spLocks noChangeArrowheads="1"/>
          </p:cNvSpPr>
          <p:nvPr/>
        </p:nvSpPr>
        <p:spPr bwMode="gray">
          <a:xfrm>
            <a:off x="821367" y="2465617"/>
            <a:ext cx="1874208" cy="646331"/>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Site, region, device group, device type, device, SSID, IP address</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126"/>
          <p:cNvCxnSpPr/>
          <p:nvPr/>
        </p:nvCxnSpPr>
        <p:spPr bwMode="gray">
          <a:xfrm>
            <a:off x="828895" y="2464983"/>
            <a:ext cx="4498959" cy="0"/>
          </a:xfrm>
          <a:prstGeom prst="line">
            <a:avLst/>
          </a:prstGeom>
          <a:noFill/>
          <a:ln w="6350" cap="flat" cmpd="sng" algn="ctr">
            <a:solidFill>
              <a:srgbClr val="1D1D1A">
                <a:lumMod val="65000"/>
                <a:lumOff val="35000"/>
              </a:srgbClr>
            </a:solidFill>
            <a:prstDash val="dash"/>
            <a:miter lim="800000"/>
          </a:ln>
          <a:effectLst/>
        </p:spPr>
      </p:cxnSp>
      <p:cxnSp>
        <p:nvCxnSpPr>
          <p:cNvPr id="128" name="直接连接符 127"/>
          <p:cNvCxnSpPr/>
          <p:nvPr/>
        </p:nvCxnSpPr>
        <p:spPr bwMode="gray">
          <a:xfrm>
            <a:off x="828895" y="3109073"/>
            <a:ext cx="4498959" cy="0"/>
          </a:xfrm>
          <a:prstGeom prst="line">
            <a:avLst/>
          </a:prstGeom>
          <a:noFill/>
          <a:ln w="6350" cap="flat" cmpd="sng" algn="ctr">
            <a:solidFill>
              <a:srgbClr val="1D1D1A">
                <a:lumMod val="65000"/>
                <a:lumOff val="35000"/>
              </a:srgbClr>
            </a:solidFill>
            <a:prstDash val="dash"/>
            <a:miter lim="800000"/>
          </a:ln>
          <a:effectLst/>
        </p:spPr>
      </p:cxnSp>
      <p:cxnSp>
        <p:nvCxnSpPr>
          <p:cNvPr id="129" name="直接连接符 128"/>
          <p:cNvCxnSpPr/>
          <p:nvPr/>
        </p:nvCxnSpPr>
        <p:spPr bwMode="gray">
          <a:xfrm>
            <a:off x="828895" y="3756630"/>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0" name="直接连接符 129"/>
          <p:cNvCxnSpPr/>
          <p:nvPr/>
        </p:nvCxnSpPr>
        <p:spPr bwMode="gray">
          <a:xfrm>
            <a:off x="828895" y="4431281"/>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1" name="直接连接符 130"/>
          <p:cNvCxnSpPr/>
          <p:nvPr/>
        </p:nvCxnSpPr>
        <p:spPr bwMode="gray">
          <a:xfrm>
            <a:off x="828895" y="5043349"/>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2" name="直接连接符 131"/>
          <p:cNvCxnSpPr/>
          <p:nvPr/>
        </p:nvCxnSpPr>
        <p:spPr bwMode="gray">
          <a:xfrm>
            <a:off x="6786087" y="2560261"/>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3" name="直接连接符 132"/>
          <p:cNvCxnSpPr/>
          <p:nvPr/>
        </p:nvCxnSpPr>
        <p:spPr bwMode="gray">
          <a:xfrm>
            <a:off x="6786087" y="3380326"/>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4" name="直接连接符 133"/>
          <p:cNvCxnSpPr/>
          <p:nvPr/>
        </p:nvCxnSpPr>
        <p:spPr bwMode="gray">
          <a:xfrm>
            <a:off x="6786087" y="4200392"/>
            <a:ext cx="4498959" cy="0"/>
          </a:xfrm>
          <a:prstGeom prst="line">
            <a:avLst/>
          </a:prstGeom>
          <a:noFill/>
          <a:ln w="6350" cap="flat" cmpd="sng" algn="ctr">
            <a:solidFill>
              <a:srgbClr val="1D1D1A">
                <a:lumMod val="65000"/>
                <a:lumOff val="35000"/>
              </a:srgbClr>
            </a:solidFill>
            <a:prstDash val="dash"/>
            <a:miter lim="800000"/>
          </a:ln>
          <a:effectLst/>
        </p:spPr>
      </p:cxnSp>
      <p:cxnSp>
        <p:nvCxnSpPr>
          <p:cNvPr id="135" name="直接连接符 134"/>
          <p:cNvCxnSpPr/>
          <p:nvPr/>
        </p:nvCxnSpPr>
        <p:spPr bwMode="gray">
          <a:xfrm>
            <a:off x="6786087" y="5020457"/>
            <a:ext cx="4498959" cy="0"/>
          </a:xfrm>
          <a:prstGeom prst="line">
            <a:avLst/>
          </a:prstGeom>
          <a:noFill/>
          <a:ln w="6350" cap="flat" cmpd="sng" algn="ctr">
            <a:solidFill>
              <a:srgbClr val="1D1D1A">
                <a:lumMod val="65000"/>
                <a:lumOff val="35000"/>
              </a:srgbClr>
            </a:solidFill>
            <a:prstDash val="dash"/>
            <a:miter lim="800000"/>
          </a:ln>
          <a:effectLst/>
        </p:spPr>
      </p:cxnSp>
      <p:grpSp>
        <p:nvGrpSpPr>
          <p:cNvPr id="136" name="组合 135"/>
          <p:cNvGrpSpPr/>
          <p:nvPr/>
        </p:nvGrpSpPr>
        <p:grpSpPr bwMode="gray">
          <a:xfrm>
            <a:off x="5508781" y="3047253"/>
            <a:ext cx="1173665" cy="1074460"/>
            <a:chOff x="5537339" y="3223156"/>
            <a:chExt cx="1173932" cy="1074708"/>
          </a:xfrm>
          <a:solidFill>
            <a:srgbClr val="666666"/>
          </a:solidFill>
        </p:grpSpPr>
        <p:grpSp>
          <p:nvGrpSpPr>
            <p:cNvPr id="137" name="组合 136"/>
            <p:cNvGrpSpPr/>
            <p:nvPr/>
          </p:nvGrpSpPr>
          <p:grpSpPr bwMode="gray">
            <a:xfrm>
              <a:off x="5537339" y="3223156"/>
              <a:ext cx="1173932" cy="1074708"/>
              <a:chOff x="5149645" y="3310897"/>
              <a:chExt cx="1519205" cy="1390798"/>
            </a:xfrm>
            <a:grpFill/>
          </p:grpSpPr>
          <p:sp>
            <p:nvSpPr>
              <p:cNvPr id="139" name="Oval 17"/>
              <p:cNvSpPr/>
              <p:nvPr/>
            </p:nvSpPr>
            <p:spPr bwMode="gray">
              <a:xfrm rot="5400000">
                <a:off x="5558960" y="2991950"/>
                <a:ext cx="790944" cy="1428837"/>
              </a:xfrm>
              <a:custGeom>
                <a:avLst/>
                <a:gdLst/>
                <a:ahLst/>
                <a:cxnLst/>
                <a:rect l="l" t="t" r="r" b="b"/>
                <a:pathLst>
                  <a:path w="1228426" h="2219151">
                    <a:moveTo>
                      <a:pt x="936260" y="0"/>
                    </a:moveTo>
                    <a:lnTo>
                      <a:pt x="1228426" y="279696"/>
                    </a:lnTo>
                    <a:lnTo>
                      <a:pt x="939539" y="570618"/>
                    </a:lnTo>
                    <a:lnTo>
                      <a:pt x="938569" y="444478"/>
                    </a:lnTo>
                    <a:cubicBezTo>
                      <a:pt x="575836" y="491631"/>
                      <a:pt x="296955" y="802652"/>
                      <a:pt x="296955" y="1178808"/>
                    </a:cubicBezTo>
                    <a:cubicBezTo>
                      <a:pt x="296955" y="1578439"/>
                      <a:pt x="611730" y="1904552"/>
                      <a:pt x="1006994" y="1920037"/>
                    </a:cubicBezTo>
                    <a:lnTo>
                      <a:pt x="1007532" y="1929668"/>
                    </a:lnTo>
                    <a:lnTo>
                      <a:pt x="861598" y="2072206"/>
                    </a:lnTo>
                    <a:lnTo>
                      <a:pt x="1015222" y="2219151"/>
                    </a:lnTo>
                    <a:cubicBezTo>
                      <a:pt x="452132" y="2206105"/>
                      <a:pt x="0" y="1745256"/>
                      <a:pt x="0" y="1178808"/>
                    </a:cubicBezTo>
                    <a:cubicBezTo>
                      <a:pt x="0" y="639092"/>
                      <a:pt x="410463" y="195244"/>
                      <a:pt x="936260" y="142452"/>
                    </a:cubicBezTo>
                    <a:close/>
                  </a:path>
                </a:pathLst>
              </a:custGeom>
              <a:grpFill/>
              <a:ln w="25400" cap="flat" cmpd="sng" algn="ctr">
                <a:noFill/>
                <a:prstDash val="solid"/>
              </a:ln>
              <a:effectLst/>
            </p:spPr>
            <p:txBody>
              <a:bodyPr rtlCol="0" anchor="ctr"/>
              <a:lstStyle/>
              <a:p>
                <a:pPr marL="0" marR="0" lvl="0" indent="0" algn="ctr" defTabSz="914217"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solidFill>
                      <a:sysClr val="window" lastClr="FFFFFF">
                        <a:alpha val="0"/>
                      </a:sysClr>
                    </a:solidFill>
                  </a:ln>
                  <a:solidFill>
                    <a:sysClr val="windowText" lastClr="000000">
                      <a:lumMod val="75000"/>
                    </a:sys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17"/>
              <p:cNvSpPr/>
              <p:nvPr/>
            </p:nvSpPr>
            <p:spPr bwMode="gray">
              <a:xfrm rot="16200000">
                <a:off x="5468591" y="3591804"/>
                <a:ext cx="790945" cy="1428838"/>
              </a:xfrm>
              <a:custGeom>
                <a:avLst/>
                <a:gdLst/>
                <a:ahLst/>
                <a:cxnLst/>
                <a:rect l="l" t="t" r="r" b="b"/>
                <a:pathLst>
                  <a:path w="1228426" h="2219151">
                    <a:moveTo>
                      <a:pt x="936260" y="0"/>
                    </a:moveTo>
                    <a:lnTo>
                      <a:pt x="1228426" y="279696"/>
                    </a:lnTo>
                    <a:lnTo>
                      <a:pt x="939539" y="570618"/>
                    </a:lnTo>
                    <a:lnTo>
                      <a:pt x="938569" y="444478"/>
                    </a:lnTo>
                    <a:cubicBezTo>
                      <a:pt x="575836" y="491631"/>
                      <a:pt x="296955" y="802652"/>
                      <a:pt x="296955" y="1178808"/>
                    </a:cubicBezTo>
                    <a:cubicBezTo>
                      <a:pt x="296955" y="1578439"/>
                      <a:pt x="611730" y="1904552"/>
                      <a:pt x="1006994" y="1920037"/>
                    </a:cubicBezTo>
                    <a:lnTo>
                      <a:pt x="1007532" y="1929668"/>
                    </a:lnTo>
                    <a:lnTo>
                      <a:pt x="861598" y="2072206"/>
                    </a:lnTo>
                    <a:lnTo>
                      <a:pt x="1015222" y="2219151"/>
                    </a:lnTo>
                    <a:cubicBezTo>
                      <a:pt x="452132" y="2206105"/>
                      <a:pt x="0" y="1745256"/>
                      <a:pt x="0" y="1178808"/>
                    </a:cubicBezTo>
                    <a:cubicBezTo>
                      <a:pt x="0" y="639092"/>
                      <a:pt x="410463" y="195244"/>
                      <a:pt x="936260" y="142452"/>
                    </a:cubicBezTo>
                    <a:close/>
                  </a:path>
                </a:pathLst>
              </a:custGeom>
              <a:grpFill/>
              <a:ln w="25400" cap="flat" cmpd="sng" algn="ctr">
                <a:noFill/>
                <a:prstDash val="solid"/>
              </a:ln>
              <a:effectLst/>
            </p:spPr>
            <p:txBody>
              <a:bodyPr rtlCol="0" anchor="ctr"/>
              <a:lstStyle/>
              <a:p>
                <a:pPr marL="0" marR="0" lvl="0" indent="0" algn="ctr" defTabSz="914217"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solidFill>
                      <a:sysClr val="window" lastClr="FFFFFF">
                        <a:alpha val="0"/>
                      </a:sysClr>
                    </a:solidFill>
                  </a:ln>
                  <a:solidFill>
                    <a:sysClr val="windowText" lastClr="000000">
                      <a:lumMod val="75000"/>
                    </a:sys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Freeform 6"/>
            <p:cNvSpPr>
              <a:spLocks noEditPoints="1"/>
            </p:cNvSpPr>
            <p:nvPr/>
          </p:nvSpPr>
          <p:spPr bwMode="gray">
            <a:xfrm rot="16200000">
              <a:off x="5953486" y="3454628"/>
              <a:ext cx="333371" cy="611755"/>
            </a:xfrm>
            <a:custGeom>
              <a:avLst/>
              <a:gdLst>
                <a:gd name="T0" fmla="*/ 578 w 578"/>
                <a:gd name="T1" fmla="*/ 856 h 1106"/>
                <a:gd name="T2" fmla="*/ 474 w 578"/>
                <a:gd name="T3" fmla="*/ 262 h 1106"/>
                <a:gd name="T4" fmla="*/ 498 w 578"/>
                <a:gd name="T5" fmla="*/ 120 h 1106"/>
                <a:gd name="T6" fmla="*/ 465 w 578"/>
                <a:gd name="T7" fmla="*/ 88 h 1106"/>
                <a:gd name="T8" fmla="*/ 421 w 578"/>
                <a:gd name="T9" fmla="*/ 262 h 1106"/>
                <a:gd name="T10" fmla="*/ 334 w 578"/>
                <a:gd name="T11" fmla="*/ 278 h 1106"/>
                <a:gd name="T12" fmla="*/ 297 w 578"/>
                <a:gd name="T13" fmla="*/ 63 h 1106"/>
                <a:gd name="T14" fmla="*/ 257 w 578"/>
                <a:gd name="T15" fmla="*/ 32 h 1106"/>
                <a:gd name="T16" fmla="*/ 244 w 578"/>
                <a:gd name="T17" fmla="*/ 262 h 1106"/>
                <a:gd name="T18" fmla="*/ 194 w 578"/>
                <a:gd name="T19" fmla="*/ 262 h 1106"/>
                <a:gd name="T20" fmla="*/ 101 w 578"/>
                <a:gd name="T21" fmla="*/ 113 h 1106"/>
                <a:gd name="T22" fmla="*/ 49 w 578"/>
                <a:gd name="T23" fmla="*/ 88 h 1106"/>
                <a:gd name="T24" fmla="*/ 141 w 578"/>
                <a:gd name="T25" fmla="*/ 159 h 1106"/>
                <a:gd name="T26" fmla="*/ 104 w 578"/>
                <a:gd name="T27" fmla="*/ 278 h 1106"/>
                <a:gd name="T28" fmla="*/ 104 w 578"/>
                <a:gd name="T29" fmla="*/ 856 h 1106"/>
                <a:gd name="T30" fmla="*/ 141 w 578"/>
                <a:gd name="T31" fmla="*/ 982 h 1106"/>
                <a:gd name="T32" fmla="*/ 49 w 578"/>
                <a:gd name="T33" fmla="*/ 1053 h 1106"/>
                <a:gd name="T34" fmla="*/ 101 w 578"/>
                <a:gd name="T35" fmla="*/ 1028 h 1106"/>
                <a:gd name="T36" fmla="*/ 194 w 578"/>
                <a:gd name="T37" fmla="*/ 872 h 1106"/>
                <a:gd name="T38" fmla="*/ 244 w 578"/>
                <a:gd name="T39" fmla="*/ 872 h 1106"/>
                <a:gd name="T40" fmla="*/ 257 w 578"/>
                <a:gd name="T41" fmla="*/ 1074 h 1106"/>
                <a:gd name="T42" fmla="*/ 297 w 578"/>
                <a:gd name="T43" fmla="*/ 1043 h 1106"/>
                <a:gd name="T44" fmla="*/ 334 w 578"/>
                <a:gd name="T45" fmla="*/ 856 h 1106"/>
                <a:gd name="T46" fmla="*/ 421 w 578"/>
                <a:gd name="T47" fmla="*/ 872 h 1106"/>
                <a:gd name="T48" fmla="*/ 467 w 578"/>
                <a:gd name="T49" fmla="*/ 1053 h 1106"/>
                <a:gd name="T50" fmla="*/ 499 w 578"/>
                <a:gd name="T51" fmla="*/ 1020 h 1106"/>
                <a:gd name="T52" fmla="*/ 437 w 578"/>
                <a:gd name="T53" fmla="*/ 872 h 1106"/>
                <a:gd name="T54" fmla="*/ 513 w 578"/>
                <a:gd name="T55" fmla="*/ 88 h 1106"/>
                <a:gd name="T56" fmla="*/ 497 w 578"/>
                <a:gd name="T57" fmla="*/ 72 h 1106"/>
                <a:gd name="T58" fmla="*/ 305 w 578"/>
                <a:gd name="T59" fmla="*/ 32 h 1106"/>
                <a:gd name="T60" fmla="*/ 81 w 578"/>
                <a:gd name="T61" fmla="*/ 104 h 1106"/>
                <a:gd name="T62" fmla="*/ 97 w 578"/>
                <a:gd name="T63" fmla="*/ 88 h 1106"/>
                <a:gd name="T64" fmla="*/ 65 w 578"/>
                <a:gd name="T65" fmla="*/ 1053 h 1106"/>
                <a:gd name="T66" fmla="*/ 86 w 578"/>
                <a:gd name="T67" fmla="*/ 1038 h 1106"/>
                <a:gd name="T68" fmla="*/ 81 w 578"/>
                <a:gd name="T69" fmla="*/ 1069 h 1106"/>
                <a:gd name="T70" fmla="*/ 273 w 578"/>
                <a:gd name="T71" fmla="*/ 1074 h 1106"/>
                <a:gd name="T72" fmla="*/ 499 w 578"/>
                <a:gd name="T73" fmla="*/ 1036 h 1106"/>
                <a:gd name="T74" fmla="*/ 483 w 578"/>
                <a:gd name="T75" fmla="*/ 1053 h 1106"/>
                <a:gd name="T76" fmla="*/ 516 w 578"/>
                <a:gd name="T77" fmla="*/ 340 h 1106"/>
                <a:gd name="T78" fmla="*/ 433 w 578"/>
                <a:gd name="T79" fmla="*/ 505 h 1106"/>
                <a:gd name="T80" fmla="*/ 267 w 578"/>
                <a:gd name="T81" fmla="*/ 688 h 1106"/>
                <a:gd name="T82" fmla="*/ 176 w 578"/>
                <a:gd name="T83" fmla="*/ 466 h 1106"/>
                <a:gd name="T84" fmla="*/ 62 w 578"/>
                <a:gd name="T85" fmla="*/ 559 h 1106"/>
                <a:gd name="T86" fmla="*/ 108 w 578"/>
                <a:gd name="T87" fmla="*/ 575 h 1106"/>
                <a:gd name="T88" fmla="*/ 179 w 578"/>
                <a:gd name="T89" fmla="*/ 587 h 1106"/>
                <a:gd name="T90" fmla="*/ 352 w 578"/>
                <a:gd name="T91" fmla="*/ 441 h 1106"/>
                <a:gd name="T92" fmla="*/ 453 w 578"/>
                <a:gd name="T93" fmla="*/ 583 h 1106"/>
                <a:gd name="T94" fmla="*/ 62 w 578"/>
                <a:gd name="T95" fmla="*/ 794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8" h="1106">
                  <a:moveTo>
                    <a:pt x="474" y="872"/>
                  </a:moveTo>
                  <a:cubicBezTo>
                    <a:pt x="474" y="856"/>
                    <a:pt x="474" y="856"/>
                    <a:pt x="474" y="856"/>
                  </a:cubicBezTo>
                  <a:cubicBezTo>
                    <a:pt x="578" y="856"/>
                    <a:pt x="578" y="856"/>
                    <a:pt x="578" y="856"/>
                  </a:cubicBezTo>
                  <a:cubicBezTo>
                    <a:pt x="578" y="278"/>
                    <a:pt x="578" y="278"/>
                    <a:pt x="578" y="278"/>
                  </a:cubicBezTo>
                  <a:cubicBezTo>
                    <a:pt x="474" y="278"/>
                    <a:pt x="474" y="278"/>
                    <a:pt x="474" y="278"/>
                  </a:cubicBezTo>
                  <a:cubicBezTo>
                    <a:pt x="474" y="262"/>
                    <a:pt x="474" y="262"/>
                    <a:pt x="474" y="262"/>
                  </a:cubicBezTo>
                  <a:cubicBezTo>
                    <a:pt x="437" y="262"/>
                    <a:pt x="437" y="262"/>
                    <a:pt x="437" y="262"/>
                  </a:cubicBezTo>
                  <a:cubicBezTo>
                    <a:pt x="437" y="160"/>
                    <a:pt x="437" y="160"/>
                    <a:pt x="437" y="160"/>
                  </a:cubicBezTo>
                  <a:cubicBezTo>
                    <a:pt x="498" y="120"/>
                    <a:pt x="498" y="120"/>
                    <a:pt x="498" y="120"/>
                  </a:cubicBezTo>
                  <a:cubicBezTo>
                    <a:pt x="515" y="120"/>
                    <a:pt x="529" y="105"/>
                    <a:pt x="529" y="88"/>
                  </a:cubicBezTo>
                  <a:cubicBezTo>
                    <a:pt x="529" y="70"/>
                    <a:pt x="515" y="56"/>
                    <a:pt x="497" y="56"/>
                  </a:cubicBezTo>
                  <a:cubicBezTo>
                    <a:pt x="479" y="56"/>
                    <a:pt x="465" y="70"/>
                    <a:pt x="465" y="88"/>
                  </a:cubicBezTo>
                  <a:cubicBezTo>
                    <a:pt x="465" y="99"/>
                    <a:pt x="470" y="108"/>
                    <a:pt x="478" y="114"/>
                  </a:cubicBezTo>
                  <a:cubicBezTo>
                    <a:pt x="421" y="151"/>
                    <a:pt x="421" y="151"/>
                    <a:pt x="421" y="151"/>
                  </a:cubicBezTo>
                  <a:cubicBezTo>
                    <a:pt x="421" y="262"/>
                    <a:pt x="421" y="262"/>
                    <a:pt x="421" y="262"/>
                  </a:cubicBezTo>
                  <a:cubicBezTo>
                    <a:pt x="384" y="262"/>
                    <a:pt x="384" y="262"/>
                    <a:pt x="384" y="262"/>
                  </a:cubicBezTo>
                  <a:cubicBezTo>
                    <a:pt x="384" y="278"/>
                    <a:pt x="384" y="278"/>
                    <a:pt x="384" y="278"/>
                  </a:cubicBezTo>
                  <a:cubicBezTo>
                    <a:pt x="334" y="278"/>
                    <a:pt x="334" y="278"/>
                    <a:pt x="334" y="278"/>
                  </a:cubicBezTo>
                  <a:cubicBezTo>
                    <a:pt x="334" y="262"/>
                    <a:pt x="334" y="262"/>
                    <a:pt x="334" y="262"/>
                  </a:cubicBezTo>
                  <a:cubicBezTo>
                    <a:pt x="297" y="262"/>
                    <a:pt x="297" y="262"/>
                    <a:pt x="297" y="262"/>
                  </a:cubicBezTo>
                  <a:cubicBezTo>
                    <a:pt x="297" y="63"/>
                    <a:pt x="297" y="63"/>
                    <a:pt x="297" y="63"/>
                  </a:cubicBezTo>
                  <a:cubicBezTo>
                    <a:pt x="311" y="59"/>
                    <a:pt x="321" y="47"/>
                    <a:pt x="321" y="32"/>
                  </a:cubicBezTo>
                  <a:cubicBezTo>
                    <a:pt x="321" y="14"/>
                    <a:pt x="307" y="0"/>
                    <a:pt x="289" y="0"/>
                  </a:cubicBezTo>
                  <a:cubicBezTo>
                    <a:pt x="271" y="0"/>
                    <a:pt x="257" y="14"/>
                    <a:pt x="257" y="32"/>
                  </a:cubicBezTo>
                  <a:cubicBezTo>
                    <a:pt x="257" y="47"/>
                    <a:pt x="267" y="59"/>
                    <a:pt x="281" y="63"/>
                  </a:cubicBezTo>
                  <a:cubicBezTo>
                    <a:pt x="281" y="262"/>
                    <a:pt x="281" y="262"/>
                    <a:pt x="281" y="262"/>
                  </a:cubicBezTo>
                  <a:cubicBezTo>
                    <a:pt x="244" y="262"/>
                    <a:pt x="244" y="262"/>
                    <a:pt x="244" y="262"/>
                  </a:cubicBezTo>
                  <a:cubicBezTo>
                    <a:pt x="244" y="278"/>
                    <a:pt x="244" y="278"/>
                    <a:pt x="244" y="278"/>
                  </a:cubicBezTo>
                  <a:cubicBezTo>
                    <a:pt x="194" y="278"/>
                    <a:pt x="194" y="278"/>
                    <a:pt x="194" y="278"/>
                  </a:cubicBezTo>
                  <a:cubicBezTo>
                    <a:pt x="194" y="262"/>
                    <a:pt x="194" y="262"/>
                    <a:pt x="194" y="262"/>
                  </a:cubicBezTo>
                  <a:cubicBezTo>
                    <a:pt x="157" y="262"/>
                    <a:pt x="157" y="262"/>
                    <a:pt x="157" y="262"/>
                  </a:cubicBezTo>
                  <a:cubicBezTo>
                    <a:pt x="157" y="150"/>
                    <a:pt x="157" y="150"/>
                    <a:pt x="157" y="150"/>
                  </a:cubicBezTo>
                  <a:cubicBezTo>
                    <a:pt x="101" y="113"/>
                    <a:pt x="101" y="113"/>
                    <a:pt x="101" y="113"/>
                  </a:cubicBezTo>
                  <a:cubicBezTo>
                    <a:pt x="108" y="108"/>
                    <a:pt x="113" y="98"/>
                    <a:pt x="113" y="88"/>
                  </a:cubicBezTo>
                  <a:cubicBezTo>
                    <a:pt x="113" y="70"/>
                    <a:pt x="99" y="56"/>
                    <a:pt x="81" y="56"/>
                  </a:cubicBezTo>
                  <a:cubicBezTo>
                    <a:pt x="63" y="56"/>
                    <a:pt x="49" y="70"/>
                    <a:pt x="49" y="88"/>
                  </a:cubicBezTo>
                  <a:cubicBezTo>
                    <a:pt x="49" y="106"/>
                    <a:pt x="63" y="120"/>
                    <a:pt x="81" y="120"/>
                  </a:cubicBezTo>
                  <a:cubicBezTo>
                    <a:pt x="81" y="120"/>
                    <a:pt x="82" y="120"/>
                    <a:pt x="82" y="120"/>
                  </a:cubicBezTo>
                  <a:cubicBezTo>
                    <a:pt x="141" y="159"/>
                    <a:pt x="141" y="159"/>
                    <a:pt x="141" y="159"/>
                  </a:cubicBezTo>
                  <a:cubicBezTo>
                    <a:pt x="141" y="262"/>
                    <a:pt x="141" y="262"/>
                    <a:pt x="141" y="262"/>
                  </a:cubicBezTo>
                  <a:cubicBezTo>
                    <a:pt x="104" y="262"/>
                    <a:pt x="104" y="262"/>
                    <a:pt x="104" y="262"/>
                  </a:cubicBezTo>
                  <a:cubicBezTo>
                    <a:pt x="104" y="278"/>
                    <a:pt x="104" y="278"/>
                    <a:pt x="104" y="278"/>
                  </a:cubicBezTo>
                  <a:cubicBezTo>
                    <a:pt x="0" y="278"/>
                    <a:pt x="0" y="278"/>
                    <a:pt x="0" y="278"/>
                  </a:cubicBezTo>
                  <a:cubicBezTo>
                    <a:pt x="0" y="856"/>
                    <a:pt x="0" y="856"/>
                    <a:pt x="0" y="856"/>
                  </a:cubicBezTo>
                  <a:cubicBezTo>
                    <a:pt x="104" y="856"/>
                    <a:pt x="104" y="856"/>
                    <a:pt x="104" y="856"/>
                  </a:cubicBezTo>
                  <a:cubicBezTo>
                    <a:pt x="104" y="872"/>
                    <a:pt x="104" y="872"/>
                    <a:pt x="104" y="872"/>
                  </a:cubicBezTo>
                  <a:cubicBezTo>
                    <a:pt x="141" y="872"/>
                    <a:pt x="141" y="872"/>
                    <a:pt x="141" y="872"/>
                  </a:cubicBezTo>
                  <a:cubicBezTo>
                    <a:pt x="141" y="982"/>
                    <a:pt x="141" y="982"/>
                    <a:pt x="141" y="982"/>
                  </a:cubicBezTo>
                  <a:cubicBezTo>
                    <a:pt x="83" y="1021"/>
                    <a:pt x="83" y="1021"/>
                    <a:pt x="83" y="1021"/>
                  </a:cubicBezTo>
                  <a:cubicBezTo>
                    <a:pt x="82" y="1021"/>
                    <a:pt x="82" y="1020"/>
                    <a:pt x="81" y="1020"/>
                  </a:cubicBezTo>
                  <a:cubicBezTo>
                    <a:pt x="63" y="1020"/>
                    <a:pt x="49" y="1035"/>
                    <a:pt x="49" y="1053"/>
                  </a:cubicBezTo>
                  <a:cubicBezTo>
                    <a:pt x="49" y="1070"/>
                    <a:pt x="63" y="1085"/>
                    <a:pt x="81" y="1085"/>
                  </a:cubicBezTo>
                  <a:cubicBezTo>
                    <a:pt x="99" y="1085"/>
                    <a:pt x="113" y="1070"/>
                    <a:pt x="113" y="1053"/>
                  </a:cubicBezTo>
                  <a:cubicBezTo>
                    <a:pt x="113" y="1042"/>
                    <a:pt x="108" y="1033"/>
                    <a:pt x="101" y="1028"/>
                  </a:cubicBezTo>
                  <a:cubicBezTo>
                    <a:pt x="157" y="991"/>
                    <a:pt x="157" y="991"/>
                    <a:pt x="157" y="991"/>
                  </a:cubicBezTo>
                  <a:cubicBezTo>
                    <a:pt x="157" y="872"/>
                    <a:pt x="157" y="872"/>
                    <a:pt x="157" y="872"/>
                  </a:cubicBezTo>
                  <a:cubicBezTo>
                    <a:pt x="194" y="872"/>
                    <a:pt x="194" y="872"/>
                    <a:pt x="194" y="872"/>
                  </a:cubicBezTo>
                  <a:cubicBezTo>
                    <a:pt x="194" y="856"/>
                    <a:pt x="194" y="856"/>
                    <a:pt x="194" y="856"/>
                  </a:cubicBezTo>
                  <a:cubicBezTo>
                    <a:pt x="244" y="856"/>
                    <a:pt x="244" y="856"/>
                    <a:pt x="244" y="856"/>
                  </a:cubicBezTo>
                  <a:cubicBezTo>
                    <a:pt x="244" y="872"/>
                    <a:pt x="244" y="872"/>
                    <a:pt x="244" y="872"/>
                  </a:cubicBezTo>
                  <a:cubicBezTo>
                    <a:pt x="281" y="872"/>
                    <a:pt x="281" y="872"/>
                    <a:pt x="281" y="872"/>
                  </a:cubicBezTo>
                  <a:cubicBezTo>
                    <a:pt x="281" y="1043"/>
                    <a:pt x="281" y="1043"/>
                    <a:pt x="281" y="1043"/>
                  </a:cubicBezTo>
                  <a:cubicBezTo>
                    <a:pt x="267" y="1046"/>
                    <a:pt x="257" y="1059"/>
                    <a:pt x="257" y="1074"/>
                  </a:cubicBezTo>
                  <a:cubicBezTo>
                    <a:pt x="257" y="1092"/>
                    <a:pt x="271" y="1106"/>
                    <a:pt x="289" y="1106"/>
                  </a:cubicBezTo>
                  <a:cubicBezTo>
                    <a:pt x="307" y="1106"/>
                    <a:pt x="321" y="1092"/>
                    <a:pt x="321" y="1074"/>
                  </a:cubicBezTo>
                  <a:cubicBezTo>
                    <a:pt x="321" y="1059"/>
                    <a:pt x="311" y="1046"/>
                    <a:pt x="297" y="1043"/>
                  </a:cubicBezTo>
                  <a:cubicBezTo>
                    <a:pt x="297" y="872"/>
                    <a:pt x="297" y="872"/>
                    <a:pt x="297" y="872"/>
                  </a:cubicBezTo>
                  <a:cubicBezTo>
                    <a:pt x="334" y="872"/>
                    <a:pt x="334" y="872"/>
                    <a:pt x="334" y="872"/>
                  </a:cubicBezTo>
                  <a:cubicBezTo>
                    <a:pt x="334" y="856"/>
                    <a:pt x="334" y="856"/>
                    <a:pt x="334" y="856"/>
                  </a:cubicBezTo>
                  <a:cubicBezTo>
                    <a:pt x="384" y="856"/>
                    <a:pt x="384" y="856"/>
                    <a:pt x="384" y="856"/>
                  </a:cubicBezTo>
                  <a:cubicBezTo>
                    <a:pt x="384" y="872"/>
                    <a:pt x="384" y="872"/>
                    <a:pt x="384" y="872"/>
                  </a:cubicBezTo>
                  <a:cubicBezTo>
                    <a:pt x="421" y="872"/>
                    <a:pt x="421" y="872"/>
                    <a:pt x="421" y="872"/>
                  </a:cubicBezTo>
                  <a:cubicBezTo>
                    <a:pt x="421" y="991"/>
                    <a:pt x="421" y="991"/>
                    <a:pt x="421" y="991"/>
                  </a:cubicBezTo>
                  <a:cubicBezTo>
                    <a:pt x="478" y="1028"/>
                    <a:pt x="478" y="1028"/>
                    <a:pt x="478" y="1028"/>
                  </a:cubicBezTo>
                  <a:cubicBezTo>
                    <a:pt x="471" y="1034"/>
                    <a:pt x="467" y="1043"/>
                    <a:pt x="467" y="1053"/>
                  </a:cubicBezTo>
                  <a:cubicBezTo>
                    <a:pt x="467" y="1070"/>
                    <a:pt x="481" y="1085"/>
                    <a:pt x="499" y="1085"/>
                  </a:cubicBezTo>
                  <a:cubicBezTo>
                    <a:pt x="517" y="1085"/>
                    <a:pt x="531" y="1070"/>
                    <a:pt x="531" y="1053"/>
                  </a:cubicBezTo>
                  <a:cubicBezTo>
                    <a:pt x="531" y="1035"/>
                    <a:pt x="517" y="1020"/>
                    <a:pt x="499" y="1020"/>
                  </a:cubicBezTo>
                  <a:cubicBezTo>
                    <a:pt x="498" y="1020"/>
                    <a:pt x="497" y="1021"/>
                    <a:pt x="496" y="1021"/>
                  </a:cubicBezTo>
                  <a:cubicBezTo>
                    <a:pt x="437" y="982"/>
                    <a:pt x="437" y="982"/>
                    <a:pt x="437" y="982"/>
                  </a:cubicBezTo>
                  <a:cubicBezTo>
                    <a:pt x="437" y="872"/>
                    <a:pt x="437" y="872"/>
                    <a:pt x="437" y="872"/>
                  </a:cubicBezTo>
                  <a:lnTo>
                    <a:pt x="474" y="872"/>
                  </a:lnTo>
                  <a:close/>
                  <a:moveTo>
                    <a:pt x="497" y="72"/>
                  </a:moveTo>
                  <a:cubicBezTo>
                    <a:pt x="506" y="72"/>
                    <a:pt x="513" y="79"/>
                    <a:pt x="513" y="88"/>
                  </a:cubicBezTo>
                  <a:cubicBezTo>
                    <a:pt x="513" y="97"/>
                    <a:pt x="506" y="104"/>
                    <a:pt x="497" y="104"/>
                  </a:cubicBezTo>
                  <a:cubicBezTo>
                    <a:pt x="488" y="104"/>
                    <a:pt x="481" y="97"/>
                    <a:pt x="481" y="88"/>
                  </a:cubicBezTo>
                  <a:cubicBezTo>
                    <a:pt x="481" y="79"/>
                    <a:pt x="488" y="72"/>
                    <a:pt x="497" y="72"/>
                  </a:cubicBezTo>
                  <a:close/>
                  <a:moveTo>
                    <a:pt x="273" y="32"/>
                  </a:moveTo>
                  <a:cubicBezTo>
                    <a:pt x="273" y="23"/>
                    <a:pt x="280" y="16"/>
                    <a:pt x="289" y="16"/>
                  </a:cubicBezTo>
                  <a:cubicBezTo>
                    <a:pt x="298" y="16"/>
                    <a:pt x="305" y="23"/>
                    <a:pt x="305" y="32"/>
                  </a:cubicBezTo>
                  <a:cubicBezTo>
                    <a:pt x="305" y="41"/>
                    <a:pt x="298" y="48"/>
                    <a:pt x="289" y="48"/>
                  </a:cubicBezTo>
                  <a:cubicBezTo>
                    <a:pt x="280" y="48"/>
                    <a:pt x="273" y="41"/>
                    <a:pt x="273" y="32"/>
                  </a:cubicBezTo>
                  <a:close/>
                  <a:moveTo>
                    <a:pt x="81" y="104"/>
                  </a:moveTo>
                  <a:cubicBezTo>
                    <a:pt x="72" y="104"/>
                    <a:pt x="65" y="97"/>
                    <a:pt x="65" y="88"/>
                  </a:cubicBezTo>
                  <a:cubicBezTo>
                    <a:pt x="65" y="79"/>
                    <a:pt x="72" y="72"/>
                    <a:pt x="81" y="72"/>
                  </a:cubicBezTo>
                  <a:cubicBezTo>
                    <a:pt x="90" y="72"/>
                    <a:pt x="97" y="79"/>
                    <a:pt x="97" y="88"/>
                  </a:cubicBezTo>
                  <a:cubicBezTo>
                    <a:pt x="97" y="97"/>
                    <a:pt x="90" y="104"/>
                    <a:pt x="81" y="104"/>
                  </a:cubicBezTo>
                  <a:close/>
                  <a:moveTo>
                    <a:pt x="81" y="1069"/>
                  </a:moveTo>
                  <a:cubicBezTo>
                    <a:pt x="72" y="1069"/>
                    <a:pt x="65" y="1061"/>
                    <a:pt x="65" y="1053"/>
                  </a:cubicBezTo>
                  <a:cubicBezTo>
                    <a:pt x="65" y="1044"/>
                    <a:pt x="72" y="1036"/>
                    <a:pt x="81" y="1036"/>
                  </a:cubicBezTo>
                  <a:cubicBezTo>
                    <a:pt x="83" y="1036"/>
                    <a:pt x="84" y="1037"/>
                    <a:pt x="85" y="1037"/>
                  </a:cubicBezTo>
                  <a:cubicBezTo>
                    <a:pt x="86" y="1038"/>
                    <a:pt x="86" y="1038"/>
                    <a:pt x="86" y="1038"/>
                  </a:cubicBezTo>
                  <a:cubicBezTo>
                    <a:pt x="86" y="1037"/>
                    <a:pt x="86" y="1037"/>
                    <a:pt x="86" y="1037"/>
                  </a:cubicBezTo>
                  <a:cubicBezTo>
                    <a:pt x="93" y="1039"/>
                    <a:pt x="97" y="1045"/>
                    <a:pt x="97" y="1053"/>
                  </a:cubicBezTo>
                  <a:cubicBezTo>
                    <a:pt x="97" y="1061"/>
                    <a:pt x="90" y="1069"/>
                    <a:pt x="81" y="1069"/>
                  </a:cubicBezTo>
                  <a:close/>
                  <a:moveTo>
                    <a:pt x="305" y="1074"/>
                  </a:moveTo>
                  <a:cubicBezTo>
                    <a:pt x="305" y="1083"/>
                    <a:pt x="298" y="1090"/>
                    <a:pt x="289" y="1090"/>
                  </a:cubicBezTo>
                  <a:cubicBezTo>
                    <a:pt x="280" y="1090"/>
                    <a:pt x="273" y="1083"/>
                    <a:pt x="273" y="1074"/>
                  </a:cubicBezTo>
                  <a:cubicBezTo>
                    <a:pt x="273" y="1065"/>
                    <a:pt x="280" y="1058"/>
                    <a:pt x="289" y="1058"/>
                  </a:cubicBezTo>
                  <a:cubicBezTo>
                    <a:pt x="298" y="1058"/>
                    <a:pt x="305" y="1065"/>
                    <a:pt x="305" y="1074"/>
                  </a:cubicBezTo>
                  <a:close/>
                  <a:moveTo>
                    <a:pt x="499" y="1036"/>
                  </a:moveTo>
                  <a:cubicBezTo>
                    <a:pt x="508" y="1036"/>
                    <a:pt x="515" y="1044"/>
                    <a:pt x="515" y="1053"/>
                  </a:cubicBezTo>
                  <a:cubicBezTo>
                    <a:pt x="515" y="1061"/>
                    <a:pt x="508" y="1069"/>
                    <a:pt x="499" y="1069"/>
                  </a:cubicBezTo>
                  <a:cubicBezTo>
                    <a:pt x="490" y="1069"/>
                    <a:pt x="483" y="1061"/>
                    <a:pt x="483" y="1053"/>
                  </a:cubicBezTo>
                  <a:cubicBezTo>
                    <a:pt x="483" y="1044"/>
                    <a:pt x="490" y="1036"/>
                    <a:pt x="499" y="1036"/>
                  </a:cubicBezTo>
                  <a:close/>
                  <a:moveTo>
                    <a:pt x="62" y="340"/>
                  </a:moveTo>
                  <a:cubicBezTo>
                    <a:pt x="516" y="340"/>
                    <a:pt x="516" y="340"/>
                    <a:pt x="516" y="340"/>
                  </a:cubicBezTo>
                  <a:cubicBezTo>
                    <a:pt x="516" y="567"/>
                    <a:pt x="516" y="567"/>
                    <a:pt x="516" y="567"/>
                  </a:cubicBezTo>
                  <a:cubicBezTo>
                    <a:pt x="463" y="567"/>
                    <a:pt x="463" y="567"/>
                    <a:pt x="463" y="567"/>
                  </a:cubicBezTo>
                  <a:cubicBezTo>
                    <a:pt x="433" y="505"/>
                    <a:pt x="433" y="505"/>
                    <a:pt x="433" y="505"/>
                  </a:cubicBezTo>
                  <a:cubicBezTo>
                    <a:pt x="411" y="615"/>
                    <a:pt x="411" y="615"/>
                    <a:pt x="411" y="615"/>
                  </a:cubicBezTo>
                  <a:cubicBezTo>
                    <a:pt x="352" y="378"/>
                    <a:pt x="352" y="378"/>
                    <a:pt x="352" y="378"/>
                  </a:cubicBezTo>
                  <a:cubicBezTo>
                    <a:pt x="267" y="688"/>
                    <a:pt x="267" y="688"/>
                    <a:pt x="267" y="688"/>
                  </a:cubicBezTo>
                  <a:cubicBezTo>
                    <a:pt x="242" y="571"/>
                    <a:pt x="242" y="571"/>
                    <a:pt x="242" y="571"/>
                  </a:cubicBezTo>
                  <a:cubicBezTo>
                    <a:pt x="193" y="571"/>
                    <a:pt x="193" y="571"/>
                    <a:pt x="193" y="571"/>
                  </a:cubicBezTo>
                  <a:cubicBezTo>
                    <a:pt x="176" y="466"/>
                    <a:pt x="176" y="466"/>
                    <a:pt x="176" y="466"/>
                  </a:cubicBezTo>
                  <a:cubicBezTo>
                    <a:pt x="137" y="621"/>
                    <a:pt x="137" y="621"/>
                    <a:pt x="137" y="621"/>
                  </a:cubicBezTo>
                  <a:cubicBezTo>
                    <a:pt x="120" y="559"/>
                    <a:pt x="120" y="559"/>
                    <a:pt x="120" y="559"/>
                  </a:cubicBezTo>
                  <a:cubicBezTo>
                    <a:pt x="62" y="559"/>
                    <a:pt x="62" y="559"/>
                    <a:pt x="62" y="559"/>
                  </a:cubicBezTo>
                  <a:lnTo>
                    <a:pt x="62" y="340"/>
                  </a:lnTo>
                  <a:close/>
                  <a:moveTo>
                    <a:pt x="62" y="575"/>
                  </a:moveTo>
                  <a:cubicBezTo>
                    <a:pt x="108" y="575"/>
                    <a:pt x="108" y="575"/>
                    <a:pt x="108" y="575"/>
                  </a:cubicBezTo>
                  <a:cubicBezTo>
                    <a:pt x="139" y="683"/>
                    <a:pt x="139" y="683"/>
                    <a:pt x="139" y="683"/>
                  </a:cubicBezTo>
                  <a:cubicBezTo>
                    <a:pt x="172" y="546"/>
                    <a:pt x="172" y="546"/>
                    <a:pt x="172" y="546"/>
                  </a:cubicBezTo>
                  <a:cubicBezTo>
                    <a:pt x="179" y="587"/>
                    <a:pt x="179" y="587"/>
                    <a:pt x="179" y="587"/>
                  </a:cubicBezTo>
                  <a:cubicBezTo>
                    <a:pt x="230" y="587"/>
                    <a:pt x="230" y="587"/>
                    <a:pt x="230" y="587"/>
                  </a:cubicBezTo>
                  <a:cubicBezTo>
                    <a:pt x="265" y="756"/>
                    <a:pt x="265" y="756"/>
                    <a:pt x="265" y="756"/>
                  </a:cubicBezTo>
                  <a:cubicBezTo>
                    <a:pt x="352" y="441"/>
                    <a:pt x="352" y="441"/>
                    <a:pt x="352" y="441"/>
                  </a:cubicBezTo>
                  <a:cubicBezTo>
                    <a:pt x="413" y="689"/>
                    <a:pt x="413" y="689"/>
                    <a:pt x="413" y="689"/>
                  </a:cubicBezTo>
                  <a:cubicBezTo>
                    <a:pt x="439" y="555"/>
                    <a:pt x="439" y="555"/>
                    <a:pt x="439" y="555"/>
                  </a:cubicBezTo>
                  <a:cubicBezTo>
                    <a:pt x="453" y="583"/>
                    <a:pt x="453" y="583"/>
                    <a:pt x="453" y="583"/>
                  </a:cubicBezTo>
                  <a:cubicBezTo>
                    <a:pt x="516" y="583"/>
                    <a:pt x="516" y="583"/>
                    <a:pt x="516" y="583"/>
                  </a:cubicBezTo>
                  <a:cubicBezTo>
                    <a:pt x="516" y="794"/>
                    <a:pt x="516" y="794"/>
                    <a:pt x="516" y="794"/>
                  </a:cubicBezTo>
                  <a:cubicBezTo>
                    <a:pt x="62" y="794"/>
                    <a:pt x="62" y="794"/>
                    <a:pt x="62" y="794"/>
                  </a:cubicBezTo>
                  <a:lnTo>
                    <a:pt x="62" y="575"/>
                  </a:lnTo>
                  <a:close/>
                </a:path>
              </a:pathLst>
            </a:custGeom>
            <a:grpFill/>
            <a:ln>
              <a:noFill/>
            </a:ln>
            <a:effectLst/>
          </p:spPr>
          <p:txBody>
            <a:bodyPr vert="horz" wrap="square" lIns="91419" tIns="45709" rIns="91419" bIns="45709"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76767"/>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1" name="TextBox 301"/>
          <p:cNvSpPr txBox="1">
            <a:spLocks noChangeArrowheads="1"/>
          </p:cNvSpPr>
          <p:nvPr/>
        </p:nvSpPr>
        <p:spPr bwMode="gray">
          <a:xfrm>
            <a:off x="821367" y="3307169"/>
            <a:ext cx="2073520"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Day/Hour</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2" name="TextBox 301"/>
          <p:cNvSpPr txBox="1">
            <a:spLocks noChangeArrowheads="1"/>
          </p:cNvSpPr>
          <p:nvPr/>
        </p:nvSpPr>
        <p:spPr bwMode="gray">
          <a:xfrm>
            <a:off x="821367" y="3967860"/>
            <a:ext cx="2073520"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PC/iOS/Android, etc.</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TextBox 301"/>
          <p:cNvSpPr txBox="1">
            <a:spLocks noChangeArrowheads="1"/>
          </p:cNvSpPr>
          <p:nvPr/>
        </p:nvSpPr>
        <p:spPr bwMode="gray">
          <a:xfrm>
            <a:off x="821367" y="4564273"/>
            <a:ext cx="2260769" cy="461665"/>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Company-issued/BYOD terminal</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Box 301"/>
          <p:cNvSpPr txBox="1">
            <a:spLocks noChangeArrowheads="1"/>
          </p:cNvSpPr>
          <p:nvPr/>
        </p:nvSpPr>
        <p:spPr bwMode="gray">
          <a:xfrm>
            <a:off x="821367" y="5088870"/>
            <a:ext cx="1807533" cy="830997"/>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Wired/Wireless</a:t>
            </a:r>
            <a:endParaRPr lang="en-US" altLang="zh-CN" sz="1200" dirty="0" smtClean="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Portal/MAC address/802.1X authentication</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5" name="TextBox 301"/>
          <p:cNvSpPr txBox="1">
            <a:spLocks noChangeArrowheads="1"/>
          </p:cNvSpPr>
          <p:nvPr/>
        </p:nvSpPr>
        <p:spPr bwMode="gray">
          <a:xfrm>
            <a:off x="8657241" y="2032152"/>
            <a:ext cx="2806875"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VLAN/ACL/Security group, VIP user...</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6" name="TextBox 301"/>
          <p:cNvSpPr txBox="1">
            <a:spLocks noChangeArrowheads="1"/>
          </p:cNvSpPr>
          <p:nvPr/>
        </p:nvSpPr>
        <p:spPr bwMode="gray">
          <a:xfrm>
            <a:off x="8657241" y="2825140"/>
            <a:ext cx="2550031" cy="461665"/>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Uplink/Downlink bandwidth, DSCP value</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7" name="TextBox 301"/>
          <p:cNvSpPr txBox="1">
            <a:spLocks noChangeArrowheads="1"/>
          </p:cNvSpPr>
          <p:nvPr/>
        </p:nvSpPr>
        <p:spPr bwMode="gray">
          <a:xfrm>
            <a:off x="8657241" y="3533831"/>
            <a:ext cx="2550031" cy="646331"/>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High/Medium/Low</a:t>
            </a:r>
            <a:endParaRPr lang="en-US" altLang="zh-CN" sz="1200" dirty="0" smtClean="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 duration control (for Portal authentication only)</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8" name="TextBox 301"/>
          <p:cNvSpPr txBox="1">
            <a:spLocks noChangeArrowheads="1"/>
          </p:cNvSpPr>
          <p:nvPr/>
        </p:nvSpPr>
        <p:spPr bwMode="gray">
          <a:xfrm>
            <a:off x="8657241" y="4449725"/>
            <a:ext cx="2550031"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Application group/Application</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Box 301"/>
          <p:cNvSpPr txBox="1">
            <a:spLocks noChangeArrowheads="1"/>
          </p:cNvSpPr>
          <p:nvPr/>
        </p:nvSpPr>
        <p:spPr bwMode="gray">
          <a:xfrm>
            <a:off x="8657241" y="5216691"/>
            <a:ext cx="2417159" cy="276999"/>
          </a:xfrm>
          <a:prstGeom prst="rect">
            <a:avLst/>
          </a:prstGeom>
          <a:noFill/>
          <a:ln w="9525">
            <a:noFill/>
            <a:miter lim="800000"/>
            <a:headEnd/>
            <a:tailEnd/>
          </a:ln>
          <a:effectLst/>
        </p:spPr>
        <p:txBody>
          <a:bodyPr wrap="square">
            <a:spAutoFit/>
          </a:bodyPr>
          <a:lstStyle/>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URL filtering</a:t>
            </a:r>
            <a:endParaRPr lang="en-US" altLang="zh-CN" sz="12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0" name="矩形 149"/>
          <p:cNvSpPr/>
          <p:nvPr/>
        </p:nvSpPr>
        <p:spPr bwMode="gray">
          <a:xfrm>
            <a:off x="5609050" y="4267632"/>
            <a:ext cx="989975" cy="646331"/>
          </a:xfrm>
          <a:prstGeom prst="rect">
            <a:avLst/>
          </a:prstGeom>
        </p:spPr>
        <p:txBody>
          <a:bodyPr wrap="square">
            <a:spAutoFit/>
          </a:bodyPr>
          <a:lstStyle/>
          <a:p>
            <a:pPr algn="ct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Intelligent</a:t>
            </a:r>
            <a:endPar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policy engine</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Rectangle 17"/>
          <p:cNvSpPr>
            <a:spLocks noChangeAspect="1" noChangeArrowheads="1"/>
          </p:cNvSpPr>
          <p:nvPr/>
        </p:nvSpPr>
        <p:spPr bwMode="gray">
          <a:xfrm>
            <a:off x="7104900" y="5291801"/>
            <a:ext cx="201025" cy="128946"/>
          </a:xfrm>
          <a:custGeom>
            <a:avLst/>
            <a:gdLst/>
            <a:ahLst/>
            <a:cxnLst/>
            <a:rect l="l" t="t" r="r" b="b"/>
            <a:pathLst>
              <a:path w="1099079" h="704991">
                <a:moveTo>
                  <a:pt x="954808" y="626357"/>
                </a:moveTo>
                <a:lnTo>
                  <a:pt x="1099079" y="626357"/>
                </a:lnTo>
                <a:lnTo>
                  <a:pt x="1099079" y="704991"/>
                </a:lnTo>
                <a:lnTo>
                  <a:pt x="954808" y="704991"/>
                </a:lnTo>
                <a:close/>
                <a:moveTo>
                  <a:pt x="571836" y="626357"/>
                </a:moveTo>
                <a:lnTo>
                  <a:pt x="907593" y="626357"/>
                </a:lnTo>
                <a:lnTo>
                  <a:pt x="907593" y="704991"/>
                </a:lnTo>
                <a:lnTo>
                  <a:pt x="571836" y="704991"/>
                </a:lnTo>
                <a:close/>
                <a:moveTo>
                  <a:pt x="191486" y="626357"/>
                </a:moveTo>
                <a:lnTo>
                  <a:pt x="527243" y="626357"/>
                </a:lnTo>
                <a:lnTo>
                  <a:pt x="527243" y="704991"/>
                </a:lnTo>
                <a:lnTo>
                  <a:pt x="191486" y="704991"/>
                </a:lnTo>
                <a:close/>
                <a:moveTo>
                  <a:pt x="0" y="626357"/>
                </a:moveTo>
                <a:lnTo>
                  <a:pt x="144271" y="626357"/>
                </a:lnTo>
                <a:lnTo>
                  <a:pt x="144271" y="704991"/>
                </a:lnTo>
                <a:lnTo>
                  <a:pt x="0" y="704991"/>
                </a:lnTo>
                <a:close/>
                <a:moveTo>
                  <a:pt x="763322" y="501628"/>
                </a:moveTo>
                <a:lnTo>
                  <a:pt x="1099079" y="501628"/>
                </a:lnTo>
                <a:lnTo>
                  <a:pt x="1099079" y="577550"/>
                </a:lnTo>
                <a:lnTo>
                  <a:pt x="763322" y="577550"/>
                </a:lnTo>
                <a:close/>
                <a:moveTo>
                  <a:pt x="382973" y="501628"/>
                </a:moveTo>
                <a:lnTo>
                  <a:pt x="718730" y="501628"/>
                </a:lnTo>
                <a:lnTo>
                  <a:pt x="718730" y="577550"/>
                </a:lnTo>
                <a:lnTo>
                  <a:pt x="382973" y="577550"/>
                </a:lnTo>
                <a:close/>
                <a:moveTo>
                  <a:pt x="0" y="501628"/>
                </a:moveTo>
                <a:lnTo>
                  <a:pt x="335757" y="501628"/>
                </a:lnTo>
                <a:lnTo>
                  <a:pt x="335757" y="577550"/>
                </a:lnTo>
                <a:lnTo>
                  <a:pt x="0" y="577550"/>
                </a:lnTo>
                <a:close/>
                <a:moveTo>
                  <a:pt x="954808" y="376899"/>
                </a:moveTo>
                <a:lnTo>
                  <a:pt x="1099079" y="376899"/>
                </a:lnTo>
                <a:lnTo>
                  <a:pt x="1099079" y="452821"/>
                </a:lnTo>
                <a:lnTo>
                  <a:pt x="954808" y="452821"/>
                </a:lnTo>
                <a:close/>
                <a:moveTo>
                  <a:pt x="571836" y="376899"/>
                </a:moveTo>
                <a:lnTo>
                  <a:pt x="907593" y="376899"/>
                </a:lnTo>
                <a:lnTo>
                  <a:pt x="907593" y="452821"/>
                </a:lnTo>
                <a:lnTo>
                  <a:pt x="571836" y="452821"/>
                </a:lnTo>
                <a:close/>
                <a:moveTo>
                  <a:pt x="191486" y="376899"/>
                </a:moveTo>
                <a:lnTo>
                  <a:pt x="527243" y="376899"/>
                </a:lnTo>
                <a:lnTo>
                  <a:pt x="527243" y="452821"/>
                </a:lnTo>
                <a:lnTo>
                  <a:pt x="191486" y="452821"/>
                </a:lnTo>
                <a:close/>
                <a:moveTo>
                  <a:pt x="0" y="376899"/>
                </a:moveTo>
                <a:lnTo>
                  <a:pt x="144271" y="376899"/>
                </a:lnTo>
                <a:lnTo>
                  <a:pt x="144271" y="452821"/>
                </a:lnTo>
                <a:lnTo>
                  <a:pt x="0" y="452821"/>
                </a:lnTo>
                <a:close/>
                <a:moveTo>
                  <a:pt x="763322" y="249458"/>
                </a:moveTo>
                <a:lnTo>
                  <a:pt x="1099079" y="249458"/>
                </a:lnTo>
                <a:lnTo>
                  <a:pt x="1099079" y="328092"/>
                </a:lnTo>
                <a:lnTo>
                  <a:pt x="763322" y="328092"/>
                </a:lnTo>
                <a:close/>
                <a:moveTo>
                  <a:pt x="382973" y="249458"/>
                </a:moveTo>
                <a:lnTo>
                  <a:pt x="718730" y="249458"/>
                </a:lnTo>
                <a:lnTo>
                  <a:pt x="718730" y="328092"/>
                </a:lnTo>
                <a:lnTo>
                  <a:pt x="382973" y="328092"/>
                </a:lnTo>
                <a:close/>
                <a:moveTo>
                  <a:pt x="0" y="249458"/>
                </a:moveTo>
                <a:lnTo>
                  <a:pt x="335757" y="249458"/>
                </a:lnTo>
                <a:lnTo>
                  <a:pt x="335757" y="328092"/>
                </a:lnTo>
                <a:lnTo>
                  <a:pt x="0" y="328092"/>
                </a:lnTo>
                <a:close/>
                <a:moveTo>
                  <a:pt x="954808" y="124729"/>
                </a:moveTo>
                <a:lnTo>
                  <a:pt x="1099079" y="124729"/>
                </a:lnTo>
                <a:lnTo>
                  <a:pt x="1099079" y="203363"/>
                </a:lnTo>
                <a:lnTo>
                  <a:pt x="954808" y="203363"/>
                </a:lnTo>
                <a:close/>
                <a:moveTo>
                  <a:pt x="571836" y="124729"/>
                </a:moveTo>
                <a:lnTo>
                  <a:pt x="907593" y="124729"/>
                </a:lnTo>
                <a:lnTo>
                  <a:pt x="907593" y="203363"/>
                </a:lnTo>
                <a:lnTo>
                  <a:pt x="571836" y="203363"/>
                </a:lnTo>
                <a:close/>
                <a:moveTo>
                  <a:pt x="191486" y="124729"/>
                </a:moveTo>
                <a:lnTo>
                  <a:pt x="527243" y="124729"/>
                </a:lnTo>
                <a:lnTo>
                  <a:pt x="527243" y="203363"/>
                </a:lnTo>
                <a:lnTo>
                  <a:pt x="191486" y="203363"/>
                </a:lnTo>
                <a:close/>
                <a:moveTo>
                  <a:pt x="0" y="124729"/>
                </a:moveTo>
                <a:lnTo>
                  <a:pt x="144271" y="124729"/>
                </a:lnTo>
                <a:lnTo>
                  <a:pt x="144271" y="203363"/>
                </a:lnTo>
                <a:lnTo>
                  <a:pt x="0" y="203363"/>
                </a:lnTo>
                <a:close/>
                <a:moveTo>
                  <a:pt x="763322" y="0"/>
                </a:moveTo>
                <a:lnTo>
                  <a:pt x="1099079" y="0"/>
                </a:lnTo>
                <a:lnTo>
                  <a:pt x="1099079" y="75922"/>
                </a:lnTo>
                <a:lnTo>
                  <a:pt x="763322" y="75922"/>
                </a:lnTo>
                <a:close/>
                <a:moveTo>
                  <a:pt x="382973" y="0"/>
                </a:moveTo>
                <a:lnTo>
                  <a:pt x="718730" y="0"/>
                </a:lnTo>
                <a:lnTo>
                  <a:pt x="718730" y="75922"/>
                </a:lnTo>
                <a:lnTo>
                  <a:pt x="382973" y="75922"/>
                </a:lnTo>
                <a:close/>
                <a:moveTo>
                  <a:pt x="0" y="0"/>
                </a:moveTo>
                <a:lnTo>
                  <a:pt x="335757" y="0"/>
                </a:lnTo>
                <a:lnTo>
                  <a:pt x="335757" y="75922"/>
                </a:lnTo>
                <a:lnTo>
                  <a:pt x="0" y="75922"/>
                </a:lnTo>
                <a:close/>
              </a:path>
            </a:pathLst>
          </a:custGeom>
          <a:solidFill>
            <a:srgbClr val="757575"/>
          </a:solidFill>
          <a:ln w="25400" cap="flat" cmpd="sng" algn="ctr">
            <a:noFill/>
            <a:prstDash val="solid"/>
          </a:ln>
          <a:effectLst/>
        </p:spPr>
        <p:txBody>
          <a:bodyPr lIns="91399" tIns="45699" rIns="91399" bIns="45699" rtlCol="0" anchor="ctr"/>
          <a:lstStyle/>
          <a:p>
            <a:pPr algn="ctr" defTabSz="456615" fontAlgn="ctr">
              <a:defRPr/>
            </a:pPr>
            <a:endParaRPr lang="en-US" sz="1350" kern="0" dirty="0">
              <a:solidFill>
                <a:srgbClr val="A6A6A6">
                  <a:lumMod val="50000"/>
                </a:srgbClr>
              </a:solidFill>
              <a:latin typeface="Huawei Sans" panose="020C0503030203020204" pitchFamily="34" charset="0"/>
              <a:ea typeface="方正兰亭黑简体" panose="02000000000000000000" pitchFamily="2" charset="-122"/>
              <a:cs typeface="Apple LiGothic Medium"/>
              <a:sym typeface="Huawei Sans" panose="020C0503030203020204" pitchFamily="34" charset="0"/>
            </a:endParaRPr>
          </a:p>
        </p:txBody>
      </p:sp>
      <p:sp>
        <p:nvSpPr>
          <p:cNvPr id="152" name="Freeform 71"/>
          <p:cNvSpPr/>
          <p:nvPr/>
        </p:nvSpPr>
        <p:spPr bwMode="gray">
          <a:xfrm>
            <a:off x="7081384" y="2895106"/>
            <a:ext cx="269039" cy="159982"/>
          </a:xfrm>
          <a:custGeom>
            <a:avLst/>
            <a:gdLst>
              <a:gd name="connsiteX0" fmla="*/ 0 w 1854200"/>
              <a:gd name="connsiteY0" fmla="*/ 330200 h 368300"/>
              <a:gd name="connsiteX1" fmla="*/ 323850 w 1854200"/>
              <a:gd name="connsiteY1" fmla="*/ 257175 h 368300"/>
              <a:gd name="connsiteX2" fmla="*/ 438150 w 1854200"/>
              <a:gd name="connsiteY2" fmla="*/ 196850 h 368300"/>
              <a:gd name="connsiteX3" fmla="*/ 511175 w 1854200"/>
              <a:gd name="connsiteY3" fmla="*/ 263525 h 368300"/>
              <a:gd name="connsiteX4" fmla="*/ 615950 w 1854200"/>
              <a:gd name="connsiteY4" fmla="*/ 358775 h 368300"/>
              <a:gd name="connsiteX5" fmla="*/ 736600 w 1854200"/>
              <a:gd name="connsiteY5" fmla="*/ 342900 h 368300"/>
              <a:gd name="connsiteX6" fmla="*/ 882650 w 1854200"/>
              <a:gd name="connsiteY6" fmla="*/ 304800 h 368300"/>
              <a:gd name="connsiteX7" fmla="*/ 971550 w 1854200"/>
              <a:gd name="connsiteY7" fmla="*/ 0 h 368300"/>
              <a:gd name="connsiteX8" fmla="*/ 1066800 w 1854200"/>
              <a:gd name="connsiteY8" fmla="*/ 346075 h 368300"/>
              <a:gd name="connsiteX9" fmla="*/ 1330325 w 1854200"/>
              <a:gd name="connsiteY9" fmla="*/ 368300 h 368300"/>
              <a:gd name="connsiteX10" fmla="*/ 1660525 w 1854200"/>
              <a:gd name="connsiteY10" fmla="*/ 317500 h 368300"/>
              <a:gd name="connsiteX11" fmla="*/ 1854200 w 1854200"/>
              <a:gd name="connsiteY11" fmla="*/ 219075 h 36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4200" h="368300">
                <a:moveTo>
                  <a:pt x="0" y="330200"/>
                </a:moveTo>
                <a:lnTo>
                  <a:pt x="323850" y="257175"/>
                </a:lnTo>
                <a:lnTo>
                  <a:pt x="438150" y="196850"/>
                </a:lnTo>
                <a:lnTo>
                  <a:pt x="511175" y="263525"/>
                </a:lnTo>
                <a:lnTo>
                  <a:pt x="615950" y="358775"/>
                </a:lnTo>
                <a:lnTo>
                  <a:pt x="736600" y="342900"/>
                </a:lnTo>
                <a:lnTo>
                  <a:pt x="882650" y="304800"/>
                </a:lnTo>
                <a:lnTo>
                  <a:pt x="971550" y="0"/>
                </a:lnTo>
                <a:lnTo>
                  <a:pt x="1066800" y="346075"/>
                </a:lnTo>
                <a:lnTo>
                  <a:pt x="1330325" y="368300"/>
                </a:lnTo>
                <a:lnTo>
                  <a:pt x="1660525" y="317500"/>
                </a:lnTo>
                <a:lnTo>
                  <a:pt x="1854200" y="219075"/>
                </a:lnTo>
              </a:path>
            </a:pathLst>
          </a:custGeom>
          <a:solidFill>
            <a:srgbClr val="666666"/>
          </a:solidFill>
          <a:ln w="25400" cap="flat" cmpd="sng" algn="ctr">
            <a:solidFill>
              <a:srgbClr val="757575"/>
            </a:solidFill>
            <a:prstDash val="solid"/>
            <a:headEnd type="none"/>
            <a:tailEnd type="none"/>
          </a:ln>
          <a:effectLst/>
        </p:spPr>
        <p:txBody>
          <a:bodyPr lIns="68561" tIns="34281" rIns="68561" bIns="34281" rtlCol="0" anchor="ctr"/>
          <a:lstStyle/>
          <a:p>
            <a:pPr marL="0" marR="0" lvl="0" indent="0" algn="ctr" defTabSz="456946"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 name="组合 116"/>
          <p:cNvGrpSpPr/>
          <p:nvPr/>
        </p:nvGrpSpPr>
        <p:grpSpPr bwMode="gray">
          <a:xfrm>
            <a:off x="7085671" y="2093169"/>
            <a:ext cx="233172" cy="209894"/>
            <a:chOff x="9652000" y="5537200"/>
            <a:chExt cx="358775" cy="358775"/>
          </a:xfrm>
          <a:solidFill>
            <a:srgbClr val="757575"/>
          </a:solidFill>
        </p:grpSpPr>
        <p:sp>
          <p:nvSpPr>
            <p:cNvPr id="154" name="Freeform 61"/>
            <p:cNvSpPr>
              <a:spLocks noEditPoints="1"/>
            </p:cNvSpPr>
            <p:nvPr/>
          </p:nvSpPr>
          <p:spPr bwMode="gray">
            <a:xfrm>
              <a:off x="9798050" y="5537200"/>
              <a:ext cx="212725" cy="212725"/>
            </a:xfrm>
            <a:custGeom>
              <a:avLst/>
              <a:gdLst/>
              <a:ahLst/>
              <a:cxnLst>
                <a:cxn ang="0">
                  <a:pos x="114" y="20"/>
                </a:cxn>
                <a:cxn ang="0">
                  <a:pos x="92" y="4"/>
                </a:cxn>
                <a:cxn ang="0">
                  <a:pos x="66" y="0"/>
                </a:cxn>
                <a:cxn ang="0">
                  <a:pos x="42" y="4"/>
                </a:cxn>
                <a:cxn ang="0">
                  <a:pos x="20" y="20"/>
                </a:cxn>
                <a:cxn ang="0">
                  <a:pos x="12" y="26"/>
                </a:cxn>
                <a:cxn ang="0">
                  <a:pos x="4" y="42"/>
                </a:cxn>
                <a:cxn ang="0">
                  <a:pos x="0" y="68"/>
                </a:cxn>
                <a:cxn ang="0">
                  <a:pos x="6" y="82"/>
                </a:cxn>
                <a:cxn ang="0">
                  <a:pos x="10" y="78"/>
                </a:cxn>
                <a:cxn ang="0">
                  <a:pos x="26" y="76"/>
                </a:cxn>
                <a:cxn ang="0">
                  <a:pos x="48" y="86"/>
                </a:cxn>
                <a:cxn ang="0">
                  <a:pos x="56" y="96"/>
                </a:cxn>
                <a:cxn ang="0">
                  <a:pos x="58" y="120"/>
                </a:cxn>
                <a:cxn ang="0">
                  <a:pos x="52" y="128"/>
                </a:cxn>
                <a:cxn ang="0">
                  <a:pos x="48" y="132"/>
                </a:cxn>
                <a:cxn ang="0">
                  <a:pos x="84" y="132"/>
                </a:cxn>
                <a:cxn ang="0">
                  <a:pos x="100" y="126"/>
                </a:cxn>
                <a:cxn ang="0">
                  <a:pos x="114" y="114"/>
                </a:cxn>
                <a:cxn ang="0">
                  <a:pos x="124" y="104"/>
                </a:cxn>
                <a:cxn ang="0">
                  <a:pos x="134" y="80"/>
                </a:cxn>
                <a:cxn ang="0">
                  <a:pos x="134" y="54"/>
                </a:cxn>
                <a:cxn ang="0">
                  <a:pos x="124" y="30"/>
                </a:cxn>
                <a:cxn ang="0">
                  <a:pos x="114" y="20"/>
                </a:cxn>
                <a:cxn ang="0">
                  <a:pos x="102" y="62"/>
                </a:cxn>
                <a:cxn ang="0">
                  <a:pos x="88" y="68"/>
                </a:cxn>
                <a:cxn ang="0">
                  <a:pos x="74" y="62"/>
                </a:cxn>
                <a:cxn ang="0">
                  <a:pos x="70" y="56"/>
                </a:cxn>
                <a:cxn ang="0">
                  <a:pos x="70" y="42"/>
                </a:cxn>
                <a:cxn ang="0">
                  <a:pos x="74" y="34"/>
                </a:cxn>
                <a:cxn ang="0">
                  <a:pos x="88" y="30"/>
                </a:cxn>
                <a:cxn ang="0">
                  <a:pos x="102" y="34"/>
                </a:cxn>
                <a:cxn ang="0">
                  <a:pos x="106" y="42"/>
                </a:cxn>
                <a:cxn ang="0">
                  <a:pos x="106" y="56"/>
                </a:cxn>
                <a:cxn ang="0">
                  <a:pos x="102" y="62"/>
                </a:cxn>
              </a:cxnLst>
              <a:rect l="0" t="0" r="r" b="b"/>
              <a:pathLst>
                <a:path w="134" h="134">
                  <a:moveTo>
                    <a:pt x="114" y="20"/>
                  </a:moveTo>
                  <a:lnTo>
                    <a:pt x="114" y="20"/>
                  </a:lnTo>
                  <a:lnTo>
                    <a:pt x="104" y="10"/>
                  </a:lnTo>
                  <a:lnTo>
                    <a:pt x="92" y="4"/>
                  </a:lnTo>
                  <a:lnTo>
                    <a:pt x="80" y="0"/>
                  </a:lnTo>
                  <a:lnTo>
                    <a:pt x="66" y="0"/>
                  </a:lnTo>
                  <a:lnTo>
                    <a:pt x="54" y="0"/>
                  </a:lnTo>
                  <a:lnTo>
                    <a:pt x="42" y="4"/>
                  </a:lnTo>
                  <a:lnTo>
                    <a:pt x="30" y="10"/>
                  </a:lnTo>
                  <a:lnTo>
                    <a:pt x="20" y="20"/>
                  </a:lnTo>
                  <a:lnTo>
                    <a:pt x="20" y="20"/>
                  </a:lnTo>
                  <a:lnTo>
                    <a:pt x="12" y="26"/>
                  </a:lnTo>
                  <a:lnTo>
                    <a:pt x="8" y="34"/>
                  </a:lnTo>
                  <a:lnTo>
                    <a:pt x="4" y="42"/>
                  </a:lnTo>
                  <a:lnTo>
                    <a:pt x="2" y="50"/>
                  </a:lnTo>
                  <a:lnTo>
                    <a:pt x="0" y="68"/>
                  </a:lnTo>
                  <a:lnTo>
                    <a:pt x="2" y="86"/>
                  </a:lnTo>
                  <a:lnTo>
                    <a:pt x="6" y="82"/>
                  </a:lnTo>
                  <a:lnTo>
                    <a:pt x="6" y="82"/>
                  </a:lnTo>
                  <a:lnTo>
                    <a:pt x="10" y="78"/>
                  </a:lnTo>
                  <a:lnTo>
                    <a:pt x="14" y="76"/>
                  </a:lnTo>
                  <a:lnTo>
                    <a:pt x="26" y="76"/>
                  </a:lnTo>
                  <a:lnTo>
                    <a:pt x="36" y="78"/>
                  </a:lnTo>
                  <a:lnTo>
                    <a:pt x="48" y="86"/>
                  </a:lnTo>
                  <a:lnTo>
                    <a:pt x="48" y="86"/>
                  </a:lnTo>
                  <a:lnTo>
                    <a:pt x="56" y="96"/>
                  </a:lnTo>
                  <a:lnTo>
                    <a:pt x="58" y="108"/>
                  </a:lnTo>
                  <a:lnTo>
                    <a:pt x="58" y="120"/>
                  </a:lnTo>
                  <a:lnTo>
                    <a:pt x="56" y="124"/>
                  </a:lnTo>
                  <a:lnTo>
                    <a:pt x="52" y="128"/>
                  </a:lnTo>
                  <a:lnTo>
                    <a:pt x="48" y="132"/>
                  </a:lnTo>
                  <a:lnTo>
                    <a:pt x="48" y="132"/>
                  </a:lnTo>
                  <a:lnTo>
                    <a:pt x="66" y="134"/>
                  </a:lnTo>
                  <a:lnTo>
                    <a:pt x="84" y="132"/>
                  </a:lnTo>
                  <a:lnTo>
                    <a:pt x="92" y="130"/>
                  </a:lnTo>
                  <a:lnTo>
                    <a:pt x="100" y="126"/>
                  </a:lnTo>
                  <a:lnTo>
                    <a:pt x="108" y="120"/>
                  </a:lnTo>
                  <a:lnTo>
                    <a:pt x="114" y="114"/>
                  </a:lnTo>
                  <a:lnTo>
                    <a:pt x="114" y="114"/>
                  </a:lnTo>
                  <a:lnTo>
                    <a:pt x="124" y="104"/>
                  </a:lnTo>
                  <a:lnTo>
                    <a:pt x="130" y="92"/>
                  </a:lnTo>
                  <a:lnTo>
                    <a:pt x="134" y="80"/>
                  </a:lnTo>
                  <a:lnTo>
                    <a:pt x="134" y="68"/>
                  </a:lnTo>
                  <a:lnTo>
                    <a:pt x="134" y="54"/>
                  </a:lnTo>
                  <a:lnTo>
                    <a:pt x="130" y="42"/>
                  </a:lnTo>
                  <a:lnTo>
                    <a:pt x="124" y="30"/>
                  </a:lnTo>
                  <a:lnTo>
                    <a:pt x="114" y="20"/>
                  </a:lnTo>
                  <a:lnTo>
                    <a:pt x="114" y="20"/>
                  </a:lnTo>
                  <a:close/>
                  <a:moveTo>
                    <a:pt x="102" y="62"/>
                  </a:moveTo>
                  <a:lnTo>
                    <a:pt x="102" y="62"/>
                  </a:lnTo>
                  <a:lnTo>
                    <a:pt x="96" y="66"/>
                  </a:lnTo>
                  <a:lnTo>
                    <a:pt x="88" y="68"/>
                  </a:lnTo>
                  <a:lnTo>
                    <a:pt x="80" y="66"/>
                  </a:lnTo>
                  <a:lnTo>
                    <a:pt x="74" y="62"/>
                  </a:lnTo>
                  <a:lnTo>
                    <a:pt x="74" y="62"/>
                  </a:lnTo>
                  <a:lnTo>
                    <a:pt x="70" y="56"/>
                  </a:lnTo>
                  <a:lnTo>
                    <a:pt x="68" y="48"/>
                  </a:lnTo>
                  <a:lnTo>
                    <a:pt x="70" y="42"/>
                  </a:lnTo>
                  <a:lnTo>
                    <a:pt x="74" y="34"/>
                  </a:lnTo>
                  <a:lnTo>
                    <a:pt x="74" y="34"/>
                  </a:lnTo>
                  <a:lnTo>
                    <a:pt x="80" y="30"/>
                  </a:lnTo>
                  <a:lnTo>
                    <a:pt x="88" y="30"/>
                  </a:lnTo>
                  <a:lnTo>
                    <a:pt x="96" y="30"/>
                  </a:lnTo>
                  <a:lnTo>
                    <a:pt x="102" y="34"/>
                  </a:lnTo>
                  <a:lnTo>
                    <a:pt x="102" y="34"/>
                  </a:lnTo>
                  <a:lnTo>
                    <a:pt x="106" y="42"/>
                  </a:lnTo>
                  <a:lnTo>
                    <a:pt x="108" y="48"/>
                  </a:lnTo>
                  <a:lnTo>
                    <a:pt x="106" y="56"/>
                  </a:lnTo>
                  <a:lnTo>
                    <a:pt x="102" y="62"/>
                  </a:lnTo>
                  <a:lnTo>
                    <a:pt x="102" y="62"/>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62"/>
            <p:cNvSpPr>
              <a:spLocks/>
            </p:cNvSpPr>
            <p:nvPr/>
          </p:nvSpPr>
          <p:spPr bwMode="gray">
            <a:xfrm>
              <a:off x="9652000" y="5664200"/>
              <a:ext cx="231775" cy="231775"/>
            </a:xfrm>
            <a:custGeom>
              <a:avLst/>
              <a:gdLst/>
              <a:ahLst/>
              <a:cxnLst>
                <a:cxn ang="0">
                  <a:pos x="136" y="10"/>
                </a:cxn>
                <a:cxn ang="0">
                  <a:pos x="136" y="10"/>
                </a:cxn>
                <a:cxn ang="0">
                  <a:pos x="128" y="2"/>
                </a:cxn>
                <a:cxn ang="0">
                  <a:pos x="118" y="0"/>
                </a:cxn>
                <a:cxn ang="0">
                  <a:pos x="108" y="0"/>
                </a:cxn>
                <a:cxn ang="0">
                  <a:pos x="100" y="4"/>
                </a:cxn>
                <a:cxn ang="0">
                  <a:pos x="96" y="8"/>
                </a:cxn>
                <a:cxn ang="0">
                  <a:pos x="4" y="100"/>
                </a:cxn>
                <a:cxn ang="0">
                  <a:pos x="4" y="100"/>
                </a:cxn>
                <a:cxn ang="0">
                  <a:pos x="0" y="108"/>
                </a:cxn>
                <a:cxn ang="0">
                  <a:pos x="0" y="118"/>
                </a:cxn>
                <a:cxn ang="0">
                  <a:pos x="2" y="128"/>
                </a:cxn>
                <a:cxn ang="0">
                  <a:pos x="10" y="136"/>
                </a:cxn>
                <a:cxn ang="0">
                  <a:pos x="10" y="136"/>
                </a:cxn>
                <a:cxn ang="0">
                  <a:pos x="18" y="144"/>
                </a:cxn>
                <a:cxn ang="0">
                  <a:pos x="28" y="146"/>
                </a:cxn>
                <a:cxn ang="0">
                  <a:pos x="38" y="146"/>
                </a:cxn>
                <a:cxn ang="0">
                  <a:pos x="46" y="142"/>
                </a:cxn>
                <a:cxn ang="0">
                  <a:pos x="46" y="140"/>
                </a:cxn>
                <a:cxn ang="0">
                  <a:pos x="46" y="140"/>
                </a:cxn>
                <a:cxn ang="0">
                  <a:pos x="44" y="122"/>
                </a:cxn>
                <a:cxn ang="0">
                  <a:pos x="62" y="124"/>
                </a:cxn>
                <a:cxn ang="0">
                  <a:pos x="62" y="124"/>
                </a:cxn>
                <a:cxn ang="0">
                  <a:pos x="66" y="120"/>
                </a:cxn>
                <a:cxn ang="0">
                  <a:pos x="66" y="120"/>
                </a:cxn>
                <a:cxn ang="0">
                  <a:pos x="64" y="102"/>
                </a:cxn>
                <a:cxn ang="0">
                  <a:pos x="82" y="104"/>
                </a:cxn>
                <a:cxn ang="0">
                  <a:pos x="82" y="104"/>
                </a:cxn>
                <a:cxn ang="0">
                  <a:pos x="86" y="102"/>
                </a:cxn>
                <a:cxn ang="0">
                  <a:pos x="86" y="100"/>
                </a:cxn>
                <a:cxn ang="0">
                  <a:pos x="84" y="82"/>
                </a:cxn>
                <a:cxn ang="0">
                  <a:pos x="102" y="84"/>
                </a:cxn>
                <a:cxn ang="0">
                  <a:pos x="102" y="84"/>
                </a:cxn>
                <a:cxn ang="0">
                  <a:pos x="106" y="82"/>
                </a:cxn>
                <a:cxn ang="0">
                  <a:pos x="106" y="80"/>
                </a:cxn>
                <a:cxn ang="0">
                  <a:pos x="104" y="62"/>
                </a:cxn>
                <a:cxn ang="0">
                  <a:pos x="122" y="64"/>
                </a:cxn>
                <a:cxn ang="0">
                  <a:pos x="122" y="64"/>
                </a:cxn>
                <a:cxn ang="0">
                  <a:pos x="138" y="50"/>
                </a:cxn>
                <a:cxn ang="0">
                  <a:pos x="140" y="46"/>
                </a:cxn>
                <a:cxn ang="0">
                  <a:pos x="140" y="46"/>
                </a:cxn>
                <a:cxn ang="0">
                  <a:pos x="146" y="38"/>
                </a:cxn>
                <a:cxn ang="0">
                  <a:pos x="146" y="28"/>
                </a:cxn>
                <a:cxn ang="0">
                  <a:pos x="144" y="18"/>
                </a:cxn>
                <a:cxn ang="0">
                  <a:pos x="136" y="10"/>
                </a:cxn>
                <a:cxn ang="0">
                  <a:pos x="136" y="10"/>
                </a:cxn>
              </a:cxnLst>
              <a:rect l="0" t="0" r="r" b="b"/>
              <a:pathLst>
                <a:path w="146" h="146">
                  <a:moveTo>
                    <a:pt x="136" y="10"/>
                  </a:moveTo>
                  <a:lnTo>
                    <a:pt x="136" y="10"/>
                  </a:lnTo>
                  <a:lnTo>
                    <a:pt x="128" y="2"/>
                  </a:lnTo>
                  <a:lnTo>
                    <a:pt x="118" y="0"/>
                  </a:lnTo>
                  <a:lnTo>
                    <a:pt x="108" y="0"/>
                  </a:lnTo>
                  <a:lnTo>
                    <a:pt x="100" y="4"/>
                  </a:lnTo>
                  <a:lnTo>
                    <a:pt x="96" y="8"/>
                  </a:lnTo>
                  <a:lnTo>
                    <a:pt x="4" y="100"/>
                  </a:lnTo>
                  <a:lnTo>
                    <a:pt x="4" y="100"/>
                  </a:lnTo>
                  <a:lnTo>
                    <a:pt x="0" y="108"/>
                  </a:lnTo>
                  <a:lnTo>
                    <a:pt x="0" y="118"/>
                  </a:lnTo>
                  <a:lnTo>
                    <a:pt x="2" y="128"/>
                  </a:lnTo>
                  <a:lnTo>
                    <a:pt x="10" y="136"/>
                  </a:lnTo>
                  <a:lnTo>
                    <a:pt x="10" y="136"/>
                  </a:lnTo>
                  <a:lnTo>
                    <a:pt x="18" y="144"/>
                  </a:lnTo>
                  <a:lnTo>
                    <a:pt x="28" y="146"/>
                  </a:lnTo>
                  <a:lnTo>
                    <a:pt x="38" y="146"/>
                  </a:lnTo>
                  <a:lnTo>
                    <a:pt x="46" y="142"/>
                  </a:lnTo>
                  <a:lnTo>
                    <a:pt x="46" y="140"/>
                  </a:lnTo>
                  <a:lnTo>
                    <a:pt x="46" y="140"/>
                  </a:lnTo>
                  <a:lnTo>
                    <a:pt x="44" y="122"/>
                  </a:lnTo>
                  <a:lnTo>
                    <a:pt x="62" y="124"/>
                  </a:lnTo>
                  <a:lnTo>
                    <a:pt x="62" y="124"/>
                  </a:lnTo>
                  <a:lnTo>
                    <a:pt x="66" y="120"/>
                  </a:lnTo>
                  <a:lnTo>
                    <a:pt x="66" y="120"/>
                  </a:lnTo>
                  <a:lnTo>
                    <a:pt x="64" y="102"/>
                  </a:lnTo>
                  <a:lnTo>
                    <a:pt x="82" y="104"/>
                  </a:lnTo>
                  <a:lnTo>
                    <a:pt x="82" y="104"/>
                  </a:lnTo>
                  <a:lnTo>
                    <a:pt x="86" y="102"/>
                  </a:lnTo>
                  <a:lnTo>
                    <a:pt x="86" y="100"/>
                  </a:lnTo>
                  <a:lnTo>
                    <a:pt x="84" y="82"/>
                  </a:lnTo>
                  <a:lnTo>
                    <a:pt x="102" y="84"/>
                  </a:lnTo>
                  <a:lnTo>
                    <a:pt x="102" y="84"/>
                  </a:lnTo>
                  <a:lnTo>
                    <a:pt x="106" y="82"/>
                  </a:lnTo>
                  <a:lnTo>
                    <a:pt x="106" y="80"/>
                  </a:lnTo>
                  <a:lnTo>
                    <a:pt x="104" y="62"/>
                  </a:lnTo>
                  <a:lnTo>
                    <a:pt x="122" y="64"/>
                  </a:lnTo>
                  <a:lnTo>
                    <a:pt x="122" y="64"/>
                  </a:lnTo>
                  <a:lnTo>
                    <a:pt x="138" y="50"/>
                  </a:lnTo>
                  <a:lnTo>
                    <a:pt x="140" y="46"/>
                  </a:lnTo>
                  <a:lnTo>
                    <a:pt x="140" y="46"/>
                  </a:lnTo>
                  <a:lnTo>
                    <a:pt x="146" y="38"/>
                  </a:lnTo>
                  <a:lnTo>
                    <a:pt x="146" y="28"/>
                  </a:lnTo>
                  <a:lnTo>
                    <a:pt x="144" y="18"/>
                  </a:lnTo>
                  <a:lnTo>
                    <a:pt x="136" y="10"/>
                  </a:lnTo>
                  <a:lnTo>
                    <a:pt x="136" y="10"/>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6" name="组合 64"/>
          <p:cNvGrpSpPr/>
          <p:nvPr/>
        </p:nvGrpSpPr>
        <p:grpSpPr bwMode="gray">
          <a:xfrm>
            <a:off x="7095195" y="3700990"/>
            <a:ext cx="245912" cy="135838"/>
            <a:chOff x="11433180" y="2733675"/>
            <a:chExt cx="187320" cy="215900"/>
          </a:xfrm>
          <a:solidFill>
            <a:srgbClr val="757575"/>
          </a:solidFill>
        </p:grpSpPr>
        <p:sp>
          <p:nvSpPr>
            <p:cNvPr id="157" name="Rectangle 50"/>
            <p:cNvSpPr>
              <a:spLocks noChangeArrowheads="1"/>
            </p:cNvSpPr>
            <p:nvPr/>
          </p:nvSpPr>
          <p:spPr bwMode="gray">
            <a:xfrm>
              <a:off x="11433180" y="2733675"/>
              <a:ext cx="47625" cy="215900"/>
            </a:xfrm>
            <a:prstGeom prst="rect">
              <a:avLst/>
            </a:prstGeom>
            <a:grpFill/>
            <a:ln w="9525">
              <a:noFill/>
              <a:miter lim="800000"/>
              <a:headEnd/>
              <a:tailEnd/>
            </a:ln>
          </p:spPr>
          <p:txBody>
            <a:bodyPr vert="horz" wrap="square" lIns="91419" tIns="45709" rIns="91419" bIns="45709" numCol="1" anchor="t" anchorCtr="0" compatLnSpc="1">
              <a:prstTxWarp prst="textNoShape">
                <a:avLst/>
              </a:prstTxWarp>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Rectangle 51"/>
            <p:cNvSpPr>
              <a:spLocks noChangeArrowheads="1"/>
            </p:cNvSpPr>
            <p:nvPr/>
          </p:nvSpPr>
          <p:spPr bwMode="gray">
            <a:xfrm>
              <a:off x="11499850" y="2803525"/>
              <a:ext cx="47625" cy="146050"/>
            </a:xfrm>
            <a:prstGeom prst="rect">
              <a:avLst/>
            </a:prstGeom>
            <a:grpFill/>
            <a:ln w="9525">
              <a:noFill/>
              <a:miter lim="800000"/>
              <a:headEnd/>
              <a:tailEnd/>
            </a:ln>
          </p:spPr>
          <p:txBody>
            <a:bodyPr vert="horz" wrap="square" lIns="91419" tIns="45709" rIns="91419" bIns="45709" numCol="1" anchor="t" anchorCtr="0" compatLnSpc="1">
              <a:prstTxWarp prst="textNoShape">
                <a:avLst/>
              </a:prstTxWarp>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Rectangle 52"/>
            <p:cNvSpPr>
              <a:spLocks noChangeArrowheads="1"/>
            </p:cNvSpPr>
            <p:nvPr/>
          </p:nvSpPr>
          <p:spPr bwMode="gray">
            <a:xfrm>
              <a:off x="11572875" y="2851150"/>
              <a:ext cx="47625" cy="98425"/>
            </a:xfrm>
            <a:prstGeom prst="rect">
              <a:avLst/>
            </a:prstGeom>
            <a:grpFill/>
            <a:ln w="9525">
              <a:noFill/>
              <a:miter lim="800000"/>
              <a:headEnd/>
              <a:tailEnd/>
            </a:ln>
          </p:spPr>
          <p:txBody>
            <a:bodyPr vert="horz" wrap="square" lIns="91419" tIns="45709" rIns="91419" bIns="45709" numCol="1" anchor="t" anchorCtr="0" compatLnSpc="1">
              <a:prstTxWarp prst="textNoShape">
                <a:avLst/>
              </a:prstTxWarp>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0" name="Freeform 26"/>
          <p:cNvSpPr>
            <a:spLocks noEditPoints="1"/>
          </p:cNvSpPr>
          <p:nvPr/>
        </p:nvSpPr>
        <p:spPr bwMode="gray">
          <a:xfrm>
            <a:off x="7126148" y="4406231"/>
            <a:ext cx="162977" cy="297242"/>
          </a:xfrm>
          <a:custGeom>
            <a:avLst/>
            <a:gdLst>
              <a:gd name="T0" fmla="*/ 74 w 88"/>
              <a:gd name="T1" fmla="*/ 0 h 160"/>
              <a:gd name="T2" fmla="*/ 14 w 88"/>
              <a:gd name="T3" fmla="*/ 0 h 160"/>
              <a:gd name="T4" fmla="*/ 0 w 88"/>
              <a:gd name="T5" fmla="*/ 13 h 160"/>
              <a:gd name="T6" fmla="*/ 0 w 88"/>
              <a:gd name="T7" fmla="*/ 147 h 160"/>
              <a:gd name="T8" fmla="*/ 14 w 88"/>
              <a:gd name="T9" fmla="*/ 160 h 160"/>
              <a:gd name="T10" fmla="*/ 74 w 88"/>
              <a:gd name="T11" fmla="*/ 160 h 160"/>
              <a:gd name="T12" fmla="*/ 88 w 88"/>
              <a:gd name="T13" fmla="*/ 147 h 160"/>
              <a:gd name="T14" fmla="*/ 88 w 88"/>
              <a:gd name="T15" fmla="*/ 13 h 160"/>
              <a:gd name="T16" fmla="*/ 74 w 88"/>
              <a:gd name="T17" fmla="*/ 0 h 160"/>
              <a:gd name="T18" fmla="*/ 25 w 88"/>
              <a:gd name="T19" fmla="*/ 7 h 160"/>
              <a:gd name="T20" fmla="*/ 27 w 88"/>
              <a:gd name="T21" fmla="*/ 5 h 160"/>
              <a:gd name="T22" fmla="*/ 61 w 88"/>
              <a:gd name="T23" fmla="*/ 5 h 160"/>
              <a:gd name="T24" fmla="*/ 63 w 88"/>
              <a:gd name="T25" fmla="*/ 7 h 160"/>
              <a:gd name="T26" fmla="*/ 63 w 88"/>
              <a:gd name="T27" fmla="*/ 8 h 160"/>
              <a:gd name="T28" fmla="*/ 61 w 88"/>
              <a:gd name="T29" fmla="*/ 9 h 160"/>
              <a:gd name="T30" fmla="*/ 27 w 88"/>
              <a:gd name="T31" fmla="*/ 9 h 160"/>
              <a:gd name="T32" fmla="*/ 25 w 88"/>
              <a:gd name="T33" fmla="*/ 8 h 160"/>
              <a:gd name="T34" fmla="*/ 25 w 88"/>
              <a:gd name="T35" fmla="*/ 7 h 160"/>
              <a:gd name="T36" fmla="*/ 44 w 88"/>
              <a:gd name="T37" fmla="*/ 154 h 160"/>
              <a:gd name="T38" fmla="*/ 36 w 88"/>
              <a:gd name="T39" fmla="*/ 146 h 160"/>
              <a:gd name="T40" fmla="*/ 44 w 88"/>
              <a:gd name="T41" fmla="*/ 139 h 160"/>
              <a:gd name="T42" fmla="*/ 52 w 88"/>
              <a:gd name="T43" fmla="*/ 146 h 160"/>
              <a:gd name="T44" fmla="*/ 44 w 88"/>
              <a:gd name="T45" fmla="*/ 154 h 160"/>
              <a:gd name="T46" fmla="*/ 81 w 88"/>
              <a:gd name="T47" fmla="*/ 133 h 160"/>
              <a:gd name="T48" fmla="*/ 80 w 88"/>
              <a:gd name="T49" fmla="*/ 134 h 160"/>
              <a:gd name="T50" fmla="*/ 8 w 88"/>
              <a:gd name="T51" fmla="*/ 134 h 160"/>
              <a:gd name="T52" fmla="*/ 7 w 88"/>
              <a:gd name="T53" fmla="*/ 133 h 160"/>
              <a:gd name="T54" fmla="*/ 7 w 88"/>
              <a:gd name="T55" fmla="*/ 16 h 160"/>
              <a:gd name="T56" fmla="*/ 8 w 88"/>
              <a:gd name="T57" fmla="*/ 15 h 160"/>
              <a:gd name="T58" fmla="*/ 80 w 88"/>
              <a:gd name="T59" fmla="*/ 15 h 160"/>
              <a:gd name="T60" fmla="*/ 81 w 88"/>
              <a:gd name="T61" fmla="*/ 16 h 160"/>
              <a:gd name="T62" fmla="*/ 81 w 88"/>
              <a:gd name="T63"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 h="160">
                <a:moveTo>
                  <a:pt x="74" y="0"/>
                </a:moveTo>
                <a:cubicBezTo>
                  <a:pt x="14" y="0"/>
                  <a:pt x="14" y="0"/>
                  <a:pt x="14" y="0"/>
                </a:cubicBezTo>
                <a:cubicBezTo>
                  <a:pt x="6" y="0"/>
                  <a:pt x="0" y="6"/>
                  <a:pt x="0" y="13"/>
                </a:cubicBezTo>
                <a:cubicBezTo>
                  <a:pt x="0" y="147"/>
                  <a:pt x="0" y="147"/>
                  <a:pt x="0" y="147"/>
                </a:cubicBezTo>
                <a:cubicBezTo>
                  <a:pt x="0" y="154"/>
                  <a:pt x="6" y="160"/>
                  <a:pt x="14" y="160"/>
                </a:cubicBezTo>
                <a:cubicBezTo>
                  <a:pt x="74" y="160"/>
                  <a:pt x="74" y="160"/>
                  <a:pt x="74" y="160"/>
                </a:cubicBezTo>
                <a:cubicBezTo>
                  <a:pt x="82" y="160"/>
                  <a:pt x="88" y="154"/>
                  <a:pt x="88" y="147"/>
                </a:cubicBezTo>
                <a:cubicBezTo>
                  <a:pt x="88" y="13"/>
                  <a:pt x="88" y="13"/>
                  <a:pt x="88" y="13"/>
                </a:cubicBezTo>
                <a:cubicBezTo>
                  <a:pt x="88" y="6"/>
                  <a:pt x="82" y="0"/>
                  <a:pt x="74" y="0"/>
                </a:cubicBezTo>
                <a:close/>
                <a:moveTo>
                  <a:pt x="25" y="7"/>
                </a:moveTo>
                <a:cubicBezTo>
                  <a:pt x="25" y="6"/>
                  <a:pt x="26" y="5"/>
                  <a:pt x="27" y="5"/>
                </a:cubicBezTo>
                <a:cubicBezTo>
                  <a:pt x="61" y="5"/>
                  <a:pt x="61" y="5"/>
                  <a:pt x="61" y="5"/>
                </a:cubicBezTo>
                <a:cubicBezTo>
                  <a:pt x="62" y="5"/>
                  <a:pt x="63" y="6"/>
                  <a:pt x="63" y="7"/>
                </a:cubicBezTo>
                <a:cubicBezTo>
                  <a:pt x="63" y="8"/>
                  <a:pt x="63" y="8"/>
                  <a:pt x="63" y="8"/>
                </a:cubicBezTo>
                <a:cubicBezTo>
                  <a:pt x="63" y="9"/>
                  <a:pt x="62" y="9"/>
                  <a:pt x="61" y="9"/>
                </a:cubicBezTo>
                <a:cubicBezTo>
                  <a:pt x="27" y="9"/>
                  <a:pt x="27" y="9"/>
                  <a:pt x="27" y="9"/>
                </a:cubicBezTo>
                <a:cubicBezTo>
                  <a:pt x="26" y="9"/>
                  <a:pt x="25" y="9"/>
                  <a:pt x="25" y="8"/>
                </a:cubicBezTo>
                <a:lnTo>
                  <a:pt x="25" y="7"/>
                </a:lnTo>
                <a:close/>
                <a:moveTo>
                  <a:pt x="44" y="154"/>
                </a:moveTo>
                <a:cubicBezTo>
                  <a:pt x="40" y="154"/>
                  <a:pt x="36" y="151"/>
                  <a:pt x="36" y="146"/>
                </a:cubicBezTo>
                <a:cubicBezTo>
                  <a:pt x="36" y="142"/>
                  <a:pt x="40" y="139"/>
                  <a:pt x="44" y="139"/>
                </a:cubicBezTo>
                <a:cubicBezTo>
                  <a:pt x="48" y="139"/>
                  <a:pt x="52" y="142"/>
                  <a:pt x="52" y="146"/>
                </a:cubicBezTo>
                <a:cubicBezTo>
                  <a:pt x="52" y="151"/>
                  <a:pt x="48" y="154"/>
                  <a:pt x="44" y="154"/>
                </a:cubicBezTo>
                <a:close/>
                <a:moveTo>
                  <a:pt x="81" y="133"/>
                </a:moveTo>
                <a:cubicBezTo>
                  <a:pt x="81" y="134"/>
                  <a:pt x="81" y="134"/>
                  <a:pt x="80" y="134"/>
                </a:cubicBezTo>
                <a:cubicBezTo>
                  <a:pt x="8" y="134"/>
                  <a:pt x="8" y="134"/>
                  <a:pt x="8" y="134"/>
                </a:cubicBezTo>
                <a:cubicBezTo>
                  <a:pt x="7" y="134"/>
                  <a:pt x="7" y="134"/>
                  <a:pt x="7" y="133"/>
                </a:cubicBezTo>
                <a:cubicBezTo>
                  <a:pt x="7" y="16"/>
                  <a:pt x="7" y="16"/>
                  <a:pt x="7" y="16"/>
                </a:cubicBezTo>
                <a:cubicBezTo>
                  <a:pt x="7" y="16"/>
                  <a:pt x="7" y="15"/>
                  <a:pt x="8" y="15"/>
                </a:cubicBezTo>
                <a:cubicBezTo>
                  <a:pt x="80" y="15"/>
                  <a:pt x="80" y="15"/>
                  <a:pt x="80" y="15"/>
                </a:cubicBezTo>
                <a:cubicBezTo>
                  <a:pt x="81" y="15"/>
                  <a:pt x="81" y="16"/>
                  <a:pt x="81" y="16"/>
                </a:cubicBezTo>
                <a:lnTo>
                  <a:pt x="81" y="133"/>
                </a:lnTo>
                <a:close/>
              </a:path>
            </a:pathLst>
          </a:custGeom>
          <a:noFill/>
          <a:ln>
            <a:solidFill>
              <a:srgbClr val="757575"/>
            </a:solid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fontAlgn="ctr">
              <a:defRPr/>
            </a:pPr>
            <a:endParaRPr lang="en-US"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487529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Portal Authentication: Supporting Portal Page Customization</a:t>
            </a:r>
            <a:endParaRPr lang="zh-CN" altLang="en-US" dirty="0">
              <a:sym typeface="Huawei Sans" panose="020C0503030203020204" pitchFamily="34" charset="0"/>
            </a:endParaRPr>
          </a:p>
        </p:txBody>
      </p:sp>
      <p:sp>
        <p:nvSpPr>
          <p:cNvPr id="4" name="矩形 3"/>
          <p:cNvSpPr/>
          <p:nvPr/>
        </p:nvSpPr>
        <p:spPr bwMode="gray">
          <a:xfrm>
            <a:off x="1219112" y="5669300"/>
            <a:ext cx="9753776" cy="523220"/>
          </a:xfrm>
          <a:prstGeom prst="rect">
            <a:avLst/>
          </a:prstGeom>
          <a:solidFill>
            <a:srgbClr val="56C4D2"/>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With this function, enterprises can conveniently customize their own Portal pages so as to launch VASs such as brand promotion and advertisement push.</a:t>
            </a:r>
          </a:p>
        </p:txBody>
      </p:sp>
      <p:pic>
        <p:nvPicPr>
          <p:cNvPr id="8" name="图片 7"/>
          <p:cNvPicPr>
            <a:picLocks noChangeAspect="1"/>
          </p:cNvPicPr>
          <p:nvPr/>
        </p:nvPicPr>
        <p:blipFill>
          <a:blip r:embed="rId3"/>
          <a:stretch>
            <a:fillRect/>
          </a:stretch>
        </p:blipFill>
        <p:spPr bwMode="gray">
          <a:xfrm>
            <a:off x="1219112" y="1025853"/>
            <a:ext cx="9753776" cy="4562157"/>
          </a:xfrm>
          <a:prstGeom prst="rect">
            <a:avLst/>
          </a:prstGeom>
          <a:ln w="12700">
            <a:solidFill>
              <a:schemeClr val="bg1">
                <a:lumMod val="85000"/>
              </a:schemeClr>
            </a:solidFill>
          </a:ln>
        </p:spPr>
      </p:pic>
    </p:spTree>
    <p:extLst>
      <p:ext uri="{BB962C8B-B14F-4D97-AF65-F5344CB8AC3E}">
        <p14:creationId xmlns:p14="http://schemas.microsoft.com/office/powerpoint/2010/main" val="5827126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Terminal Identification and Policy Automation</a:t>
            </a:r>
            <a:endParaRPr lang="zh-CN" altLang="en-US" dirty="0">
              <a:sym typeface="Huawei Sans" panose="020C0503030203020204" pitchFamily="34" charset="0"/>
            </a:endParaRPr>
          </a:p>
        </p:txBody>
      </p:sp>
      <p:grpSp>
        <p:nvGrpSpPr>
          <p:cNvPr id="54" name="组合 53"/>
          <p:cNvGrpSpPr/>
          <p:nvPr/>
        </p:nvGrpSpPr>
        <p:grpSpPr bwMode="gray">
          <a:xfrm>
            <a:off x="4741333" y="2026271"/>
            <a:ext cx="5350772" cy="1568665"/>
            <a:chOff x="3097660" y="5314165"/>
            <a:chExt cx="715186" cy="824125"/>
          </a:xfrm>
        </p:grpSpPr>
        <p:grpSp>
          <p:nvGrpSpPr>
            <p:cNvPr id="55" name="Group 165"/>
            <p:cNvGrpSpPr/>
            <p:nvPr/>
          </p:nvGrpSpPr>
          <p:grpSpPr bwMode="gray">
            <a:xfrm rot="10800000">
              <a:off x="3097660" y="5698357"/>
              <a:ext cx="715186" cy="439933"/>
              <a:chOff x="-1233037" y="914446"/>
              <a:chExt cx="1573823" cy="778776"/>
            </a:xfrm>
          </p:grpSpPr>
          <p:cxnSp>
            <p:nvCxnSpPr>
              <p:cNvPr id="57" name="Straight Connector 166"/>
              <p:cNvCxnSpPr/>
              <p:nvPr/>
            </p:nvCxnSpPr>
            <p:spPr bwMode="gray">
              <a:xfrm flipH="1" flipV="1">
                <a:off x="-1233037" y="914446"/>
                <a:ext cx="786912" cy="77877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167"/>
              <p:cNvCxnSpPr/>
              <p:nvPr/>
            </p:nvCxnSpPr>
            <p:spPr bwMode="gray">
              <a:xfrm flipV="1">
                <a:off x="-446125" y="914446"/>
                <a:ext cx="786911" cy="778776"/>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cxnSp>
          <p:nvCxnSpPr>
            <p:cNvPr id="56" name="Straight Connector 166"/>
            <p:cNvCxnSpPr/>
            <p:nvPr/>
          </p:nvCxnSpPr>
          <p:spPr bwMode="gray">
            <a:xfrm>
              <a:off x="3455253" y="5314165"/>
              <a:ext cx="0" cy="8241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bwMode="gray">
          <a:xfrm>
            <a:off x="5537902" y="1595979"/>
            <a:ext cx="808050" cy="808050"/>
            <a:chOff x="1123093" y="2579479"/>
            <a:chExt cx="808050" cy="808050"/>
          </a:xfrm>
        </p:grpSpPr>
        <p:pic>
          <p:nvPicPr>
            <p:cNvPr id="60" name="图片 59"/>
            <p:cNvPicPr>
              <a:picLocks noChangeAspect="1"/>
            </p:cNvPicPr>
            <p:nvPr/>
          </p:nvPicPr>
          <p:blipFill>
            <a:blip r:embed="rId3"/>
            <a:stretch>
              <a:fillRect/>
            </a:stretch>
          </p:blipFill>
          <p:spPr bwMode="gray">
            <a:xfrm>
              <a:off x="1223395" y="2673871"/>
              <a:ext cx="608040" cy="615221"/>
            </a:xfrm>
            <a:prstGeom prst="rect">
              <a:avLst/>
            </a:prstGeom>
          </p:spPr>
        </p:pic>
        <p:sp>
          <p:nvSpPr>
            <p:cNvPr id="61" name="Oval Callout 23"/>
            <p:cNvSpPr>
              <a:spLocks noChangeAspect="1"/>
            </p:cNvSpPr>
            <p:nvPr/>
          </p:nvSpPr>
          <p:spPr bwMode="gray">
            <a:xfrm>
              <a:off x="1123093" y="2579479"/>
              <a:ext cx="808050" cy="808050"/>
            </a:xfrm>
            <a:prstGeom prst="wedgeEllipseCallout">
              <a:avLst>
                <a:gd name="adj1" fmla="val 87539"/>
                <a:gd name="adj2" fmla="val -12068"/>
              </a:avLst>
            </a:prstGeom>
            <a:solidFill>
              <a:schemeClr val="bg1">
                <a:lumMod val="85000"/>
                <a:alpha val="50000"/>
              </a:schemeClr>
            </a:solidFill>
            <a:ln w="25400" cap="flat" cmpd="sng" algn="ctr">
              <a:solidFill>
                <a:sysClr val="window" lastClr="FFFFFF"/>
              </a:solidFill>
              <a:prstDash val="solid"/>
            </a:ln>
            <a:effectLst/>
          </p:spPr>
          <p:txBody>
            <a:bodyPr wrap="none" rtlCol="0" anchor="ctr"/>
            <a:lstStyle/>
            <a:p>
              <a:pPr algn="ctr" defTabSz="1219444" fontAlgn="ctr">
                <a:defRPr/>
              </a:pPr>
              <a:endParaRPr lang="en-US" sz="1100" b="1" kern="0" baseline="30000" dirty="0" smtClean="0">
                <a:solidFill>
                  <a:prstClr val="white"/>
                </a:solidFill>
                <a:effectLst>
                  <a:glow rad="101600">
                    <a:prstClr val="black">
                      <a:alpha val="40000"/>
                    </a:prstClr>
                  </a:glow>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2" name="矩形 61"/>
          <p:cNvSpPr/>
          <p:nvPr/>
        </p:nvSpPr>
        <p:spPr bwMode="gray">
          <a:xfrm>
            <a:off x="1051461" y="5170624"/>
            <a:ext cx="1522207" cy="430887"/>
          </a:xfrm>
          <a:prstGeom prst="rect">
            <a:avLst/>
          </a:prstGeom>
        </p:spPr>
        <p:txBody>
          <a:bodyPr wrap="square" anchor="t" anchorCtr="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Difficult to locate </a:t>
            </a:r>
            <a:r>
              <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rPr>
              <a:t>bogus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terminals </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矩形 62"/>
          <p:cNvSpPr/>
          <p:nvPr/>
        </p:nvSpPr>
        <p:spPr bwMode="gray">
          <a:xfrm>
            <a:off x="441661" y="4346083"/>
            <a:ext cx="2741806" cy="307777"/>
          </a:xfrm>
          <a:prstGeom prst="rect">
            <a:avLst/>
          </a:prstGeom>
          <a:solidFill>
            <a:schemeClr val="bg1">
              <a:lumMod val="85000"/>
            </a:schemeClr>
          </a:solidFill>
        </p:spPr>
        <p:txBody>
          <a:bodyPr wrap="square" anchor="t" anchorCtr="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an enterprise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708499" y="4781948"/>
            <a:ext cx="2208131" cy="461665"/>
          </a:xfrm>
          <a:prstGeom prst="rect">
            <a:avLst/>
          </a:prstGeom>
        </p:spPr>
        <p:txBody>
          <a:bodyPr wrap="square" anchor="t" anchorCtr="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10+ authentication faults reported every day</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00433" y="2648302"/>
            <a:ext cx="2424262" cy="276999"/>
          </a:xfrm>
          <a:prstGeom prst="rect">
            <a:avLst/>
          </a:prstGeom>
        </p:spPr>
        <p:txBody>
          <a:bodyPr wrap="square" anchor="t" anchorCtr="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50+ types of smart terminals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矩形 66"/>
          <p:cNvSpPr/>
          <p:nvPr/>
        </p:nvSpPr>
        <p:spPr bwMode="gray">
          <a:xfrm>
            <a:off x="441661" y="2045312"/>
            <a:ext cx="2741806" cy="523220"/>
          </a:xfrm>
          <a:prstGeom prst="rect">
            <a:avLst/>
          </a:prstGeom>
          <a:solidFill>
            <a:schemeClr val="bg1">
              <a:lumMod val="85000"/>
            </a:schemeClr>
          </a:solidFill>
        </p:spPr>
        <p:txBody>
          <a:bodyPr wrap="square" anchor="t" anchorCtr="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higher education institution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矩形 67"/>
          <p:cNvSpPr/>
          <p:nvPr/>
        </p:nvSpPr>
        <p:spPr bwMode="gray">
          <a:xfrm>
            <a:off x="628799" y="3043440"/>
            <a:ext cx="2367531" cy="769441"/>
          </a:xfrm>
          <a:prstGeom prst="rect">
            <a:avLst/>
          </a:prstGeom>
        </p:spPr>
        <p:txBody>
          <a:bodyPr wrap="square" anchor="t" anchorCtr="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Data of smart terminals collected by level-2 departments </a:t>
            </a:r>
            <a:endParaRPr lang="en-US" altLang="zh-CN" sz="11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Difficult and error-prone MAC address collection</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圆角矩形 68"/>
          <p:cNvSpPr/>
          <p:nvPr/>
        </p:nvSpPr>
        <p:spPr bwMode="gray">
          <a:xfrm>
            <a:off x="6203955" y="4701096"/>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圆角矩形 69"/>
          <p:cNvSpPr/>
          <p:nvPr/>
        </p:nvSpPr>
        <p:spPr bwMode="gray">
          <a:xfrm>
            <a:off x="6327784" y="4537974"/>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Terminal type-based</a:t>
            </a:r>
            <a:endParaRPr lang="en-US" altLang="zh-CN" sz="1400" kern="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Rectangle 16"/>
          <p:cNvSpPr/>
          <p:nvPr/>
        </p:nvSpPr>
        <p:spPr bwMode="gray">
          <a:xfrm>
            <a:off x="6203955" y="4878120"/>
            <a:ext cx="2517775" cy="984885"/>
          </a:xfrm>
          <a:prstGeom prst="rect">
            <a:avLst/>
          </a:prstGeom>
        </p:spPr>
        <p:txBody>
          <a:bodyPr wrap="square">
            <a:spAutoFit/>
          </a:bodyPr>
          <a:lstStyle/>
          <a:p>
            <a:pPr algn="ctr" defTabSz="1219028"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Automatic authorization</a:t>
            </a:r>
          </a:p>
          <a:p>
            <a:pPr defTabSz="1219028" fontAlgn="ctr">
              <a:buClr>
                <a:prstClr val="white">
                  <a:lumMod val="75000"/>
                </a:prstClr>
              </a:buClr>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Recognized as a camera</a:t>
            </a:r>
          </a:p>
          <a:p>
            <a:pPr marL="171450" indent="-171450" defTabSz="1219028" fontAlgn="ctr">
              <a:buClr>
                <a:prstClr val="white">
                  <a:lumMod val="75000"/>
                </a:prstClr>
              </a:buCl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Automatically added to a video surveillance group</a:t>
            </a:r>
          </a:p>
          <a:p>
            <a:pPr marL="171450" indent="-171450" defTabSz="1219028" fontAlgn="ctr">
              <a:buClr>
                <a:prstClr val="white">
                  <a:lumMod val="75000"/>
                </a:prstClr>
              </a:buCl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Set as a VIP user</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圆角矩形 71"/>
          <p:cNvSpPr/>
          <p:nvPr/>
        </p:nvSpPr>
        <p:spPr bwMode="gray">
          <a:xfrm>
            <a:off x="3424152" y="4710721"/>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圆角矩形 72"/>
          <p:cNvSpPr/>
          <p:nvPr/>
        </p:nvSpPr>
        <p:spPr bwMode="gray">
          <a:xfrm>
            <a:off x="3547981" y="4547599"/>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Terminal type-based</a:t>
            </a:r>
            <a:endPar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16"/>
          <p:cNvSpPr/>
          <p:nvPr/>
        </p:nvSpPr>
        <p:spPr bwMode="gray">
          <a:xfrm>
            <a:off x="3424152" y="4887745"/>
            <a:ext cx="2517775" cy="1154162"/>
          </a:xfrm>
          <a:prstGeom prst="rect">
            <a:avLst/>
          </a:prstGeom>
        </p:spPr>
        <p:txBody>
          <a:bodyPr wrap="square">
            <a:spAutoFit/>
          </a:bodyPr>
          <a:lstStyle/>
          <a:p>
            <a:pPr algn="ctr" defTabSz="1219028"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Automatic authentication</a:t>
            </a:r>
            <a:endPar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1219028" fontAlgn="ctr">
              <a:buClr>
                <a:prstClr val="white">
                  <a:lumMod val="75000"/>
                </a:prstClr>
              </a:buClr>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Recognized as a printer</a:t>
            </a:r>
          </a:p>
          <a:p>
            <a:pPr marL="171450" indent="-171450" defTabSz="1219028" fontAlgn="ctr">
              <a:buClr>
                <a:prstClr val="white">
                  <a:lumMod val="75000"/>
                </a:prstClr>
              </a:buCl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Automatic MAC address authentication, without the need of manual MAC address input </a:t>
            </a:r>
            <a:endParaRPr lang="en-US" altLang="zh-CN" sz="11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1219028" fontAlgn="ctr">
              <a:buClr>
                <a:prstClr val="white">
                  <a:lumMod val="75000"/>
                </a:prstClr>
              </a:buClr>
              <a:buFont typeface="Arial" panose="020B0604020202020204" pitchFamily="34" charset="0"/>
              <a:buChar char="•"/>
            </a:pP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圆角矩形 74"/>
          <p:cNvSpPr/>
          <p:nvPr/>
        </p:nvSpPr>
        <p:spPr bwMode="gray">
          <a:xfrm>
            <a:off x="9052651" y="4708533"/>
            <a:ext cx="2517775" cy="1231360"/>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圆角矩形 75"/>
          <p:cNvSpPr/>
          <p:nvPr/>
        </p:nvSpPr>
        <p:spPr bwMode="gray">
          <a:xfrm>
            <a:off x="9176480" y="4537975"/>
            <a:ext cx="2270117" cy="355814"/>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4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Terminal type-based</a:t>
            </a:r>
            <a:endParaRPr lang="en-US" altLang="zh-CN" sz="1400" kern="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Rectangle 16"/>
          <p:cNvSpPr/>
          <p:nvPr/>
        </p:nvSpPr>
        <p:spPr bwMode="gray">
          <a:xfrm>
            <a:off x="9052651" y="4893626"/>
            <a:ext cx="2517775" cy="815608"/>
          </a:xfrm>
          <a:prstGeom prst="rect">
            <a:avLst/>
          </a:prstGeom>
        </p:spPr>
        <p:txBody>
          <a:bodyPr wrap="square">
            <a:spAutoFit/>
          </a:bodyPr>
          <a:lstStyle/>
          <a:p>
            <a:pPr algn="ctr" defTabSz="1219028" fontAlgn="ctr">
              <a:buClr>
                <a:srgbClr val="CC9900"/>
              </a:buClr>
            </a:pP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Bogus terminal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detection</a:t>
            </a:r>
          </a:p>
          <a:p>
            <a:pPr defTabSz="1219028" fontAlgn="ctr">
              <a:buClr>
                <a:prstClr val="white">
                  <a:lumMod val="75000"/>
                </a:prstClr>
              </a:buClr>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Recognized as an IP phone first and then a PC </a:t>
            </a:r>
          </a:p>
          <a:p>
            <a:pPr marL="171450" indent="-171450" defTabSz="1219028" fontAlgn="ctr">
              <a:buClr>
                <a:prstClr val="white">
                  <a:lumMod val="75000"/>
                </a:prstClr>
              </a:buCl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Report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bogus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alarm.</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5"/>
          <p:cNvSpPr/>
          <p:nvPr/>
        </p:nvSpPr>
        <p:spPr bwMode="gray">
          <a:xfrm>
            <a:off x="440706" y="1016929"/>
            <a:ext cx="274371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Requirements &amp; challenges</a:t>
            </a:r>
          </a:p>
        </p:txBody>
      </p:sp>
      <p:sp>
        <p:nvSpPr>
          <p:cNvPr id="79" name="圆角矩形 75"/>
          <p:cNvSpPr/>
          <p:nvPr/>
        </p:nvSpPr>
        <p:spPr bwMode="gray">
          <a:xfrm>
            <a:off x="440706" y="1436312"/>
            <a:ext cx="2743716" cy="4696518"/>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0" name="圆角矩形 75"/>
          <p:cNvSpPr/>
          <p:nvPr/>
        </p:nvSpPr>
        <p:spPr bwMode="gray">
          <a:xfrm>
            <a:off x="3268511" y="1016929"/>
            <a:ext cx="847740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Terminal identification and policy automation</a:t>
            </a:r>
          </a:p>
        </p:txBody>
      </p:sp>
      <p:sp>
        <p:nvSpPr>
          <p:cNvPr id="81" name="圆角矩形 75"/>
          <p:cNvSpPr/>
          <p:nvPr/>
        </p:nvSpPr>
        <p:spPr bwMode="gray">
          <a:xfrm>
            <a:off x="3268511" y="1436312"/>
            <a:ext cx="8477402" cy="4696518"/>
          </a:xfrm>
          <a:prstGeom prst="roundRect">
            <a:avLst>
              <a:gd name="adj" fmla="val 115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矩形 81"/>
          <p:cNvSpPr/>
          <p:nvPr/>
        </p:nvSpPr>
        <p:spPr bwMode="gray">
          <a:xfrm>
            <a:off x="3950168" y="1703105"/>
            <a:ext cx="1627547" cy="461665"/>
          </a:xfrm>
          <a:prstGeom prst="rect">
            <a:avLst/>
          </a:prstGeom>
        </p:spPr>
        <p:txBody>
          <a:bodyPr wrap="square">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fingerprint database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图片 76" descr="接入交换机.png"/>
          <p:cNvPicPr>
            <a:picLocks noChangeAspect="1"/>
          </p:cNvPicPr>
          <p:nvPr/>
        </p:nvPicPr>
        <p:blipFill>
          <a:blip r:embed="rId4" cstate="print"/>
          <a:stretch>
            <a:fillRect/>
          </a:stretch>
        </p:blipFill>
        <p:spPr bwMode="gray">
          <a:xfrm>
            <a:off x="4364860" y="3572445"/>
            <a:ext cx="446281" cy="365140"/>
          </a:xfrm>
          <a:prstGeom prst="rect">
            <a:avLst/>
          </a:prstGeom>
        </p:spPr>
      </p:pic>
      <p:pic>
        <p:nvPicPr>
          <p:cNvPr id="84" name="图片 76" descr="接入交换机.png"/>
          <p:cNvPicPr>
            <a:picLocks noChangeAspect="1"/>
          </p:cNvPicPr>
          <p:nvPr/>
        </p:nvPicPr>
        <p:blipFill>
          <a:blip r:embed="rId4" cstate="print"/>
          <a:stretch>
            <a:fillRect/>
          </a:stretch>
        </p:blipFill>
        <p:spPr bwMode="gray">
          <a:xfrm>
            <a:off x="10062994" y="3572445"/>
            <a:ext cx="446281" cy="365140"/>
          </a:xfrm>
          <a:prstGeom prst="rect">
            <a:avLst/>
          </a:prstGeom>
        </p:spPr>
      </p:pic>
      <p:pic>
        <p:nvPicPr>
          <p:cNvPr id="85" name="图片 105" descr="AP.png"/>
          <p:cNvPicPr>
            <a:picLocks noChangeAspect="1"/>
          </p:cNvPicPr>
          <p:nvPr/>
        </p:nvPicPr>
        <p:blipFill>
          <a:blip r:embed="rId5" cstate="print"/>
          <a:stretch>
            <a:fillRect/>
          </a:stretch>
        </p:blipFill>
        <p:spPr bwMode="gray">
          <a:xfrm>
            <a:off x="7184292" y="3572445"/>
            <a:ext cx="446281" cy="365140"/>
          </a:xfrm>
          <a:prstGeom prst="rect">
            <a:avLst/>
          </a:prstGeom>
        </p:spPr>
      </p:pic>
      <p:pic>
        <p:nvPicPr>
          <p:cNvPr id="86" name="图片 86" descr="核心交换机.png"/>
          <p:cNvPicPr>
            <a:picLocks noChangeAspect="1"/>
          </p:cNvPicPr>
          <p:nvPr/>
        </p:nvPicPr>
        <p:blipFill>
          <a:blip r:embed="rId6" cstate="print"/>
          <a:stretch>
            <a:fillRect/>
          </a:stretch>
        </p:blipFill>
        <p:spPr bwMode="gray">
          <a:xfrm>
            <a:off x="7184292" y="2603261"/>
            <a:ext cx="446281" cy="365140"/>
          </a:xfrm>
          <a:prstGeom prst="rect">
            <a:avLst/>
          </a:prstGeom>
        </p:spPr>
      </p:pic>
      <p:pic>
        <p:nvPicPr>
          <p:cNvPr id="87" name="图片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650018" y="1777878"/>
            <a:ext cx="1346845" cy="248394"/>
          </a:xfrm>
          <a:prstGeom prst="rect">
            <a:avLst/>
          </a:prstGeom>
        </p:spPr>
      </p:pic>
      <p:sp>
        <p:nvSpPr>
          <p:cNvPr id="88" name="下箭头 63"/>
          <p:cNvSpPr/>
          <p:nvPr/>
        </p:nvSpPr>
        <p:spPr bwMode="gray">
          <a:xfrm flipV="1">
            <a:off x="5931072" y="2801446"/>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448744" y="3331645"/>
            <a:ext cx="1814920" cy="276999"/>
          </a:xfrm>
          <a:prstGeom prst="rect">
            <a:avLst/>
          </a:prstGeom>
        </p:spPr>
        <p:txBody>
          <a:bodyPr wrap="none">
            <a:spAutoFit/>
          </a:bodyPr>
          <a:lstStyle/>
          <a:p>
            <a:pPr algn="ct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Information reporting</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下箭头 63"/>
          <p:cNvSpPr/>
          <p:nvPr/>
        </p:nvSpPr>
        <p:spPr bwMode="gray">
          <a:xfrm rot="10800000" flipV="1">
            <a:off x="7776698" y="2096298"/>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a:off x="7438465" y="2135979"/>
            <a:ext cx="1579278" cy="276999"/>
          </a:xfrm>
          <a:prstGeom prst="rect">
            <a:avLst/>
          </a:prstGeom>
        </p:spPr>
        <p:txBody>
          <a:bodyPr wrap="none">
            <a:spAutoFit/>
          </a:bodyPr>
          <a:lstStyle/>
          <a:p>
            <a:pPr algn="ct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Proactive scanning</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rot="10800000" flipH="1" flipV="1">
            <a:off x="10099392" y="3943291"/>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&gt;</a:t>
            </a:r>
            <a:endParaRPr lang="en-US" altLang="zh-CN" sz="16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3" name="图片 47" descr="打印机.png"/>
          <p:cNvPicPr>
            <a:picLocks noChangeAspect="1"/>
          </p:cNvPicPr>
          <p:nvPr/>
        </p:nvPicPr>
        <p:blipFill>
          <a:blip r:embed="rId8" cstate="print"/>
          <a:stretch>
            <a:fillRect/>
          </a:stretch>
        </p:blipFill>
        <p:spPr bwMode="gray">
          <a:xfrm>
            <a:off x="4385297" y="4085813"/>
            <a:ext cx="404351" cy="321864"/>
          </a:xfrm>
          <a:prstGeom prst="rect">
            <a:avLst/>
          </a:prstGeom>
        </p:spPr>
      </p:pic>
      <p:grpSp>
        <p:nvGrpSpPr>
          <p:cNvPr id="94" name="组合 211"/>
          <p:cNvGrpSpPr/>
          <p:nvPr/>
        </p:nvGrpSpPr>
        <p:grpSpPr bwMode="gray">
          <a:xfrm>
            <a:off x="7158258" y="4130279"/>
            <a:ext cx="515863" cy="232932"/>
            <a:chOff x="5310188" y="1243013"/>
            <a:chExt cx="915988" cy="414338"/>
          </a:xfrm>
          <a:solidFill>
            <a:srgbClr val="7A7B7C"/>
          </a:solidFill>
        </p:grpSpPr>
        <p:sp>
          <p:nvSpPr>
            <p:cNvPr id="95"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3" name="图片 42" descr="IP电话.png"/>
          <p:cNvPicPr>
            <a:picLocks noChangeAspect="1"/>
          </p:cNvPicPr>
          <p:nvPr/>
        </p:nvPicPr>
        <p:blipFill>
          <a:blip r:embed="rId9" cstate="print"/>
          <a:stretch>
            <a:fillRect/>
          </a:stretch>
        </p:blipFill>
        <p:spPr bwMode="gray">
          <a:xfrm>
            <a:off x="9819333" y="4073396"/>
            <a:ext cx="368791" cy="346698"/>
          </a:xfrm>
          <a:prstGeom prst="rect">
            <a:avLst/>
          </a:prstGeom>
        </p:spPr>
      </p:pic>
      <p:pic>
        <p:nvPicPr>
          <p:cNvPr id="104" name="图片 103" descr="PC.png">
            <a:extLst>
              <a:ext uri="{FF2B5EF4-FFF2-40B4-BE49-F238E27FC236}">
                <a16:creationId xmlns:a16="http://schemas.microsoft.com/office/drawing/2014/main" xmlns="" id="{4666702E-823D-4236-BF2F-880359158C83}"/>
              </a:ext>
            </a:extLst>
          </p:cNvPr>
          <p:cNvPicPr>
            <a:picLocks noChangeAspect="1"/>
          </p:cNvPicPr>
          <p:nvPr/>
        </p:nvPicPr>
        <p:blipFill>
          <a:blip r:embed="rId10" cstate="print"/>
          <a:stretch>
            <a:fillRect/>
          </a:stretch>
        </p:blipFill>
        <p:spPr bwMode="gray">
          <a:xfrm>
            <a:off x="10468183" y="4075671"/>
            <a:ext cx="445506" cy="342149"/>
          </a:xfrm>
          <a:prstGeom prst="rect">
            <a:avLst/>
          </a:prstGeom>
        </p:spPr>
      </p:pic>
    </p:spTree>
    <p:extLst>
      <p:ext uri="{BB962C8B-B14F-4D97-AF65-F5344CB8AC3E}">
        <p14:creationId xmlns:p14="http://schemas.microsoft.com/office/powerpoint/2010/main" val="148391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Terminal Identification: Supports Proactive and Passive Detection</a:t>
            </a:r>
            <a:endParaRPr lang="zh-CN" altLang="en-US" dirty="0">
              <a:sym typeface="Huawei Sans" panose="020C0503030203020204" pitchFamily="34" charset="0"/>
            </a:endParaRPr>
          </a:p>
        </p:txBody>
      </p:sp>
      <p:sp>
        <p:nvSpPr>
          <p:cNvPr id="5" name="圆角矩形 4"/>
          <p:cNvSpPr/>
          <p:nvPr/>
        </p:nvSpPr>
        <p:spPr bwMode="gray">
          <a:xfrm>
            <a:off x="477383" y="4683584"/>
            <a:ext cx="11297213" cy="1496964"/>
          </a:xfrm>
          <a:prstGeom prst="roundRect">
            <a:avLst>
              <a:gd name="adj" fmla="val 3373"/>
            </a:avLst>
          </a:prstGeom>
          <a:ln>
            <a:solidFill>
              <a:schemeClr val="bg1">
                <a:lumMod val="75000"/>
              </a:schemeClr>
            </a:solidFill>
          </a:ln>
        </p:spPr>
        <p:txBody>
          <a:bodyPr wrap="square">
            <a:noAutofit/>
          </a:bodyPr>
          <a:lstStyle/>
          <a:p>
            <a:pPr marL="176213" indent="-176213" fontAlgn="ctr">
              <a:spcAft>
                <a:spcPts val="600"/>
              </a:spcAft>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Terminal visibility:</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collects terminal type statistics (by vendor and OS), displays the relationship between terminals and access ports, queries access policies (covering VLAN, QoS, and authentication mode), and exports reports </a:t>
            </a:r>
          </a:p>
          <a:p>
            <a:pPr marL="176213" indent="-176213" fontAlgn="ctr">
              <a:spcAft>
                <a:spcPts val="600"/>
              </a:spcAft>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Terminal policy automation: </a:t>
            </a:r>
          </a:p>
          <a:p>
            <a:pPr marL="447675" lvl="1" indent="-174625" fontAlgn="ctr">
              <a:spcAft>
                <a:spcPts val="600"/>
              </a:spcAft>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Supports automatic terminal access based on terminal types, thereby achieving automatic MAC address authentication of dumb terminals </a:t>
            </a:r>
          </a:p>
          <a:p>
            <a:pPr marL="447675" lvl="1" indent="-174625" fontAlgn="ctr">
              <a:spcAft>
                <a:spcPts val="600"/>
              </a:spcAft>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Authorizes policies (covering VLAN, security group, access permission, and QoS) on a per-terminal group basis</a:t>
            </a:r>
          </a:p>
          <a:p>
            <a:pPr marL="447675" lvl="1" indent="-174625" fontAlgn="ctr">
              <a:spcAft>
                <a:spcPts val="600"/>
              </a:spcAft>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Supports IPv4/IPv6 dual-stack terminals</a:t>
            </a:r>
          </a:p>
        </p:txBody>
      </p:sp>
      <p:sp>
        <p:nvSpPr>
          <p:cNvPr id="66" name="圆角矩形 65"/>
          <p:cNvSpPr/>
          <p:nvPr/>
        </p:nvSpPr>
        <p:spPr bwMode="gray">
          <a:xfrm>
            <a:off x="6216141" y="1489138"/>
            <a:ext cx="1233655" cy="224579"/>
          </a:xfrm>
          <a:prstGeom prst="roundRect">
            <a:avLst/>
          </a:prstGeom>
          <a:solidFill>
            <a:schemeClr val="bg1">
              <a:lumMod val="75000"/>
            </a:schemeClr>
          </a:solidFill>
        </p:spPr>
        <p:txBody>
          <a:bodyPr wrap="none" anchor="ctr" anchorCtr="0">
            <a:no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Passive detection</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4726833" y="1492086"/>
            <a:ext cx="1305261" cy="224579"/>
          </a:xfrm>
          <a:prstGeom prst="roundRect">
            <a:avLst/>
          </a:prstGeom>
          <a:solidFill>
            <a:schemeClr val="bg1">
              <a:lumMod val="75000"/>
            </a:schemeClr>
          </a:solidFill>
        </p:spPr>
        <p:txBody>
          <a:bodyPr wrap="none" anchor="ctr" anchorCtr="0">
            <a:no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Proactive detection</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477383" y="1550210"/>
            <a:ext cx="5554711" cy="3022217"/>
          </a:xfrm>
          <a:prstGeom prst="roundRect">
            <a:avLst>
              <a:gd name="adj" fmla="val 1831"/>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6219886" y="1550210"/>
            <a:ext cx="5554711" cy="3022217"/>
          </a:xfrm>
          <a:prstGeom prst="roundRect">
            <a:avLst>
              <a:gd name="adj" fmla="val 1318"/>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29255" y="2151994"/>
            <a:ext cx="1466798" cy="270516"/>
          </a:xfrm>
          <a:prstGeom prst="rect">
            <a:avLst/>
          </a:prstGeom>
        </p:spPr>
      </p:pic>
      <p:pic>
        <p:nvPicPr>
          <p:cNvPr id="71" name="图片 42" descr="IP电话.png"/>
          <p:cNvPicPr>
            <a:picLocks noChangeAspect="1"/>
          </p:cNvPicPr>
          <p:nvPr/>
        </p:nvPicPr>
        <p:blipFill>
          <a:blip r:embed="rId4" cstate="print"/>
          <a:stretch>
            <a:fillRect/>
          </a:stretch>
        </p:blipFill>
        <p:spPr bwMode="gray">
          <a:xfrm>
            <a:off x="2181808" y="4128163"/>
            <a:ext cx="441200" cy="414768"/>
          </a:xfrm>
          <a:prstGeom prst="rect">
            <a:avLst/>
          </a:prstGeom>
        </p:spPr>
      </p:pic>
      <p:grpSp>
        <p:nvGrpSpPr>
          <p:cNvPr id="72" name="组合 362"/>
          <p:cNvGrpSpPr>
            <a:grpSpLocks/>
          </p:cNvGrpSpPr>
          <p:nvPr/>
        </p:nvGrpSpPr>
        <p:grpSpPr bwMode="gray">
          <a:xfrm>
            <a:off x="5359535" y="2120675"/>
            <a:ext cx="390007" cy="390007"/>
            <a:chOff x="373063" y="2114551"/>
            <a:chExt cx="1114425" cy="1116013"/>
          </a:xfrm>
        </p:grpSpPr>
        <p:sp>
          <p:nvSpPr>
            <p:cNvPr id="73"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341"/>
            <p:cNvGrpSpPr>
              <a:grpSpLocks/>
            </p:cNvGrpSpPr>
            <p:nvPr/>
          </p:nvGrpSpPr>
          <p:grpSpPr bwMode="gray">
            <a:xfrm>
              <a:off x="649288" y="2289176"/>
              <a:ext cx="561975" cy="769938"/>
              <a:chOff x="649288" y="2289176"/>
              <a:chExt cx="561975" cy="769938"/>
            </a:xfrm>
          </p:grpSpPr>
          <p:sp>
            <p:nvSpPr>
              <p:cNvPr id="75"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81" name="Group 165"/>
          <p:cNvGrpSpPr/>
          <p:nvPr/>
        </p:nvGrpSpPr>
        <p:grpSpPr bwMode="gray">
          <a:xfrm rot="5400000">
            <a:off x="931372" y="2931909"/>
            <a:ext cx="1754374" cy="746496"/>
            <a:chOff x="-1233037" y="914446"/>
            <a:chExt cx="1573823" cy="778776"/>
          </a:xfrm>
        </p:grpSpPr>
        <p:cxnSp>
          <p:nvCxnSpPr>
            <p:cNvPr id="8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4" name="图片 76" descr="接入交换机.png"/>
          <p:cNvPicPr>
            <a:picLocks noChangeAspect="1"/>
          </p:cNvPicPr>
          <p:nvPr/>
        </p:nvPicPr>
        <p:blipFill>
          <a:blip r:embed="rId5" cstate="print"/>
          <a:stretch>
            <a:fillRect/>
          </a:stretch>
        </p:blipFill>
        <p:spPr bwMode="gray">
          <a:xfrm>
            <a:off x="1199276" y="3123973"/>
            <a:ext cx="420772" cy="344268"/>
          </a:xfrm>
          <a:prstGeom prst="rect">
            <a:avLst/>
          </a:prstGeom>
        </p:spPr>
      </p:pic>
      <p:sp>
        <p:nvSpPr>
          <p:cNvPr id="85" name="文本框 84"/>
          <p:cNvSpPr txBox="1"/>
          <p:nvPr/>
        </p:nvSpPr>
        <p:spPr bwMode="gray">
          <a:xfrm>
            <a:off x="2299545" y="2795761"/>
            <a:ext cx="708389"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Scan-and-detect</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3083818" y="3535419"/>
            <a:ext cx="1109902"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Feedback</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箭头连接符 86"/>
          <p:cNvCxnSpPr/>
          <p:nvPr/>
        </p:nvCxnSpPr>
        <p:spPr bwMode="gray">
          <a:xfrm>
            <a:off x="2232966" y="2646482"/>
            <a:ext cx="0" cy="1379269"/>
          </a:xfrm>
          <a:prstGeom prst="straightConnector1">
            <a:avLst/>
          </a:prstGeom>
          <a:ln w="19050">
            <a:solidFill>
              <a:srgbClr val="C7000B"/>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8" name="Oval 4"/>
          <p:cNvSpPr>
            <a:spLocks noChangeAspect="1"/>
          </p:cNvSpPr>
          <p:nvPr/>
        </p:nvSpPr>
        <p:spPr bwMode="gray">
          <a:xfrm>
            <a:off x="2128834" y="2921295"/>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p:cNvCxnSpPr/>
          <p:nvPr/>
        </p:nvCxnSpPr>
        <p:spPr bwMode="gray">
          <a:xfrm>
            <a:off x="3007934" y="2646482"/>
            <a:ext cx="0" cy="1379269"/>
          </a:xfrm>
          <a:prstGeom prst="straightConnector1">
            <a:avLst/>
          </a:pr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0" name="Oval 4"/>
          <p:cNvSpPr>
            <a:spLocks noChangeAspect="1"/>
          </p:cNvSpPr>
          <p:nvPr/>
        </p:nvSpPr>
        <p:spPr bwMode="gray">
          <a:xfrm>
            <a:off x="2903280" y="3582523"/>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a:off x="1395646" y="2131140"/>
            <a:ext cx="774446" cy="924173"/>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Lst>
            <a:ahLst/>
            <a:cxnLst>
              <a:cxn ang="0">
                <a:pos x="connsiteX0" y="connsiteY0"/>
              </a:cxn>
              <a:cxn ang="0">
                <a:pos x="connsiteX1" y="connsiteY1"/>
              </a:cxn>
            </a:cxnLst>
            <a:rect l="l" t="t" r="r" b="b"/>
            <a:pathLst>
              <a:path w="2251460" h="387419">
                <a:moveTo>
                  <a:pt x="1" y="387419"/>
                </a:moveTo>
                <a:cubicBezTo>
                  <a:pt x="73125" y="37304"/>
                  <a:pt x="925811" y="-40958"/>
                  <a:pt x="2251460" y="17692"/>
                </a:cubicBezTo>
              </a:path>
            </a:pathLst>
          </a:cu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4"/>
          <p:cNvSpPr>
            <a:spLocks noChangeAspect="1"/>
          </p:cNvSpPr>
          <p:nvPr/>
        </p:nvSpPr>
        <p:spPr bwMode="gray">
          <a:xfrm>
            <a:off x="1586633" y="2095782"/>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608080" y="1550210"/>
            <a:ext cx="1818707" cy="461665"/>
          </a:xfrm>
          <a:prstGeom prst="rect">
            <a:avLst/>
          </a:prstGeom>
          <a:noFill/>
        </p:spPr>
        <p:txBody>
          <a:bodyPr wrap="square" rtlCol="0">
            <a:spAutoFit/>
          </a:bodyPr>
          <a:lstStyle/>
          <a:p>
            <a:pPr font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Deliver configurations/policies</a:t>
            </a:r>
          </a:p>
        </p:txBody>
      </p:sp>
      <p:cxnSp>
        <p:nvCxnSpPr>
          <p:cNvPr id="94" name="直接箭头连接符 93"/>
          <p:cNvCxnSpPr/>
          <p:nvPr/>
        </p:nvCxnSpPr>
        <p:spPr bwMode="gray">
          <a:xfrm flipH="1">
            <a:off x="3792208" y="2318729"/>
            <a:ext cx="1532765" cy="0"/>
          </a:xfrm>
          <a:prstGeom prst="straightConnector1">
            <a:avLst/>
          </a:pr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Oval 4"/>
          <p:cNvSpPr>
            <a:spLocks noChangeAspect="1"/>
          </p:cNvSpPr>
          <p:nvPr/>
        </p:nvSpPr>
        <p:spPr bwMode="gray">
          <a:xfrm>
            <a:off x="3789029" y="2207208"/>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3482584" y="2420052"/>
            <a:ext cx="1613421" cy="461665"/>
          </a:xfrm>
          <a:prstGeom prst="rect">
            <a:avLst/>
          </a:prstGeom>
          <a:noFill/>
        </p:spPr>
        <p:txBody>
          <a:bodyPr wrap="square" rtlCol="0">
            <a:spAutoFit/>
          </a:bodyPr>
          <a:lstStyle/>
          <a:p>
            <a:pPr fontAlgn="ctr"/>
            <a:r>
              <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Display identification result</a:t>
            </a:r>
          </a:p>
        </p:txBody>
      </p:sp>
      <p:sp>
        <p:nvSpPr>
          <p:cNvPr id="97" name="文本框 96"/>
          <p:cNvSpPr txBox="1"/>
          <p:nvPr/>
        </p:nvSpPr>
        <p:spPr bwMode="gray">
          <a:xfrm>
            <a:off x="5008291" y="2525578"/>
            <a:ext cx="1105324"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36604" y="2151994"/>
            <a:ext cx="1466798" cy="270516"/>
          </a:xfrm>
          <a:prstGeom prst="rect">
            <a:avLst/>
          </a:prstGeom>
        </p:spPr>
      </p:pic>
      <p:pic>
        <p:nvPicPr>
          <p:cNvPr id="99" name="图片 42" descr="IP电话.png"/>
          <p:cNvPicPr>
            <a:picLocks noChangeAspect="1"/>
          </p:cNvPicPr>
          <p:nvPr/>
        </p:nvPicPr>
        <p:blipFill>
          <a:blip r:embed="rId4" cstate="print"/>
          <a:stretch>
            <a:fillRect/>
          </a:stretch>
        </p:blipFill>
        <p:spPr bwMode="gray">
          <a:xfrm>
            <a:off x="7889157" y="4128163"/>
            <a:ext cx="441200" cy="414768"/>
          </a:xfrm>
          <a:prstGeom prst="rect">
            <a:avLst/>
          </a:prstGeom>
        </p:spPr>
      </p:pic>
      <p:grpSp>
        <p:nvGrpSpPr>
          <p:cNvPr id="100" name="组合 362"/>
          <p:cNvGrpSpPr>
            <a:grpSpLocks/>
          </p:cNvGrpSpPr>
          <p:nvPr/>
        </p:nvGrpSpPr>
        <p:grpSpPr bwMode="gray">
          <a:xfrm>
            <a:off x="11066884" y="2120675"/>
            <a:ext cx="390007" cy="390007"/>
            <a:chOff x="373063" y="2114551"/>
            <a:chExt cx="1114425" cy="1116013"/>
          </a:xfrm>
        </p:grpSpPr>
        <p:sp>
          <p:nvSpPr>
            <p:cNvPr id="101"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组合 341"/>
            <p:cNvGrpSpPr>
              <a:grpSpLocks/>
            </p:cNvGrpSpPr>
            <p:nvPr/>
          </p:nvGrpSpPr>
          <p:grpSpPr bwMode="gray">
            <a:xfrm>
              <a:off x="649288" y="2289176"/>
              <a:ext cx="561975" cy="769938"/>
              <a:chOff x="649288" y="2289176"/>
              <a:chExt cx="561975" cy="769938"/>
            </a:xfrm>
          </p:grpSpPr>
          <p:sp>
            <p:nvSpPr>
              <p:cNvPr id="103"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09" name="Group 165"/>
          <p:cNvGrpSpPr/>
          <p:nvPr/>
        </p:nvGrpSpPr>
        <p:grpSpPr bwMode="gray">
          <a:xfrm rot="5400000">
            <a:off x="6638721" y="2931909"/>
            <a:ext cx="1754374" cy="746496"/>
            <a:chOff x="-1233037" y="914446"/>
            <a:chExt cx="1573823" cy="778776"/>
          </a:xfrm>
        </p:grpSpPr>
        <p:cxnSp>
          <p:nvCxnSpPr>
            <p:cNvPr id="1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2" name="图片 76" descr="接入交换机.png"/>
          <p:cNvPicPr>
            <a:picLocks noChangeAspect="1"/>
          </p:cNvPicPr>
          <p:nvPr/>
        </p:nvPicPr>
        <p:blipFill>
          <a:blip r:embed="rId5" cstate="print"/>
          <a:stretch>
            <a:fillRect/>
          </a:stretch>
        </p:blipFill>
        <p:spPr bwMode="gray">
          <a:xfrm>
            <a:off x="6906625" y="3123973"/>
            <a:ext cx="420772" cy="344268"/>
          </a:xfrm>
          <a:prstGeom prst="rect">
            <a:avLst/>
          </a:prstGeom>
        </p:spPr>
      </p:pic>
      <p:sp>
        <p:nvSpPr>
          <p:cNvPr id="113" name="任意多边形 112"/>
          <p:cNvSpPr/>
          <p:nvPr/>
        </p:nvSpPr>
        <p:spPr bwMode="gray">
          <a:xfrm>
            <a:off x="7102995" y="2123507"/>
            <a:ext cx="867579" cy="931806"/>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1 w 2522215"/>
              <a:gd name="connsiteY0" fmla="*/ 390619 h 390619"/>
              <a:gd name="connsiteX1" fmla="*/ 2522215 w 2522215"/>
              <a:gd name="connsiteY1" fmla="*/ 17343 h 390619"/>
            </a:gdLst>
            <a:ahLst/>
            <a:cxnLst>
              <a:cxn ang="0">
                <a:pos x="connsiteX0" y="connsiteY0"/>
              </a:cxn>
              <a:cxn ang="0">
                <a:pos x="connsiteX1" y="connsiteY1"/>
              </a:cxn>
            </a:cxnLst>
            <a:rect l="l" t="t" r="r" b="b"/>
            <a:pathLst>
              <a:path w="2522215" h="390619">
                <a:moveTo>
                  <a:pt x="1" y="390619"/>
                </a:moveTo>
                <a:cubicBezTo>
                  <a:pt x="73125" y="40504"/>
                  <a:pt x="1196566" y="-41307"/>
                  <a:pt x="2522215" y="17343"/>
                </a:cubicBezTo>
              </a:path>
            </a:pathLst>
          </a:cu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4"/>
          <p:cNvSpPr>
            <a:spLocks noChangeAspect="1"/>
          </p:cNvSpPr>
          <p:nvPr/>
        </p:nvSpPr>
        <p:spPr bwMode="gray">
          <a:xfrm>
            <a:off x="7267851" y="2164487"/>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bwMode="gray">
          <a:xfrm>
            <a:off x="6308674" y="1713717"/>
            <a:ext cx="2227621" cy="461665"/>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Deliver </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onfigurations/policies</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箭头连接符 115"/>
          <p:cNvCxnSpPr/>
          <p:nvPr/>
        </p:nvCxnSpPr>
        <p:spPr bwMode="gray">
          <a:xfrm flipH="1">
            <a:off x="9499557" y="2318729"/>
            <a:ext cx="1532765" cy="0"/>
          </a:xfrm>
          <a:prstGeom prst="straightConnector1">
            <a:avLst/>
          </a:pr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17" name="Oval 4"/>
          <p:cNvSpPr>
            <a:spLocks noChangeAspect="1"/>
          </p:cNvSpPr>
          <p:nvPr/>
        </p:nvSpPr>
        <p:spPr bwMode="gray">
          <a:xfrm>
            <a:off x="9496378" y="2207208"/>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9129984" y="2420052"/>
            <a:ext cx="1538450" cy="461665"/>
          </a:xfrm>
          <a:prstGeom prst="rect">
            <a:avLst/>
          </a:prstGeom>
          <a:noFill/>
        </p:spPr>
        <p:txBody>
          <a:bodyPr wrap="square" rtlCol="0">
            <a:spAutoFit/>
          </a:bodyPr>
          <a:lstStyle/>
          <a:p>
            <a:pPr fontAlgn="ct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Display i</a:t>
            </a: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dentification result</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10735312" y="2525578"/>
            <a:ext cx="1070580"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箭头连接符 119"/>
          <p:cNvCxnSpPr/>
          <p:nvPr/>
        </p:nvCxnSpPr>
        <p:spPr bwMode="gray">
          <a:xfrm>
            <a:off x="7142660" y="3582523"/>
            <a:ext cx="592523" cy="689634"/>
          </a:xfrm>
          <a:prstGeom prst="straightConnector1">
            <a:avLst/>
          </a:pr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21" name="Oval 4"/>
          <p:cNvSpPr>
            <a:spLocks noChangeAspect="1"/>
          </p:cNvSpPr>
          <p:nvPr/>
        </p:nvSpPr>
        <p:spPr bwMode="gray">
          <a:xfrm>
            <a:off x="7593807" y="4124068"/>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6483241" y="4067011"/>
            <a:ext cx="1139515"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Send traffic</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rot="16200000">
            <a:off x="6047831" y="3034301"/>
            <a:ext cx="1007060" cy="461665"/>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Collect fingerprint</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4"/>
          <p:cNvSpPr>
            <a:spLocks noChangeAspect="1"/>
          </p:cNvSpPr>
          <p:nvPr/>
        </p:nvSpPr>
        <p:spPr bwMode="gray">
          <a:xfrm>
            <a:off x="6771395" y="3355402"/>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任意多边形 124"/>
          <p:cNvSpPr/>
          <p:nvPr/>
        </p:nvSpPr>
        <p:spPr bwMode="gray">
          <a:xfrm flipH="1" flipV="1">
            <a:off x="7368947" y="2456894"/>
            <a:ext cx="1035009" cy="873909"/>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0 w 1790168"/>
              <a:gd name="connsiteY0" fmla="*/ 567962 h 567962"/>
              <a:gd name="connsiteX1" fmla="*/ 1790168 w 1790168"/>
              <a:gd name="connsiteY1" fmla="*/ 8075 h 567962"/>
              <a:gd name="connsiteX0" fmla="*/ 0 w 1804147"/>
              <a:gd name="connsiteY0" fmla="*/ 620318 h 620318"/>
              <a:gd name="connsiteX1" fmla="*/ 1804147 w 1804147"/>
              <a:gd name="connsiteY1" fmla="*/ 6949 h 620318"/>
              <a:gd name="connsiteX0" fmla="*/ 0 w 1804147"/>
              <a:gd name="connsiteY0" fmla="*/ 614108 h 614108"/>
              <a:gd name="connsiteX1" fmla="*/ 1804147 w 1804147"/>
              <a:gd name="connsiteY1" fmla="*/ 739 h 614108"/>
              <a:gd name="connsiteX0" fmla="*/ 0 w 1804147"/>
              <a:gd name="connsiteY0" fmla="*/ 613369 h 613369"/>
              <a:gd name="connsiteX1" fmla="*/ 1804147 w 1804147"/>
              <a:gd name="connsiteY1" fmla="*/ 0 h 613369"/>
            </a:gdLst>
            <a:ahLst/>
            <a:cxnLst>
              <a:cxn ang="0">
                <a:pos x="connsiteX0" y="connsiteY0"/>
              </a:cxn>
              <a:cxn ang="0">
                <a:pos x="connsiteX1" y="connsiteY1"/>
              </a:cxn>
            </a:cxnLst>
            <a:rect l="l" t="t" r="r" b="b"/>
            <a:pathLst>
              <a:path w="1804147" h="613369">
                <a:moveTo>
                  <a:pt x="0" y="613369"/>
                </a:moveTo>
                <a:cubicBezTo>
                  <a:pt x="73124" y="263254"/>
                  <a:pt x="548390" y="18602"/>
                  <a:pt x="1804147" y="0"/>
                </a:cubicBezTo>
              </a:path>
            </a:pathLst>
          </a:custGeom>
          <a:ln w="19050">
            <a:solidFill>
              <a:srgbClr val="C7000B"/>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Oval 4"/>
          <p:cNvSpPr>
            <a:spLocks noChangeAspect="1"/>
          </p:cNvSpPr>
          <p:nvPr/>
        </p:nvSpPr>
        <p:spPr bwMode="gray">
          <a:xfrm>
            <a:off x="7928311" y="3056869"/>
            <a:ext cx="208265" cy="208265"/>
          </a:xfrm>
          <a:prstGeom prst="ellipse">
            <a:avLst/>
          </a:prstGeom>
          <a:solidFill>
            <a:srgbClr val="C7000B"/>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8133574" y="3040600"/>
            <a:ext cx="1571069"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Report fingerprint</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4192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b="1" dirty="0" err="1" smtClean="0">
                <a:sym typeface="Huawei Sans" panose="020C0503030203020204" pitchFamily="34" charset="0"/>
              </a:rPr>
              <a:t>CloudCampus</a:t>
            </a:r>
            <a:r>
              <a:rPr lang="en-US" altLang="zh-CN" sz="2000" b="1" dirty="0" smtClean="0">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8414254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Terminal Identification Methods</a:t>
            </a:r>
            <a:endParaRPr lang="zh-CN" altLang="en-US"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656697615"/>
              </p:ext>
            </p:extLst>
          </p:nvPr>
        </p:nvGraphicFramePr>
        <p:xfrm>
          <a:off x="544945" y="1059220"/>
          <a:ext cx="11102110" cy="4572000"/>
        </p:xfrm>
        <a:graphic>
          <a:graphicData uri="http://schemas.openxmlformats.org/drawingml/2006/table">
            <a:tbl>
              <a:tblPr firstRow="1" firstCol="1" lastRow="1" lastCol="1" bandRow="1" bandCol="1">
                <a:tableStyleId>{5940675A-B579-460E-94D1-54222C63F5DA}</a:tableStyleId>
              </a:tblPr>
              <a:tblGrid>
                <a:gridCol w="1704720"/>
                <a:gridCol w="1704720"/>
                <a:gridCol w="4058656"/>
                <a:gridCol w="3634014"/>
              </a:tblGrid>
              <a:tr h="0">
                <a:tc>
                  <a:txBody>
                    <a:bodyPr/>
                    <a:lstStyle/>
                    <a:p>
                      <a:pPr algn="ctr" fontAlgn="ctr">
                        <a:lnSpc>
                          <a:spcPct val="100000"/>
                        </a:lnSpc>
                        <a:spcBef>
                          <a:spcPts val="0"/>
                        </a:spcBef>
                        <a:spcAft>
                          <a:spcPts val="0"/>
                        </a:spcAft>
                      </a:pPr>
                      <a:r>
                        <a:rPr lang="en-US" sz="1400" b="1"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Type</a:t>
                      </a:r>
                      <a:endParaRPr lang="en-US" altLang="zh-CN" sz="14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400" b="1"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Identification Method</a:t>
                      </a:r>
                      <a:endParaRPr lang="en-US" altLang="zh-CN" sz="14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400" b="1"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Description</a:t>
                      </a:r>
                      <a:endParaRPr lang="en-US" altLang="zh-CN" sz="14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400" b="1"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Applicable Scenario</a:t>
                      </a:r>
                      <a:endParaRPr lang="en-US" altLang="zh-CN" sz="14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28010">
                <a:tc rowSpan="5">
                  <a:txBody>
                    <a:bodyPr/>
                    <a:lstStyle/>
                    <a:p>
                      <a:pPr algn="ctr" fontAlgn="ctr">
                        <a:lnSpc>
                          <a:spcPct val="100000"/>
                        </a:lnSpc>
                        <a:spcBef>
                          <a:spcPts val="0"/>
                        </a:spcBef>
                        <a:spcAft>
                          <a:spcPts val="0"/>
                        </a:spcAft>
                      </a:pP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Information reporting</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MAC OUI</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first three bytes of a MAC address indicate the manufacturer. </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Identify the device manufacturer only</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8010">
                <a:tc vMerge="1">
                  <a:txBody>
                    <a:bodyPr/>
                    <a:lstStyle/>
                    <a:p>
                      <a:pPr algn="ctr">
                        <a:lnSpc>
                          <a:spcPct val="150000"/>
                        </a:lnSpc>
                        <a:spcBef>
                          <a:spcPts val="0"/>
                        </a:spcBef>
                        <a:spcAft>
                          <a:spcPts val="0"/>
                        </a:spcAft>
                      </a:pPr>
                      <a:endParaRPr lang="zh-CN" sz="1400">
                        <a:effectLst/>
                        <a:latin typeface="Times New Roman"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Bef>
                          <a:spcPts val="0"/>
                        </a:spcBef>
                        <a:spcAft>
                          <a:spcPts val="0"/>
                        </a:spcAft>
                      </a:pPr>
                      <a:r>
                        <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rPr>
                        <a:t>HTTP User-Agent</a:t>
                      </a:r>
                      <a:endParaRPr lang="zh-CN"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rPr>
                        <a:t>User-Agent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contains the manufacturer, terminal type, operating system, browser type, and other information.</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Mobile phones, tablets, PCs, workstations, intelligent voice and video terminals</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8010">
                <a:tc vMerge="1">
                  <a:txBody>
                    <a:bodyPr/>
                    <a:lstStyle/>
                    <a:p>
                      <a:pPr algn="ctr">
                        <a:lnSpc>
                          <a:spcPct val="150000"/>
                        </a:lnSpc>
                        <a:spcBef>
                          <a:spcPts val="0"/>
                        </a:spcBef>
                        <a:spcAft>
                          <a:spcPts val="0"/>
                        </a:spcAft>
                      </a:pPr>
                      <a:endParaRPr lang="zh-CN" sz="1400">
                        <a:effectLst/>
                        <a:latin typeface="Times New Roman"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DHCP Option</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Some options of a terminal's DHCP packets can be used to classify terminals, for example, DHCP options 55, 60, and 12.</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Mobile phones, tablets, PCs, workstations, IP cameras, IP phones, printers, etc.</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vMerge="1">
                  <a:txBody>
                    <a:bodyPr/>
                    <a:lstStyle/>
                    <a:p>
                      <a:pPr algn="ctr">
                        <a:lnSpc>
                          <a:spcPct val="150000"/>
                        </a:lnSpc>
                        <a:spcBef>
                          <a:spcPts val="0"/>
                        </a:spcBef>
                        <a:spcAft>
                          <a:spcPts val="0"/>
                        </a:spcAft>
                      </a:pPr>
                      <a:endParaRPr lang="zh-CN" sz="1400">
                        <a:effectLst/>
                        <a:latin typeface="Times New Roman"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LLDP</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LLDPDUs carry device model information.</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 phones, IP cameras, network devices, etc.</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vMerge="1">
                  <a:txBody>
                    <a:bodyPr/>
                    <a:lstStyle/>
                    <a:p>
                      <a:pPr algn="ctr">
                        <a:lnSpc>
                          <a:spcPct val="150000"/>
                        </a:lnSpc>
                        <a:spcBef>
                          <a:spcPts val="0"/>
                        </a:spcBef>
                        <a:spcAft>
                          <a:spcPts val="0"/>
                        </a:spcAft>
                      </a:pPr>
                      <a:endParaRPr lang="zh-CN" sz="1400">
                        <a:effectLst/>
                        <a:latin typeface="Times New Roman"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mDNS</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mDNS packets contain terminal model and service information.</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Apple devices, printers, IP cameras, etc.</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8010">
                <a:tc rowSpan="2">
                  <a:txBody>
                    <a:bodyPr/>
                    <a:lstStyle/>
                    <a:p>
                      <a:pPr algn="ctr" fontAlgn="ctr">
                        <a:lnSpc>
                          <a:spcPct val="100000"/>
                        </a:lnSpc>
                        <a:spcBef>
                          <a:spcPts val="0"/>
                        </a:spcBef>
                        <a:spcAft>
                          <a:spcPts val="0"/>
                        </a:spcAft>
                      </a:pP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Proactive scanning</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SNMP Query</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Obtains identification information by querying device information-related SNMP MIB objects.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Network devices, printers, etc.</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8010">
                <a:tc vMerge="1">
                  <a:txBody>
                    <a:bodyPr/>
                    <a:lstStyle/>
                    <a:p>
                      <a:pPr algn="ctr">
                        <a:lnSpc>
                          <a:spcPct val="150000"/>
                        </a:lnSpc>
                        <a:spcBef>
                          <a:spcPts val="0"/>
                        </a:spcBef>
                        <a:spcAft>
                          <a:spcPts val="0"/>
                        </a:spcAft>
                      </a:pPr>
                      <a:endParaRPr lang="zh-CN" sz="1400" dirty="0">
                        <a:effectLst/>
                        <a:latin typeface="+mn-lt"/>
                        <a:ea typeface="+mn-ea"/>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Nmap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Scans the OS and services of terminals to detect the terminal model and OS information.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PCs, workstations, printers, phones, IP cameras, etc.</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1629124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Automatic Policy Delivery Process Based on Terminal Types</a:t>
            </a:r>
            <a:endParaRPr lang="zh-CN" altLang="en-US" dirty="0">
              <a:sym typeface="Huawei Sans" panose="020C0503030203020204" pitchFamily="34" charset="0"/>
            </a:endParaRPr>
          </a:p>
        </p:txBody>
      </p:sp>
      <p:sp>
        <p:nvSpPr>
          <p:cNvPr id="42" name="文本占位符 2"/>
          <p:cNvSpPr txBox="1">
            <a:spLocks/>
          </p:cNvSpPr>
          <p:nvPr/>
        </p:nvSpPr>
        <p:spPr bwMode="gray">
          <a:xfrm>
            <a:off x="6724650" y="1459968"/>
            <a:ext cx="5036546" cy="4622980"/>
          </a:xfrm>
          <a:prstGeom prst="rect">
            <a:avLst/>
          </a:prstGeom>
        </p:spPr>
        <p:txBody>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spcBef>
                <a:spcPts val="600"/>
              </a:spcBef>
              <a:buSzPct val="100000"/>
              <a:buFont typeface="+mj-lt"/>
              <a:buAutoNum type="arabicPeriod"/>
            </a:pPr>
            <a:r>
              <a:rPr lang="en-US" altLang="zh-CN" sz="1400" dirty="0">
                <a:sym typeface="Huawei Sans" panose="020C0503030203020204" pitchFamily="34" charset="0"/>
              </a:rPr>
              <a:t>On the </a:t>
            </a:r>
            <a:r>
              <a:rPr lang="en-US" altLang="zh-CN" sz="1400" dirty="0" err="1">
                <a:sym typeface="Huawei Sans" panose="020C0503030203020204" pitchFamily="34" charset="0"/>
              </a:rPr>
              <a:t>iMaster</a:t>
            </a:r>
            <a:r>
              <a:rPr lang="en-US" altLang="zh-CN" sz="1400" dirty="0">
                <a:sym typeface="Huawei Sans" panose="020C0503030203020204" pitchFamily="34" charset="0"/>
              </a:rPr>
              <a:t> </a:t>
            </a:r>
            <a:r>
              <a:rPr lang="en-US" altLang="zh-CN" sz="1400" dirty="0" smtClean="0">
                <a:sym typeface="Huawei Sans" panose="020C0503030203020204" pitchFamily="34" charset="0"/>
              </a:rPr>
              <a:t>NCE-Campus </a:t>
            </a:r>
            <a:r>
              <a:rPr lang="en-US" altLang="zh-CN" sz="1400" dirty="0">
                <a:sym typeface="Huawei Sans" panose="020C0503030203020204" pitchFamily="34" charset="0"/>
              </a:rPr>
              <a:t>web UI, an administrator enables the terminal identification function, selects terminal types, and specifies the corresponding policies.</a:t>
            </a:r>
          </a:p>
          <a:p>
            <a:pPr marL="342900" indent="-342900">
              <a:spcBef>
                <a:spcPts val="600"/>
              </a:spcBef>
              <a:buSzPct val="100000"/>
              <a:buFont typeface="+mj-lt"/>
              <a:buAutoNum type="arabicPeriod"/>
            </a:pPr>
            <a:r>
              <a:rPr lang="en-US" altLang="zh-CN" sz="1400" dirty="0" err="1">
                <a:sym typeface="Huawei Sans" panose="020C0503030203020204" pitchFamily="34" charset="0"/>
              </a:rPr>
              <a:t>iMaster</a:t>
            </a:r>
            <a:r>
              <a:rPr lang="en-US" altLang="zh-CN" sz="1400" dirty="0">
                <a:sym typeface="Huawei Sans" panose="020C0503030203020204" pitchFamily="34" charset="0"/>
              </a:rPr>
              <a:t> </a:t>
            </a:r>
            <a:r>
              <a:rPr lang="en-US" altLang="zh-CN" sz="1400" dirty="0" smtClean="0">
                <a:sym typeface="Huawei Sans" panose="020C0503030203020204" pitchFamily="34" charset="0"/>
              </a:rPr>
              <a:t>NCE-Campus </a:t>
            </a:r>
            <a:r>
              <a:rPr lang="en-US" altLang="zh-CN" sz="1400" dirty="0">
                <a:sym typeface="Huawei Sans" panose="020C0503030203020204" pitchFamily="34" charset="0"/>
              </a:rPr>
              <a:t>delivers terminal identification configurations to network devices.</a:t>
            </a:r>
          </a:p>
          <a:p>
            <a:pPr marL="342900" indent="-342900">
              <a:spcBef>
                <a:spcPts val="600"/>
              </a:spcBef>
              <a:buSzPct val="100000"/>
              <a:buFont typeface="+mj-lt"/>
              <a:buAutoNum type="arabicPeriod"/>
            </a:pPr>
            <a:r>
              <a:rPr lang="en-US" altLang="zh-CN" sz="1400" dirty="0">
                <a:sym typeface="Huawei Sans" panose="020C0503030203020204" pitchFamily="34" charset="0"/>
              </a:rPr>
              <a:t>When terminals access the network, network devices collect the fingerprint information of the terminals and report the information to iMaster NCE.</a:t>
            </a:r>
          </a:p>
          <a:p>
            <a:pPr marL="342900" indent="-342900">
              <a:spcBef>
                <a:spcPts val="600"/>
              </a:spcBef>
              <a:buSzPct val="100000"/>
              <a:buFont typeface="+mj-lt"/>
              <a:buAutoNum type="arabicPeriod"/>
            </a:pPr>
            <a:r>
              <a:rPr lang="en-US" altLang="zh-CN" sz="1400" dirty="0" err="1">
                <a:sym typeface="Huawei Sans" panose="020C0503030203020204" pitchFamily="34" charset="0"/>
              </a:rPr>
              <a:t>iMaster</a:t>
            </a:r>
            <a:r>
              <a:rPr lang="en-US" altLang="zh-CN" sz="1400" dirty="0">
                <a:sym typeface="Huawei Sans" panose="020C0503030203020204" pitchFamily="34" charset="0"/>
              </a:rPr>
              <a:t> </a:t>
            </a:r>
            <a:r>
              <a:rPr lang="en-US" altLang="zh-CN" sz="1400" dirty="0" smtClean="0">
                <a:sym typeface="Huawei Sans" panose="020C0503030203020204" pitchFamily="34" charset="0"/>
              </a:rPr>
              <a:t>NCE-Campus </a:t>
            </a:r>
            <a:r>
              <a:rPr lang="en-US" altLang="zh-CN" sz="1400" dirty="0">
                <a:sym typeface="Huawei Sans" panose="020C0503030203020204" pitchFamily="34" charset="0"/>
              </a:rPr>
              <a:t>automatically matches the terminals' fingerprint information against the fingerprint database to identify the terminal types.</a:t>
            </a:r>
          </a:p>
          <a:p>
            <a:pPr marL="342900" indent="-342900">
              <a:spcBef>
                <a:spcPts val="600"/>
              </a:spcBef>
              <a:buSzPct val="100000"/>
              <a:buFont typeface="+mj-lt"/>
              <a:buAutoNum type="arabicPeriod"/>
            </a:pPr>
            <a:r>
              <a:rPr lang="en-US" altLang="zh-CN" sz="1400" dirty="0" err="1">
                <a:sym typeface="Huawei Sans" panose="020C0503030203020204" pitchFamily="34" charset="0"/>
              </a:rPr>
              <a:t>iMaster</a:t>
            </a:r>
            <a:r>
              <a:rPr lang="en-US" altLang="zh-CN" sz="1400" dirty="0">
                <a:sym typeface="Huawei Sans" panose="020C0503030203020204" pitchFamily="34" charset="0"/>
              </a:rPr>
              <a:t> </a:t>
            </a:r>
            <a:r>
              <a:rPr lang="en-US" altLang="zh-CN" sz="1400" dirty="0" smtClean="0">
                <a:sym typeface="Huawei Sans" panose="020C0503030203020204" pitchFamily="34" charset="0"/>
              </a:rPr>
              <a:t>NCE-Campus </a:t>
            </a:r>
            <a:r>
              <a:rPr lang="en-US" altLang="zh-CN" sz="1400" dirty="0">
                <a:sym typeface="Huawei Sans" panose="020C0503030203020204" pitchFamily="34" charset="0"/>
              </a:rPr>
              <a:t>automatically delivers </a:t>
            </a:r>
            <a:r>
              <a:rPr lang="en-US" altLang="zh-CN" sz="1400" dirty="0" smtClean="0">
                <a:sym typeface="Huawei Sans" panose="020C0503030203020204" pitchFamily="34" charset="0"/>
              </a:rPr>
              <a:t>access </a:t>
            </a:r>
            <a:r>
              <a:rPr lang="en-US" altLang="zh-CN" sz="1400" dirty="0">
                <a:sym typeface="Huawei Sans" panose="020C0503030203020204" pitchFamily="34" charset="0"/>
              </a:rPr>
              <a:t>and authorization policies for the terminals based on the policies defined by the administrator.</a:t>
            </a:r>
          </a:p>
        </p:txBody>
      </p:sp>
      <p:sp>
        <p:nvSpPr>
          <p:cNvPr id="43" name="Freeform 3"/>
          <p:cNvSpPr>
            <a:spLocks/>
          </p:cNvSpPr>
          <p:nvPr/>
        </p:nvSpPr>
        <p:spPr bwMode="gray">
          <a:xfrm rot="14780271">
            <a:off x="2666909" y="2391423"/>
            <a:ext cx="1785630" cy="995233"/>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15000">
                <a:schemeClr val="accent1">
                  <a:lumMod val="5000"/>
                  <a:lumOff val="95000"/>
                  <a:alpha val="0"/>
                </a:schemeClr>
              </a:gs>
              <a:gs pos="81000">
                <a:schemeClr val="accent2">
                  <a:lumMod val="40000"/>
                  <a:lumOff val="60000"/>
                </a:schemeClr>
              </a:gs>
            </a:gsLst>
            <a:lin ang="16200000" scaled="0"/>
            <a:tileRect/>
          </a:gradFill>
          <a:ln w="9525">
            <a:gradFill flip="none" rotWithShape="1">
              <a:gsLst>
                <a:gs pos="0">
                  <a:schemeClr val="accent1">
                    <a:lumMod val="5000"/>
                    <a:lumOff val="95000"/>
                  </a:schemeClr>
                </a:gs>
                <a:gs pos="100000">
                  <a:schemeClr val="accent2">
                    <a:lumMod val="75000"/>
                  </a:schemeClr>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Straight Connector 167"/>
          <p:cNvCxnSpPr/>
          <p:nvPr/>
        </p:nvCxnSpPr>
        <p:spPr bwMode="gray">
          <a:xfrm flipH="1">
            <a:off x="2590158" y="2777909"/>
            <a:ext cx="105327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167"/>
          <p:cNvCxnSpPr/>
          <p:nvPr/>
        </p:nvCxnSpPr>
        <p:spPr bwMode="gray">
          <a:xfrm>
            <a:off x="849804" y="3958118"/>
            <a:ext cx="0" cy="88838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167"/>
          <p:cNvCxnSpPr/>
          <p:nvPr/>
        </p:nvCxnSpPr>
        <p:spPr bwMode="gray">
          <a:xfrm>
            <a:off x="3974005" y="3958118"/>
            <a:ext cx="0" cy="110334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47" name="Group 165"/>
          <p:cNvGrpSpPr/>
          <p:nvPr/>
        </p:nvGrpSpPr>
        <p:grpSpPr bwMode="gray">
          <a:xfrm rot="10800000">
            <a:off x="770335" y="2768402"/>
            <a:ext cx="3283138" cy="1176984"/>
            <a:chOff x="-1233037" y="914446"/>
            <a:chExt cx="1573823" cy="778776"/>
          </a:xfrm>
        </p:grpSpPr>
        <p:cxnSp>
          <p:nvCxnSpPr>
            <p:cNvPr id="4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0" name="图片 86" descr="核心交换机.png"/>
          <p:cNvPicPr>
            <a:picLocks noChangeAspect="1"/>
          </p:cNvPicPr>
          <p:nvPr/>
        </p:nvPicPr>
        <p:blipFill>
          <a:blip r:embed="rId3" cstate="print"/>
          <a:stretch>
            <a:fillRect/>
          </a:stretch>
        </p:blipFill>
        <p:spPr bwMode="gray">
          <a:xfrm>
            <a:off x="2166450" y="2604974"/>
            <a:ext cx="490909" cy="401653"/>
          </a:xfrm>
          <a:prstGeom prst="rect">
            <a:avLst/>
          </a:prstGeom>
        </p:spPr>
      </p:pic>
      <p:pic>
        <p:nvPicPr>
          <p:cNvPr id="51" name="图片 87" descr="汇聚交换机.png"/>
          <p:cNvPicPr>
            <a:picLocks noChangeAspect="1"/>
          </p:cNvPicPr>
          <p:nvPr/>
        </p:nvPicPr>
        <p:blipFill>
          <a:blip r:embed="rId4" cstate="print"/>
          <a:stretch>
            <a:fillRect/>
          </a:stretch>
        </p:blipFill>
        <p:spPr bwMode="gray">
          <a:xfrm>
            <a:off x="604350" y="3671774"/>
            <a:ext cx="490909" cy="401653"/>
          </a:xfrm>
          <a:prstGeom prst="rect">
            <a:avLst/>
          </a:prstGeom>
        </p:spPr>
      </p:pic>
      <p:pic>
        <p:nvPicPr>
          <p:cNvPr id="52" name="图片 87" descr="汇聚交换机.png"/>
          <p:cNvPicPr>
            <a:picLocks noChangeAspect="1"/>
          </p:cNvPicPr>
          <p:nvPr/>
        </p:nvPicPr>
        <p:blipFill>
          <a:blip r:embed="rId4" cstate="print"/>
          <a:stretch>
            <a:fillRect/>
          </a:stretch>
        </p:blipFill>
        <p:spPr bwMode="gray">
          <a:xfrm>
            <a:off x="3728550" y="3671774"/>
            <a:ext cx="490909" cy="401653"/>
          </a:xfrm>
          <a:prstGeom prst="rect">
            <a:avLst/>
          </a:prstGeom>
        </p:spPr>
      </p:pic>
      <p:grpSp>
        <p:nvGrpSpPr>
          <p:cNvPr id="53" name="组合 758"/>
          <p:cNvGrpSpPr/>
          <p:nvPr/>
        </p:nvGrpSpPr>
        <p:grpSpPr bwMode="gray">
          <a:xfrm flipV="1">
            <a:off x="731697" y="5122761"/>
            <a:ext cx="236214" cy="200032"/>
            <a:chOff x="7440613" y="4868863"/>
            <a:chExt cx="1019175" cy="828675"/>
          </a:xfrm>
          <a:solidFill>
            <a:schemeClr val="bg1">
              <a:lumMod val="50000"/>
            </a:schemeClr>
          </a:solidFill>
        </p:grpSpPr>
        <p:sp>
          <p:nvSpPr>
            <p:cNvPr id="5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6" name="图片 105" descr="AP.png"/>
          <p:cNvPicPr>
            <a:picLocks noChangeAspect="1"/>
          </p:cNvPicPr>
          <p:nvPr/>
        </p:nvPicPr>
        <p:blipFill>
          <a:blip r:embed="rId5" cstate="print"/>
          <a:stretch>
            <a:fillRect/>
          </a:stretch>
        </p:blipFill>
        <p:spPr bwMode="gray">
          <a:xfrm>
            <a:off x="3725905" y="4674828"/>
            <a:ext cx="490909" cy="401654"/>
          </a:xfrm>
          <a:prstGeom prst="rect">
            <a:avLst/>
          </a:prstGeom>
        </p:spPr>
      </p:pic>
      <p:grpSp>
        <p:nvGrpSpPr>
          <p:cNvPr id="57" name="组合 758"/>
          <p:cNvGrpSpPr/>
          <p:nvPr/>
        </p:nvGrpSpPr>
        <p:grpSpPr bwMode="gray">
          <a:xfrm flipV="1">
            <a:off x="3853252" y="5122761"/>
            <a:ext cx="236214" cy="200032"/>
            <a:chOff x="7440613" y="4868863"/>
            <a:chExt cx="1019175" cy="828675"/>
          </a:xfrm>
          <a:solidFill>
            <a:schemeClr val="bg1">
              <a:lumMod val="50000"/>
            </a:schemeClr>
          </a:solidFill>
        </p:grpSpPr>
        <p:sp>
          <p:nvSpPr>
            <p:cNvPr id="5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0" name="图片 14" descr="日志告警服务器-蓝.png"/>
          <p:cNvPicPr>
            <a:picLocks noChangeAspect="1"/>
          </p:cNvPicPr>
          <p:nvPr/>
        </p:nvPicPr>
        <p:blipFill>
          <a:blip r:embed="rId6" cstate="print"/>
          <a:stretch>
            <a:fillRect/>
          </a:stretch>
        </p:blipFill>
        <p:spPr bwMode="gray">
          <a:xfrm>
            <a:off x="3163438" y="5752603"/>
            <a:ext cx="368559" cy="230136"/>
          </a:xfrm>
          <a:prstGeom prst="rect">
            <a:avLst/>
          </a:prstGeom>
        </p:spPr>
      </p:pic>
      <p:pic>
        <p:nvPicPr>
          <p:cNvPr id="61" name="图片 11" descr="开放网络-蓝.png"/>
          <p:cNvPicPr>
            <a:picLocks noChangeAspect="1"/>
          </p:cNvPicPr>
          <p:nvPr/>
        </p:nvPicPr>
        <p:blipFill>
          <a:blip r:embed="rId7" cstate="print"/>
          <a:stretch>
            <a:fillRect/>
          </a:stretch>
        </p:blipFill>
        <p:spPr bwMode="gray">
          <a:xfrm>
            <a:off x="3848255" y="5725816"/>
            <a:ext cx="368559" cy="283711"/>
          </a:xfrm>
          <a:prstGeom prst="rect">
            <a:avLst/>
          </a:prstGeom>
        </p:spPr>
      </p:pic>
      <p:pic>
        <p:nvPicPr>
          <p:cNvPr id="62" name="图片 42" descr="IP电话.png"/>
          <p:cNvPicPr>
            <a:picLocks noChangeAspect="1"/>
          </p:cNvPicPr>
          <p:nvPr/>
        </p:nvPicPr>
        <p:blipFill>
          <a:blip r:embed="rId8" cstate="print"/>
          <a:stretch>
            <a:fillRect/>
          </a:stretch>
        </p:blipFill>
        <p:spPr bwMode="gray">
          <a:xfrm>
            <a:off x="689620" y="5724408"/>
            <a:ext cx="304786" cy="286527"/>
          </a:xfrm>
          <a:prstGeom prst="rect">
            <a:avLst/>
          </a:prstGeom>
        </p:spPr>
      </p:pic>
      <p:pic>
        <p:nvPicPr>
          <p:cNvPr id="63" name="图片 158" descr="SAN网络-蓝.png"/>
          <p:cNvPicPr>
            <a:picLocks noChangeAspect="1"/>
          </p:cNvPicPr>
          <p:nvPr/>
        </p:nvPicPr>
        <p:blipFill>
          <a:blip r:embed="rId9" cstate="print"/>
          <a:stretch>
            <a:fillRect/>
          </a:stretch>
        </p:blipFill>
        <p:spPr bwMode="gray">
          <a:xfrm>
            <a:off x="1995745" y="5703016"/>
            <a:ext cx="201006" cy="329310"/>
          </a:xfrm>
          <a:prstGeom prst="rect">
            <a:avLst/>
          </a:prstGeom>
        </p:spPr>
      </p:pic>
      <p:pic>
        <p:nvPicPr>
          <p:cNvPr id="64" name="图片 157" descr="故障链路.png"/>
          <p:cNvPicPr>
            <a:picLocks noChangeAspect="1"/>
          </p:cNvPicPr>
          <p:nvPr/>
        </p:nvPicPr>
        <p:blipFill>
          <a:blip r:embed="rId10" cstate="print"/>
          <a:stretch>
            <a:fillRect/>
          </a:stretch>
        </p:blipFill>
        <p:spPr bwMode="gray">
          <a:xfrm>
            <a:off x="1310662" y="5730158"/>
            <a:ext cx="368827" cy="275027"/>
          </a:xfrm>
          <a:prstGeom prst="rect">
            <a:avLst/>
          </a:prstGeom>
        </p:spPr>
      </p:pic>
      <p:pic>
        <p:nvPicPr>
          <p:cNvPr id="65" name="图片 47" descr="打印机.png"/>
          <p:cNvPicPr>
            <a:picLocks noChangeAspect="1"/>
          </p:cNvPicPr>
          <p:nvPr/>
        </p:nvPicPr>
        <p:blipFill>
          <a:blip r:embed="rId11" cstate="print"/>
          <a:stretch>
            <a:fillRect/>
          </a:stretch>
        </p:blipFill>
        <p:spPr bwMode="gray">
          <a:xfrm>
            <a:off x="2513007" y="5734669"/>
            <a:ext cx="334175" cy="266004"/>
          </a:xfrm>
          <a:prstGeom prst="rect">
            <a:avLst/>
          </a:prstGeom>
        </p:spPr>
      </p:pic>
      <p:pic>
        <p:nvPicPr>
          <p:cNvPr id="66" name="图片 76" descr="接入交换机.png"/>
          <p:cNvPicPr>
            <a:picLocks noChangeAspect="1"/>
          </p:cNvPicPr>
          <p:nvPr/>
        </p:nvPicPr>
        <p:blipFill>
          <a:blip r:embed="rId12" cstate="print"/>
          <a:stretch>
            <a:fillRect/>
          </a:stretch>
        </p:blipFill>
        <p:spPr bwMode="gray">
          <a:xfrm>
            <a:off x="604350" y="4674829"/>
            <a:ext cx="490909" cy="401653"/>
          </a:xfrm>
          <a:prstGeom prst="rect">
            <a:avLst/>
          </a:prstGeom>
        </p:spPr>
      </p:pic>
      <p:pic>
        <p:nvPicPr>
          <p:cNvPr id="67" name="图片 6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3691587" y="2261373"/>
            <a:ext cx="1046768" cy="595041"/>
          </a:xfrm>
          <a:prstGeom prst="rect">
            <a:avLst/>
          </a:prstGeom>
        </p:spPr>
      </p:pic>
      <p:sp>
        <p:nvSpPr>
          <p:cNvPr id="68" name="文本框 67"/>
          <p:cNvSpPr txBox="1"/>
          <p:nvPr/>
        </p:nvSpPr>
        <p:spPr bwMode="gray">
          <a:xfrm>
            <a:off x="3531997" y="1144613"/>
            <a:ext cx="3192653" cy="430887"/>
          </a:xfrm>
          <a:prstGeom prst="rect">
            <a:avLst/>
          </a:prstGeom>
          <a:noFill/>
        </p:spPr>
        <p:txBody>
          <a:bodyPr wrap="square" rtlCol="0">
            <a:spAutoFit/>
          </a:bodyPr>
          <a:lstStyle/>
          <a:p>
            <a:pPr fontAlgn="ct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administrator enables terminal identification and configures terminal policies.</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bwMode="gray">
          <a:xfrm>
            <a:off x="3351459" y="1302091"/>
            <a:ext cx="208265" cy="208265"/>
          </a:xfrm>
          <a:prstGeom prst="ellipse">
            <a:avLst/>
          </a:prstGeom>
          <a:solidFill>
            <a:srgbClr val="EC7061"/>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1362900" y="4769382"/>
            <a:ext cx="1138409" cy="938719"/>
          </a:xfrm>
          <a:prstGeom prst="rect">
            <a:avLst/>
          </a:prstGeom>
          <a:noFill/>
        </p:spPr>
        <p:txBody>
          <a:bodyPr wrap="square" rtlCol="0">
            <a:spAutoFit/>
          </a:bodyPr>
          <a:lstStyle/>
          <a:p>
            <a:pPr fontAlgn="ct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network device reports terminal fingerprint information.</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1256206" y="2144827"/>
            <a:ext cx="2834463" cy="282678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35569"/>
              <a:gd name="connsiteY0" fmla="*/ 5913905 h 5913905"/>
              <a:gd name="connsiteX1" fmla="*/ 35569 w 35569"/>
              <a:gd name="connsiteY1" fmla="*/ 19416 h 5913905"/>
              <a:gd name="connsiteX0" fmla="*/ 0 w 35569"/>
              <a:gd name="connsiteY0" fmla="*/ 5923162 h 5923162"/>
              <a:gd name="connsiteX1" fmla="*/ 35569 w 35569"/>
              <a:gd name="connsiteY1" fmla="*/ 28673 h 5923162"/>
              <a:gd name="connsiteX0" fmla="*/ 0 w 35707"/>
              <a:gd name="connsiteY0" fmla="*/ 6197658 h 6197657"/>
              <a:gd name="connsiteX1" fmla="*/ 35707 w 35707"/>
              <a:gd name="connsiteY1" fmla="*/ 27474 h 6197657"/>
              <a:gd name="connsiteX0" fmla="*/ 569 w 36276"/>
              <a:gd name="connsiteY0" fmla="*/ 6200700 h 6200699"/>
              <a:gd name="connsiteX1" fmla="*/ 36276 w 36276"/>
              <a:gd name="connsiteY1" fmla="*/ 30516 h 6200699"/>
              <a:gd name="connsiteX0" fmla="*/ 0 w 35707"/>
              <a:gd name="connsiteY0" fmla="*/ 6201787 h 6201786"/>
              <a:gd name="connsiteX1" fmla="*/ 35707 w 35707"/>
              <a:gd name="connsiteY1" fmla="*/ 31603 h 6201786"/>
              <a:gd name="connsiteX0" fmla="*/ 0 w 35707"/>
              <a:gd name="connsiteY0" fmla="*/ 6430318 h 6430318"/>
              <a:gd name="connsiteX1" fmla="*/ 35707 w 35707"/>
              <a:gd name="connsiteY1" fmla="*/ 30386 h 6430318"/>
              <a:gd name="connsiteX0" fmla="*/ 0 w 35707"/>
              <a:gd name="connsiteY0" fmla="*/ 6456148 h 6456148"/>
              <a:gd name="connsiteX1" fmla="*/ 35707 w 35707"/>
              <a:gd name="connsiteY1" fmla="*/ 56216 h 6456148"/>
              <a:gd name="connsiteX0" fmla="*/ 0 w 36398"/>
              <a:gd name="connsiteY0" fmla="*/ 6523934 h 6523934"/>
              <a:gd name="connsiteX1" fmla="*/ 36398 w 36398"/>
              <a:gd name="connsiteY1" fmla="*/ 55077 h 6523934"/>
              <a:gd name="connsiteX0" fmla="*/ 0 w 36398"/>
              <a:gd name="connsiteY0" fmla="*/ 6659098 h 6659098"/>
              <a:gd name="connsiteX1" fmla="*/ 36398 w 36398"/>
              <a:gd name="connsiteY1" fmla="*/ 190241 h 6659098"/>
              <a:gd name="connsiteX0" fmla="*/ 0 w 36398"/>
              <a:gd name="connsiteY0" fmla="*/ 6679034 h 6679034"/>
              <a:gd name="connsiteX1" fmla="*/ 36398 w 36398"/>
              <a:gd name="connsiteY1" fmla="*/ 210177 h 6679034"/>
              <a:gd name="connsiteX0" fmla="*/ 0 w 41519"/>
              <a:gd name="connsiteY0" fmla="*/ 6514554 h 6514554"/>
              <a:gd name="connsiteX1" fmla="*/ 41519 w 41519"/>
              <a:gd name="connsiteY1" fmla="*/ 218295 h 6514554"/>
              <a:gd name="connsiteX0" fmla="*/ 0 w 41519"/>
              <a:gd name="connsiteY0" fmla="*/ 6803002 h 6803002"/>
              <a:gd name="connsiteX1" fmla="*/ 41519 w 41519"/>
              <a:gd name="connsiteY1" fmla="*/ 506743 h 6803002"/>
            </a:gdLst>
            <a:ahLst/>
            <a:cxnLst>
              <a:cxn ang="0">
                <a:pos x="connsiteX0" y="connsiteY0"/>
              </a:cxn>
              <a:cxn ang="0">
                <a:pos x="connsiteX1" y="connsiteY1"/>
              </a:cxn>
            </a:cxnLst>
            <a:rect l="l" t="t" r="r" b="b"/>
            <a:pathLst>
              <a:path w="41519" h="6803002">
                <a:moveTo>
                  <a:pt x="0" y="6803002"/>
                </a:moveTo>
                <a:cubicBezTo>
                  <a:pt x="569" y="2682674"/>
                  <a:pt x="7257" y="-1467244"/>
                  <a:pt x="41519" y="506743"/>
                </a:cubicBezTo>
              </a:path>
            </a:pathLst>
          </a:custGeom>
          <a:noFill/>
          <a:ln w="19050" algn="ctr">
            <a:solidFill>
              <a:srgbClr val="EC7061"/>
            </a:solidFill>
            <a:prstDash val="sysDot"/>
            <a:round/>
            <a:headEnd type="none" w="med" len="med"/>
            <a:tailEnd type="triangle" w="med" len="med"/>
          </a:ln>
        </p:spPr>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Straight Connector 167"/>
          <p:cNvCxnSpPr/>
          <p:nvPr/>
        </p:nvCxnSpPr>
        <p:spPr bwMode="gray">
          <a:xfrm>
            <a:off x="4219459" y="1606278"/>
            <a:ext cx="0" cy="590060"/>
          </a:xfrm>
          <a:prstGeom prst="line">
            <a:avLst/>
          </a:prstGeom>
          <a:noFill/>
          <a:ln w="19050" algn="ctr">
            <a:solidFill>
              <a:srgbClr val="EC7061"/>
            </a:solidFill>
            <a:prstDash val="sysDot"/>
            <a:round/>
            <a:headEnd type="none" w="med" len="med"/>
            <a:tailEnd type="triangle" w="med" len="med"/>
          </a:ln>
        </p:spPr>
      </p:cxnSp>
      <p:sp>
        <p:nvSpPr>
          <p:cNvPr id="74" name="Oval 4"/>
          <p:cNvSpPr>
            <a:spLocks noChangeAspect="1"/>
          </p:cNvSpPr>
          <p:nvPr/>
        </p:nvSpPr>
        <p:spPr bwMode="gray">
          <a:xfrm>
            <a:off x="4032534" y="3102052"/>
            <a:ext cx="208265" cy="208265"/>
          </a:xfrm>
          <a:prstGeom prst="ellipse">
            <a:avLst/>
          </a:prstGeom>
          <a:solidFill>
            <a:srgbClr val="EC7061"/>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4214419" y="3055799"/>
            <a:ext cx="1782329" cy="600164"/>
          </a:xfrm>
          <a:prstGeom prst="rect">
            <a:avLst/>
          </a:prstGeom>
          <a:noFill/>
        </p:spPr>
        <p:txBody>
          <a:bodyPr wrap="square" rtlCol="0">
            <a:spAutoFit/>
          </a:bodyPr>
          <a:lstStyle/>
          <a:p>
            <a:pPr fontAlgn="ctr"/>
            <a:r>
              <a:rPr lang="en-US" sz="1100" dirty="0" err="1"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NCE-Campus delivers configurations to the network device.</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bwMode="gray">
          <a:xfrm>
            <a:off x="4664890" y="2422405"/>
            <a:ext cx="208265" cy="208265"/>
          </a:xfrm>
          <a:prstGeom prst="ellipse">
            <a:avLst/>
          </a:prstGeom>
          <a:solidFill>
            <a:srgbClr val="EC7061"/>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4416308" y="1615242"/>
            <a:ext cx="2437131" cy="769441"/>
          </a:xfrm>
          <a:prstGeom prst="rect">
            <a:avLst/>
          </a:prstGeom>
          <a:noFill/>
        </p:spPr>
        <p:txBody>
          <a:bodyPr wrap="square" rtlCol="0">
            <a:spAutoFit/>
          </a:bodyPr>
          <a:lstStyle/>
          <a:p>
            <a:pPr fontAlgn="ctr"/>
            <a:r>
              <a:rPr lang="en-US" sz="1100" dirty="0" err="1"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NCE-</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Campus</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matches the terminal's fingerprint information against the fingerprint database and identifies the terminal type.</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1362900" y="2927164"/>
            <a:ext cx="2285304" cy="179921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35569"/>
              <a:gd name="connsiteY0" fmla="*/ 5913905 h 5913905"/>
              <a:gd name="connsiteX1" fmla="*/ 35569 w 35569"/>
              <a:gd name="connsiteY1" fmla="*/ 19416 h 5913905"/>
              <a:gd name="connsiteX0" fmla="*/ 0 w 35569"/>
              <a:gd name="connsiteY0" fmla="*/ 5923162 h 5923162"/>
              <a:gd name="connsiteX1" fmla="*/ 35569 w 35569"/>
              <a:gd name="connsiteY1" fmla="*/ 28673 h 5923162"/>
              <a:gd name="connsiteX0" fmla="*/ 0 w 35707"/>
              <a:gd name="connsiteY0" fmla="*/ 6197658 h 6197657"/>
              <a:gd name="connsiteX1" fmla="*/ 35707 w 35707"/>
              <a:gd name="connsiteY1" fmla="*/ 27474 h 6197657"/>
              <a:gd name="connsiteX0" fmla="*/ 569 w 36276"/>
              <a:gd name="connsiteY0" fmla="*/ 6200700 h 6200699"/>
              <a:gd name="connsiteX1" fmla="*/ 36276 w 36276"/>
              <a:gd name="connsiteY1" fmla="*/ 30516 h 6200699"/>
              <a:gd name="connsiteX0" fmla="*/ 0 w 35707"/>
              <a:gd name="connsiteY0" fmla="*/ 6201787 h 6201786"/>
              <a:gd name="connsiteX1" fmla="*/ 35707 w 35707"/>
              <a:gd name="connsiteY1" fmla="*/ 31603 h 6201786"/>
              <a:gd name="connsiteX0" fmla="*/ 0 w 35707"/>
              <a:gd name="connsiteY0" fmla="*/ 6430318 h 6430318"/>
              <a:gd name="connsiteX1" fmla="*/ 35707 w 35707"/>
              <a:gd name="connsiteY1" fmla="*/ 30386 h 6430318"/>
              <a:gd name="connsiteX0" fmla="*/ 0 w 35707"/>
              <a:gd name="connsiteY0" fmla="*/ 6456148 h 6456148"/>
              <a:gd name="connsiteX1" fmla="*/ 35707 w 35707"/>
              <a:gd name="connsiteY1" fmla="*/ 56216 h 6456148"/>
              <a:gd name="connsiteX0" fmla="*/ 0 w 36398"/>
              <a:gd name="connsiteY0" fmla="*/ 6523934 h 6523934"/>
              <a:gd name="connsiteX1" fmla="*/ 36398 w 36398"/>
              <a:gd name="connsiteY1" fmla="*/ 55077 h 6523934"/>
              <a:gd name="connsiteX0" fmla="*/ 0 w 36398"/>
              <a:gd name="connsiteY0" fmla="*/ 6659098 h 6659098"/>
              <a:gd name="connsiteX1" fmla="*/ 36398 w 36398"/>
              <a:gd name="connsiteY1" fmla="*/ 190241 h 6659098"/>
              <a:gd name="connsiteX0" fmla="*/ 0 w 36398"/>
              <a:gd name="connsiteY0" fmla="*/ 6679034 h 6679034"/>
              <a:gd name="connsiteX1" fmla="*/ 36398 w 36398"/>
              <a:gd name="connsiteY1" fmla="*/ 210177 h 6679034"/>
              <a:gd name="connsiteX0" fmla="*/ 0 w 26170"/>
              <a:gd name="connsiteY0" fmla="*/ 1967655 h 2414175"/>
              <a:gd name="connsiteX1" fmla="*/ 26170 w 26170"/>
              <a:gd name="connsiteY1" fmla="*/ 2414175 h 2414175"/>
              <a:gd name="connsiteX0" fmla="*/ 16832 w 16838"/>
              <a:gd name="connsiteY0" fmla="*/ 1113807 h 6660702"/>
              <a:gd name="connsiteX1" fmla="*/ 11766 w 16838"/>
              <a:gd name="connsiteY1" fmla="*/ 6660702 h 6660702"/>
              <a:gd name="connsiteX0" fmla="*/ 5066 w 7722"/>
              <a:gd name="connsiteY0" fmla="*/ 1143130 h 6690025"/>
              <a:gd name="connsiteX1" fmla="*/ 0 w 7722"/>
              <a:gd name="connsiteY1" fmla="*/ 6690025 h 6690025"/>
              <a:gd name="connsiteX0" fmla="*/ 7252 w 7252"/>
              <a:gd name="connsiteY0" fmla="*/ 0 h 8291"/>
              <a:gd name="connsiteX1" fmla="*/ 692 w 7252"/>
              <a:gd name="connsiteY1" fmla="*/ 8291 h 8291"/>
              <a:gd name="connsiteX0" fmla="*/ 57173 w 57173"/>
              <a:gd name="connsiteY0" fmla="*/ 0 h 6852"/>
              <a:gd name="connsiteX1" fmla="*/ 0 w 57173"/>
              <a:gd name="connsiteY1" fmla="*/ 6852 h 6852"/>
              <a:gd name="connsiteX0" fmla="*/ 10000 w 10000"/>
              <a:gd name="connsiteY0" fmla="*/ 0 h 10000"/>
              <a:gd name="connsiteX1" fmla="*/ 0 w 10000"/>
              <a:gd name="connsiteY1" fmla="*/ 10000 h 10000"/>
              <a:gd name="connsiteX0" fmla="*/ 9309 w 9309"/>
              <a:gd name="connsiteY0" fmla="*/ 0 h 10725"/>
              <a:gd name="connsiteX1" fmla="*/ 0 w 9309"/>
              <a:gd name="connsiteY1" fmla="*/ 10725 h 10725"/>
              <a:gd name="connsiteX0" fmla="*/ 10510 w 10510"/>
              <a:gd name="connsiteY0" fmla="*/ 0 h 10282"/>
              <a:gd name="connsiteX1" fmla="*/ 0 w 10510"/>
              <a:gd name="connsiteY1" fmla="*/ 10282 h 10282"/>
              <a:gd name="connsiteX0" fmla="*/ 10510 w 10510"/>
              <a:gd name="connsiteY0" fmla="*/ 0 h 10282"/>
              <a:gd name="connsiteX1" fmla="*/ 0 w 10510"/>
              <a:gd name="connsiteY1" fmla="*/ 10282 h 10282"/>
            </a:gdLst>
            <a:ahLst/>
            <a:cxnLst>
              <a:cxn ang="0">
                <a:pos x="connsiteX0" y="connsiteY0"/>
              </a:cxn>
              <a:cxn ang="0">
                <a:pos x="connsiteX1" y="connsiteY1"/>
              </a:cxn>
            </a:cxnLst>
            <a:rect l="l" t="t" r="r" b="b"/>
            <a:pathLst>
              <a:path w="10510" h="10282">
                <a:moveTo>
                  <a:pt x="10510" y="0"/>
                </a:moveTo>
                <a:cubicBezTo>
                  <a:pt x="8846" y="2741"/>
                  <a:pt x="5344" y="7445"/>
                  <a:pt x="0" y="10282"/>
                </a:cubicBezTo>
              </a:path>
            </a:pathLst>
          </a:custGeom>
          <a:noFill/>
          <a:ln w="19050" algn="ctr">
            <a:solidFill>
              <a:srgbClr val="EC7061"/>
            </a:solidFill>
            <a:prstDash val="sysDot"/>
            <a:round/>
            <a:headEnd type="none" w="med" len="med"/>
            <a:tailEnd type="triangle" w="med" len="med"/>
          </a:ln>
        </p:spPr>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4"/>
          <p:cNvSpPr>
            <a:spLocks noChangeAspect="1"/>
          </p:cNvSpPr>
          <p:nvPr/>
        </p:nvSpPr>
        <p:spPr bwMode="gray">
          <a:xfrm>
            <a:off x="2352370" y="3984923"/>
            <a:ext cx="208265" cy="208265"/>
          </a:xfrm>
          <a:prstGeom prst="ellipse">
            <a:avLst/>
          </a:prstGeom>
          <a:solidFill>
            <a:srgbClr val="EC7061"/>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2438377" y="4131834"/>
            <a:ext cx="1389091" cy="1277273"/>
          </a:xfrm>
          <a:prstGeom prst="rect">
            <a:avLst/>
          </a:prstGeom>
          <a:noFill/>
        </p:spPr>
        <p:txBody>
          <a:bodyPr wrap="square" rtlCol="0">
            <a:spAutoFit/>
          </a:bodyPr>
          <a:lstStyle/>
          <a:p>
            <a:pPr fontAlgn="ctr"/>
            <a:r>
              <a:rPr lang="en-US" sz="1100" dirty="0" err="1"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NCE</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-Campus</a:t>
            </a:r>
            <a:r>
              <a:rPr lang="en-US"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delivers access and authorization policies for the terminals to the network device.</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bwMode="gray">
          <a:xfrm>
            <a:off x="1152073" y="4903513"/>
            <a:ext cx="208265" cy="208265"/>
          </a:xfrm>
          <a:prstGeom prst="ellipse">
            <a:avLst/>
          </a:prstGeom>
          <a:solidFill>
            <a:srgbClr val="EC7061"/>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20523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b="1" dirty="0" smtClean="0">
                <a:sym typeface="Huawei Sans" panose="020C0503030203020204" pitchFamily="34" charset="0"/>
              </a:rPr>
              <a:t>Intelligent Policy</a:t>
            </a:r>
          </a:p>
          <a:p>
            <a:pPr lvl="0"/>
            <a:r>
              <a:rPr lang="en-US" altLang="zh-CN" sz="2000" dirty="0" smtClean="0">
                <a:solidFill>
                  <a:schemeClr val="bg1">
                    <a:lumMod val="50000"/>
                  </a:schemeClr>
                </a:solidFill>
                <a:sym typeface="Huawei Sans" panose="020C0503030203020204" pitchFamily="34" charset="0"/>
              </a:rPr>
              <a:t>Intelligent O&amp;M</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6211263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Free Mobility Achieves Security Group-Based Policy Management</a:t>
            </a:r>
            <a:endParaRPr lang="zh-CN" altLang="en-US" dirty="0">
              <a:sym typeface="Huawei Sans" panose="020C0503030203020204" pitchFamily="34" charset="0"/>
            </a:endParaRPr>
          </a:p>
        </p:txBody>
      </p:sp>
      <p:sp>
        <p:nvSpPr>
          <p:cNvPr id="4" name="Freeform 159"/>
          <p:cNvSpPr/>
          <p:nvPr/>
        </p:nvSpPr>
        <p:spPr bwMode="gray">
          <a:xfrm flipH="1">
            <a:off x="796608" y="2350127"/>
            <a:ext cx="6336264" cy="36878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159"/>
          <p:cNvSpPr/>
          <p:nvPr/>
        </p:nvSpPr>
        <p:spPr bwMode="gray">
          <a:xfrm flipH="1">
            <a:off x="3338207" y="3969410"/>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3"/>
          <p:cNvSpPr txBox="1"/>
          <p:nvPr/>
        </p:nvSpPr>
        <p:spPr bwMode="gray">
          <a:xfrm>
            <a:off x="3253076" y="4123438"/>
            <a:ext cx="1510750"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grpSp>
        <p:nvGrpSpPr>
          <p:cNvPr id="7" name="组合 6"/>
          <p:cNvGrpSpPr>
            <a:grpSpLocks noChangeAspect="1"/>
          </p:cNvGrpSpPr>
          <p:nvPr/>
        </p:nvGrpSpPr>
        <p:grpSpPr bwMode="gray">
          <a:xfrm>
            <a:off x="1886159" y="5492719"/>
            <a:ext cx="416479" cy="416479"/>
            <a:chOff x="373063" y="2114551"/>
            <a:chExt cx="1114425" cy="1116013"/>
          </a:xfrm>
        </p:grpSpPr>
        <p:sp>
          <p:nvSpPr>
            <p:cNvPr id="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p:cNvGrpSpPr>
              <a:grpSpLocks/>
            </p:cNvGrpSpPr>
            <p:nvPr/>
          </p:nvGrpSpPr>
          <p:grpSpPr bwMode="gray">
            <a:xfrm>
              <a:off x="649288" y="2289176"/>
              <a:ext cx="561975" cy="769938"/>
              <a:chOff x="649288" y="2289176"/>
              <a:chExt cx="561975" cy="769938"/>
            </a:xfrm>
          </p:grpSpPr>
          <p:sp>
            <p:nvSpPr>
              <p:cNvPr id="1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 name="组合 15"/>
          <p:cNvGrpSpPr>
            <a:grpSpLocks noChangeAspect="1"/>
          </p:cNvGrpSpPr>
          <p:nvPr/>
        </p:nvGrpSpPr>
        <p:grpSpPr bwMode="gray">
          <a:xfrm>
            <a:off x="3513756" y="5492719"/>
            <a:ext cx="416479" cy="416479"/>
            <a:chOff x="373063" y="2114551"/>
            <a:chExt cx="1114425" cy="1116013"/>
          </a:xfrm>
        </p:grpSpPr>
        <p:sp>
          <p:nvSpPr>
            <p:cNvPr id="17"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a:grpSpLocks/>
            </p:cNvGrpSpPr>
            <p:nvPr/>
          </p:nvGrpSpPr>
          <p:grpSpPr bwMode="gray">
            <a:xfrm>
              <a:off x="649288" y="2289176"/>
              <a:ext cx="561975" cy="769938"/>
              <a:chOff x="649288" y="2289176"/>
              <a:chExt cx="561975" cy="769938"/>
            </a:xfrm>
          </p:grpSpPr>
          <p:sp>
            <p:nvSpPr>
              <p:cNvPr id="19"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5" name="组合 24"/>
          <p:cNvGrpSpPr>
            <a:grpSpLocks noChangeAspect="1"/>
          </p:cNvGrpSpPr>
          <p:nvPr/>
        </p:nvGrpSpPr>
        <p:grpSpPr bwMode="gray">
          <a:xfrm>
            <a:off x="5137626" y="5492719"/>
            <a:ext cx="416479" cy="416479"/>
            <a:chOff x="373063" y="2114551"/>
            <a:chExt cx="1114425" cy="1116013"/>
          </a:xfrm>
        </p:grpSpPr>
        <p:sp>
          <p:nvSpPr>
            <p:cNvPr id="2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a:grpSpLocks/>
            </p:cNvGrpSpPr>
            <p:nvPr/>
          </p:nvGrpSpPr>
          <p:grpSpPr bwMode="gray">
            <a:xfrm>
              <a:off x="649288" y="2289176"/>
              <a:ext cx="561975" cy="769938"/>
              <a:chOff x="649288" y="2289176"/>
              <a:chExt cx="561975" cy="769938"/>
            </a:xfrm>
          </p:grpSpPr>
          <p:sp>
            <p:nvSpPr>
              <p:cNvPr id="2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4" name="Freeform 222"/>
          <p:cNvSpPr/>
          <p:nvPr/>
        </p:nvSpPr>
        <p:spPr bwMode="gray">
          <a:xfrm rot="16761088">
            <a:off x="2182754" y="4708661"/>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222"/>
          <p:cNvSpPr/>
          <p:nvPr/>
        </p:nvSpPr>
        <p:spPr bwMode="gray">
          <a:xfrm rot="15742895" flipV="1">
            <a:off x="4722190" y="4734928"/>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ight Arrow 158"/>
          <p:cNvSpPr/>
          <p:nvPr/>
        </p:nvSpPr>
        <p:spPr bwMode="gray">
          <a:xfrm rot="16200000">
            <a:off x="3557727" y="4598415"/>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103"/>
          <p:cNvSpPr txBox="1"/>
          <p:nvPr/>
        </p:nvSpPr>
        <p:spPr bwMode="gray">
          <a:xfrm>
            <a:off x="2254156" y="5572839"/>
            <a:ext cx="726481"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38" name="文本框 104"/>
          <p:cNvSpPr txBox="1"/>
          <p:nvPr/>
        </p:nvSpPr>
        <p:spPr bwMode="gray">
          <a:xfrm>
            <a:off x="3908594" y="5572839"/>
            <a:ext cx="71686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39" name="文本框 105"/>
          <p:cNvSpPr txBox="1"/>
          <p:nvPr/>
        </p:nvSpPr>
        <p:spPr bwMode="gray">
          <a:xfrm>
            <a:off x="5507297" y="5572839"/>
            <a:ext cx="718466"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40" name="文本框 107"/>
          <p:cNvSpPr txBox="1"/>
          <p:nvPr/>
        </p:nvSpPr>
        <p:spPr bwMode="gray">
          <a:xfrm>
            <a:off x="1699293" y="5016626"/>
            <a:ext cx="1455577"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Access authentication</a:t>
            </a:r>
          </a:p>
        </p:txBody>
      </p:sp>
      <p:sp>
        <p:nvSpPr>
          <p:cNvPr id="41" name="文本框 108"/>
          <p:cNvSpPr txBox="1"/>
          <p:nvPr/>
        </p:nvSpPr>
        <p:spPr bwMode="gray">
          <a:xfrm>
            <a:off x="3136693" y="5029563"/>
            <a:ext cx="1633352"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Access authentication</a:t>
            </a:r>
          </a:p>
        </p:txBody>
      </p:sp>
      <p:sp>
        <p:nvSpPr>
          <p:cNvPr id="42" name="文本框 109"/>
          <p:cNvSpPr txBox="1"/>
          <p:nvPr/>
        </p:nvSpPr>
        <p:spPr bwMode="gray">
          <a:xfrm>
            <a:off x="4529077" y="5008319"/>
            <a:ext cx="1607356"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Access authentication</a:t>
            </a:r>
          </a:p>
        </p:txBody>
      </p:sp>
      <p:sp>
        <p:nvSpPr>
          <p:cNvPr id="43" name="Right Arrow 158"/>
          <p:cNvSpPr/>
          <p:nvPr/>
        </p:nvSpPr>
        <p:spPr bwMode="gray">
          <a:xfrm rot="16200000" flipH="1">
            <a:off x="3605889" y="758979"/>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121"/>
          <p:cNvSpPr txBox="1"/>
          <p:nvPr/>
        </p:nvSpPr>
        <p:spPr bwMode="gray">
          <a:xfrm>
            <a:off x="3051667" y="3286201"/>
            <a:ext cx="3490058" cy="338554"/>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r>
              <a:rPr lang="en-US" altLang="zh-CN" sz="16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Deliver security groups and policies</a:t>
            </a:r>
          </a:p>
        </p:txBody>
      </p:sp>
      <p:sp>
        <p:nvSpPr>
          <p:cNvPr id="48" name="Oval 4"/>
          <p:cNvSpPr>
            <a:spLocks noChangeAspect="1"/>
          </p:cNvSpPr>
          <p:nvPr/>
        </p:nvSpPr>
        <p:spPr bwMode="gray">
          <a:xfrm>
            <a:off x="7163445" y="2269607"/>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4"/>
          <p:cNvSpPr>
            <a:spLocks noChangeAspect="1"/>
          </p:cNvSpPr>
          <p:nvPr/>
        </p:nvSpPr>
        <p:spPr bwMode="gray">
          <a:xfrm>
            <a:off x="7163445" y="3113610"/>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4"/>
          <p:cNvSpPr>
            <a:spLocks noChangeAspect="1"/>
          </p:cNvSpPr>
          <p:nvPr/>
        </p:nvSpPr>
        <p:spPr bwMode="gray">
          <a:xfrm>
            <a:off x="7163445" y="5146972"/>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bwMode="gray">
          <a:xfrm>
            <a:off x="7163445" y="4167119"/>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bwMode="gray">
          <a:xfrm>
            <a:off x="1572054" y="5146972"/>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4"/>
          <p:cNvSpPr>
            <a:spLocks noChangeAspect="1"/>
          </p:cNvSpPr>
          <p:nvPr/>
        </p:nvSpPr>
        <p:spPr bwMode="gray">
          <a:xfrm>
            <a:off x="3008600" y="4205970"/>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bwMode="gray">
          <a:xfrm>
            <a:off x="2839788" y="3310934"/>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939217" y="1677302"/>
            <a:ext cx="5892800" cy="1558883"/>
          </a:xfrm>
          <a:prstGeom prst="roundRect">
            <a:avLst>
              <a:gd name="adj" fmla="val 733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zh-CN" altLang="en-US"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362"/>
          <p:cNvGrpSpPr>
            <a:grpSpLocks noChangeAspect="1"/>
          </p:cNvGrpSpPr>
          <p:nvPr/>
        </p:nvGrpSpPr>
        <p:grpSpPr bwMode="gray">
          <a:xfrm>
            <a:off x="1140614" y="1854486"/>
            <a:ext cx="416479" cy="416479"/>
            <a:chOff x="373063" y="2114551"/>
            <a:chExt cx="1114425" cy="1116013"/>
          </a:xfrm>
        </p:grpSpPr>
        <p:sp>
          <p:nvSpPr>
            <p:cNvPr id="5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341"/>
            <p:cNvGrpSpPr>
              <a:grpSpLocks/>
            </p:cNvGrpSpPr>
            <p:nvPr/>
          </p:nvGrpSpPr>
          <p:grpSpPr bwMode="gray">
            <a:xfrm>
              <a:off x="649288" y="2289176"/>
              <a:ext cx="561975" cy="769938"/>
              <a:chOff x="649288" y="2289176"/>
              <a:chExt cx="561975" cy="769938"/>
            </a:xfrm>
          </p:grpSpPr>
          <p:sp>
            <p:nvSpPr>
              <p:cNvPr id="6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6" name="组合 362"/>
          <p:cNvGrpSpPr>
            <a:grpSpLocks noChangeAspect="1"/>
          </p:cNvGrpSpPr>
          <p:nvPr/>
        </p:nvGrpSpPr>
        <p:grpSpPr bwMode="gray">
          <a:xfrm>
            <a:off x="3309380" y="1854486"/>
            <a:ext cx="416479" cy="416479"/>
            <a:chOff x="373063" y="2114551"/>
            <a:chExt cx="1114425" cy="1116013"/>
          </a:xfrm>
        </p:grpSpPr>
        <p:sp>
          <p:nvSpPr>
            <p:cNvPr id="67"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341"/>
            <p:cNvGrpSpPr>
              <a:grpSpLocks/>
            </p:cNvGrpSpPr>
            <p:nvPr/>
          </p:nvGrpSpPr>
          <p:grpSpPr bwMode="gray">
            <a:xfrm>
              <a:off x="649288" y="2289176"/>
              <a:ext cx="561975" cy="769938"/>
              <a:chOff x="649288" y="2289176"/>
              <a:chExt cx="561975" cy="769938"/>
            </a:xfrm>
          </p:grpSpPr>
          <p:sp>
            <p:nvSpPr>
              <p:cNvPr id="69"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5" name="组合 362"/>
          <p:cNvGrpSpPr>
            <a:grpSpLocks noChangeAspect="1"/>
          </p:cNvGrpSpPr>
          <p:nvPr/>
        </p:nvGrpSpPr>
        <p:grpSpPr bwMode="gray">
          <a:xfrm>
            <a:off x="5309641" y="1854486"/>
            <a:ext cx="416479" cy="416479"/>
            <a:chOff x="373063" y="2114551"/>
            <a:chExt cx="1114425" cy="1116013"/>
          </a:xfrm>
        </p:grpSpPr>
        <p:sp>
          <p:nvSpPr>
            <p:cNvPr id="7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341"/>
            <p:cNvGrpSpPr>
              <a:grpSpLocks/>
            </p:cNvGrpSpPr>
            <p:nvPr/>
          </p:nvGrpSpPr>
          <p:grpSpPr bwMode="gray">
            <a:xfrm>
              <a:off x="649288" y="2289176"/>
              <a:ext cx="561975" cy="769938"/>
              <a:chOff x="649288" y="2289176"/>
              <a:chExt cx="561975" cy="769938"/>
            </a:xfrm>
          </p:grpSpPr>
          <p:sp>
            <p:nvSpPr>
              <p:cNvPr id="7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84" name="文本框 83"/>
          <p:cNvSpPr txBox="1"/>
          <p:nvPr/>
        </p:nvSpPr>
        <p:spPr bwMode="gray">
          <a:xfrm>
            <a:off x="1513736" y="1818970"/>
            <a:ext cx="1180131" cy="461665"/>
          </a:xfrm>
          <a:prstGeom prst="rect">
            <a:avLst/>
          </a:prstGeom>
          <a:noFill/>
        </p:spPr>
        <p:txBody>
          <a:bodyPr wrap="none" rtlCol="0">
            <a:spAutoFit/>
          </a:bodyPr>
          <a:lstStyle/>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Sales</a:t>
            </a:r>
          </a:p>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security group</a:t>
            </a:r>
          </a:p>
        </p:txBody>
      </p:sp>
      <p:sp>
        <p:nvSpPr>
          <p:cNvPr id="85" name="文本框 84"/>
          <p:cNvSpPr txBox="1"/>
          <p:nvPr/>
        </p:nvSpPr>
        <p:spPr bwMode="gray">
          <a:xfrm>
            <a:off x="3686592" y="1818970"/>
            <a:ext cx="1180131" cy="461665"/>
          </a:xfrm>
          <a:prstGeom prst="rect">
            <a:avLst/>
          </a:prstGeom>
          <a:noFill/>
        </p:spPr>
        <p:txBody>
          <a:bodyPr wrap="none" rtlCol="0">
            <a:spAutoFit/>
          </a:bodyPr>
          <a:lstStyle/>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R&amp;D</a:t>
            </a:r>
          </a:p>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security group</a:t>
            </a:r>
          </a:p>
        </p:txBody>
      </p:sp>
      <p:sp>
        <p:nvSpPr>
          <p:cNvPr id="86" name="文本框 85"/>
          <p:cNvSpPr txBox="1"/>
          <p:nvPr/>
        </p:nvSpPr>
        <p:spPr bwMode="gray">
          <a:xfrm>
            <a:off x="5659950" y="1818970"/>
            <a:ext cx="1261884" cy="461665"/>
          </a:xfrm>
          <a:prstGeom prst="rect">
            <a:avLst/>
          </a:prstGeom>
          <a:noFill/>
        </p:spPr>
        <p:txBody>
          <a:bodyPr wrap="none" rtlCol="0">
            <a:spAutoFit/>
          </a:bodyPr>
          <a:lstStyle/>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Server resource</a:t>
            </a:r>
          </a:p>
          <a:p>
            <a:pP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security group</a:t>
            </a:r>
          </a:p>
        </p:txBody>
      </p:sp>
      <p:cxnSp>
        <p:nvCxnSpPr>
          <p:cNvPr id="87" name="直接连接符 86"/>
          <p:cNvCxnSpPr>
            <a:stCxn id="56" idx="1"/>
            <a:endCxn id="56" idx="3"/>
          </p:cNvCxnSpPr>
          <p:nvPr/>
        </p:nvCxnSpPr>
        <p:spPr bwMode="gray">
          <a:xfrm>
            <a:off x="939217" y="2456744"/>
            <a:ext cx="5892800"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sp>
        <p:nvSpPr>
          <p:cNvPr id="88" name="文本框 123"/>
          <p:cNvSpPr txBox="1"/>
          <p:nvPr/>
        </p:nvSpPr>
        <p:spPr bwMode="gray">
          <a:xfrm>
            <a:off x="2914036" y="2639456"/>
            <a:ext cx="1943161" cy="338554"/>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Permission policies</a:t>
            </a:r>
          </a:p>
        </p:txBody>
      </p:sp>
      <p:sp>
        <p:nvSpPr>
          <p:cNvPr id="89" name="Oval 4"/>
          <p:cNvSpPr>
            <a:spLocks noChangeAspect="1"/>
          </p:cNvSpPr>
          <p:nvPr/>
        </p:nvSpPr>
        <p:spPr bwMode="gray">
          <a:xfrm>
            <a:off x="750433" y="2328650"/>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7503417" y="2189630"/>
            <a:ext cx="3838539" cy="461665"/>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Security groups are defined, each specifying a group of users with the same network access policies.</a:t>
            </a:r>
          </a:p>
        </p:txBody>
      </p:sp>
      <p:sp>
        <p:nvSpPr>
          <p:cNvPr id="96" name="文本框 95"/>
          <p:cNvSpPr txBox="1"/>
          <p:nvPr/>
        </p:nvSpPr>
        <p:spPr bwMode="gray">
          <a:xfrm>
            <a:off x="7503417" y="3016473"/>
            <a:ext cx="4085179" cy="646331"/>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Permission control policies and user experience policies are configured based on security groups and delivered to network devices.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7503417" y="5096137"/>
            <a:ext cx="3838539" cy="461665"/>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Security groups are authorized to the users who pass access authentication.</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7503417" y="4099108"/>
            <a:ext cx="3838539" cy="646331"/>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After user traffic enters a network, network devices enforce policies based on source and destination security groups of the traffic.</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346219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Preferential Access of VIP Users</a:t>
            </a:r>
            <a:endParaRPr lang="zh-CN" altLang="en-US" dirty="0">
              <a:sym typeface="Huawei Sans" panose="020C0503030203020204" pitchFamily="34" charset="0"/>
            </a:endParaRPr>
          </a:p>
        </p:txBody>
      </p:sp>
      <p:cxnSp>
        <p:nvCxnSpPr>
          <p:cNvPr id="49" name="直接连接符 48"/>
          <p:cNvCxnSpPr/>
          <p:nvPr/>
        </p:nvCxnSpPr>
        <p:spPr bwMode="gray">
          <a:xfrm>
            <a:off x="9309328" y="3361255"/>
            <a:ext cx="14459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3527311" y="3361255"/>
            <a:ext cx="14459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圆角矩形 75"/>
          <p:cNvSpPr/>
          <p:nvPr/>
        </p:nvSpPr>
        <p:spPr bwMode="gray">
          <a:xfrm>
            <a:off x="493650" y="1117643"/>
            <a:ext cx="560235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Access denied for non-VIP users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493650" y="1515280"/>
            <a:ext cx="5602350" cy="45975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6143563" y="1117643"/>
            <a:ext cx="560235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Access permitted for VIP users</a:t>
            </a:r>
          </a:p>
        </p:txBody>
      </p:sp>
      <p:sp>
        <p:nvSpPr>
          <p:cNvPr id="54" name="Text Box 9"/>
          <p:cNvSpPr txBox="1">
            <a:spLocks noChangeArrowheads="1"/>
          </p:cNvSpPr>
          <p:nvPr/>
        </p:nvSpPr>
        <p:spPr bwMode="gray">
          <a:xfrm>
            <a:off x="6174576" y="4789421"/>
            <a:ext cx="5251824" cy="1323439"/>
          </a:xfrm>
          <a:prstGeom prst="rect">
            <a:avLst/>
          </a:prstGeom>
          <a:noFill/>
          <a:ln w="9525">
            <a:noFill/>
            <a:miter lim="800000"/>
            <a:headEnd/>
            <a:tailEnd/>
          </a:ln>
        </p:spPr>
        <p:txBody>
          <a:bodyPr wrap="square">
            <a:spAutoFit/>
          </a:bodyPr>
          <a:lstStyle/>
          <a:p>
            <a:pPr fontAlgn="ctr">
              <a:lnSpc>
                <a:spcPts val="2400"/>
              </a:lnSpc>
              <a:spcAft>
                <a:spcPts val="6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a VIP user attempts to connect to an AP when the number of users connected to the AP reaches the threshold, the AP forcibly disconnects a non-VIP user and connects the VIP user to the network.</a:t>
            </a:r>
            <a:endParaRPr lang="en-US" altLang="zh-CN"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75"/>
          <p:cNvSpPr/>
          <p:nvPr/>
        </p:nvSpPr>
        <p:spPr bwMode="gray">
          <a:xfrm>
            <a:off x="6158627" y="1515280"/>
            <a:ext cx="5602350" cy="45975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AP.png">
            <a:extLst>
              <a:ext uri="{FF2B5EF4-FFF2-40B4-BE49-F238E27FC236}">
                <a16:creationId xmlns:a16="http://schemas.microsoft.com/office/drawing/2014/main" xmlns="" id="{5C044D79-58C9-4D46-A722-25AFF664B16D}"/>
              </a:ext>
            </a:extLst>
          </p:cNvPr>
          <p:cNvPicPr>
            <a:picLocks noChangeAspect="1"/>
          </p:cNvPicPr>
          <p:nvPr/>
        </p:nvPicPr>
        <p:blipFill>
          <a:blip r:embed="rId3" cstate="print"/>
          <a:stretch>
            <a:fillRect/>
          </a:stretch>
        </p:blipFill>
        <p:spPr bwMode="gray">
          <a:xfrm>
            <a:off x="3183593" y="3141794"/>
            <a:ext cx="536461" cy="438922"/>
          </a:xfrm>
          <a:prstGeom prst="rect">
            <a:avLst/>
          </a:prstGeom>
        </p:spPr>
      </p:pic>
      <p:sp>
        <p:nvSpPr>
          <p:cNvPr id="57" name="文本框 56">
            <a:extLst>
              <a:ext uri="{FF2B5EF4-FFF2-40B4-BE49-F238E27FC236}">
                <a16:creationId xmlns:a16="http://schemas.microsoft.com/office/drawing/2014/main" xmlns="" id="{BD035616-D227-43F0-883B-15C2662D8F4E}"/>
              </a:ext>
            </a:extLst>
          </p:cNvPr>
          <p:cNvSpPr txBox="1"/>
          <p:nvPr/>
        </p:nvSpPr>
        <p:spPr bwMode="gray">
          <a:xfrm>
            <a:off x="3250943" y="3606712"/>
            <a:ext cx="3969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descr="笔记本电脑.png">
            <a:extLst>
              <a:ext uri="{FF2B5EF4-FFF2-40B4-BE49-F238E27FC236}">
                <a16:creationId xmlns:a16="http://schemas.microsoft.com/office/drawing/2014/main" xmlns="" id="{9FBB8E4B-E0A6-4775-A8F1-A8A848013EEE}"/>
              </a:ext>
            </a:extLst>
          </p:cNvPr>
          <p:cNvPicPr>
            <a:picLocks noChangeAspect="1"/>
          </p:cNvPicPr>
          <p:nvPr/>
        </p:nvPicPr>
        <p:blipFill>
          <a:blip r:embed="rId4" cstate="print"/>
          <a:stretch>
            <a:fillRect/>
          </a:stretch>
        </p:blipFill>
        <p:spPr bwMode="gray">
          <a:xfrm>
            <a:off x="1487928" y="3644012"/>
            <a:ext cx="568024" cy="356107"/>
          </a:xfrm>
          <a:prstGeom prst="rect">
            <a:avLst/>
          </a:prstGeom>
        </p:spPr>
      </p:pic>
      <p:sp>
        <p:nvSpPr>
          <p:cNvPr id="59" name="文本框 58">
            <a:extLst>
              <a:ext uri="{FF2B5EF4-FFF2-40B4-BE49-F238E27FC236}">
                <a16:creationId xmlns:a16="http://schemas.microsoft.com/office/drawing/2014/main" xmlns="" id="{9B2C762C-EF1C-4718-B7E3-95981C0AED44}"/>
              </a:ext>
            </a:extLst>
          </p:cNvPr>
          <p:cNvSpPr txBox="1"/>
          <p:nvPr/>
        </p:nvSpPr>
        <p:spPr bwMode="gray">
          <a:xfrm>
            <a:off x="1526187" y="3014020"/>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descr="AC-蓝.png">
            <a:extLst>
              <a:ext uri="{FF2B5EF4-FFF2-40B4-BE49-F238E27FC236}">
                <a16:creationId xmlns:a16="http://schemas.microsoft.com/office/drawing/2014/main" xmlns="" id="{33A0A0C6-B6DF-436B-B401-D71E9329A91D}"/>
              </a:ext>
            </a:extLst>
          </p:cNvPr>
          <p:cNvPicPr>
            <a:picLocks noChangeAspect="1"/>
          </p:cNvPicPr>
          <p:nvPr/>
        </p:nvPicPr>
        <p:blipFill>
          <a:blip r:embed="rId5" cstate="print"/>
          <a:stretch>
            <a:fillRect/>
          </a:stretch>
        </p:blipFill>
        <p:spPr bwMode="gray">
          <a:xfrm>
            <a:off x="4892493" y="3141983"/>
            <a:ext cx="536000" cy="438545"/>
          </a:xfrm>
          <a:prstGeom prst="rect">
            <a:avLst/>
          </a:prstGeom>
        </p:spPr>
      </p:pic>
      <p:sp>
        <p:nvSpPr>
          <p:cNvPr id="61" name="文本框 60">
            <a:extLst>
              <a:ext uri="{FF2B5EF4-FFF2-40B4-BE49-F238E27FC236}">
                <a16:creationId xmlns:a16="http://schemas.microsoft.com/office/drawing/2014/main" xmlns="" id="{BF374EAB-4D4A-4CE2-BE5B-F07E30CC52E5}"/>
              </a:ext>
            </a:extLst>
          </p:cNvPr>
          <p:cNvSpPr txBox="1"/>
          <p:nvPr/>
        </p:nvSpPr>
        <p:spPr bwMode="gray">
          <a:xfrm>
            <a:off x="4973301" y="3606712"/>
            <a:ext cx="40334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descr="笔记本电脑.png">
            <a:extLst>
              <a:ext uri="{FF2B5EF4-FFF2-40B4-BE49-F238E27FC236}">
                <a16:creationId xmlns:a16="http://schemas.microsoft.com/office/drawing/2014/main" xmlns="" id="{863F5CB3-C221-4EF1-809D-D50EB5ADB29A}"/>
              </a:ext>
            </a:extLst>
          </p:cNvPr>
          <p:cNvPicPr>
            <a:picLocks noChangeAspect="1"/>
          </p:cNvPicPr>
          <p:nvPr/>
        </p:nvPicPr>
        <p:blipFill>
          <a:blip r:embed="rId4" cstate="print"/>
          <a:stretch>
            <a:fillRect/>
          </a:stretch>
        </p:blipFill>
        <p:spPr bwMode="gray">
          <a:xfrm>
            <a:off x="1487928" y="2638297"/>
            <a:ext cx="568024" cy="356107"/>
          </a:xfrm>
          <a:prstGeom prst="rect">
            <a:avLst/>
          </a:prstGeom>
        </p:spPr>
      </p:pic>
      <p:sp>
        <p:nvSpPr>
          <p:cNvPr id="63" name="文本框 62">
            <a:extLst>
              <a:ext uri="{FF2B5EF4-FFF2-40B4-BE49-F238E27FC236}">
                <a16:creationId xmlns:a16="http://schemas.microsoft.com/office/drawing/2014/main" xmlns="" id="{88158E96-5374-412F-BDE9-8E1B5090FCD8}"/>
              </a:ext>
            </a:extLst>
          </p:cNvPr>
          <p:cNvSpPr txBox="1"/>
          <p:nvPr/>
        </p:nvSpPr>
        <p:spPr bwMode="gray">
          <a:xfrm>
            <a:off x="600864" y="4098566"/>
            <a:ext cx="2334930"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STA</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user who has connected to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xmlns="" id="{FB8F49A8-46AC-49FF-B892-C55D760A72DD}"/>
              </a:ext>
            </a:extLst>
          </p:cNvPr>
          <p:cNvSpPr txBox="1"/>
          <p:nvPr/>
        </p:nvSpPr>
        <p:spPr bwMode="gray">
          <a:xfrm>
            <a:off x="738085" y="1782060"/>
            <a:ext cx="2016733"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of a non-VIP user is denied.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descr="AP.png">
            <a:extLst>
              <a:ext uri="{FF2B5EF4-FFF2-40B4-BE49-F238E27FC236}">
                <a16:creationId xmlns:a16="http://schemas.microsoft.com/office/drawing/2014/main" xmlns="" id="{817F1298-2441-4D3C-A6B0-8F03B140B83C}"/>
              </a:ext>
            </a:extLst>
          </p:cNvPr>
          <p:cNvPicPr>
            <a:picLocks noChangeAspect="1"/>
          </p:cNvPicPr>
          <p:nvPr/>
        </p:nvPicPr>
        <p:blipFill>
          <a:blip r:embed="rId3" cstate="print"/>
          <a:stretch>
            <a:fillRect/>
          </a:stretch>
        </p:blipFill>
        <p:spPr bwMode="gray">
          <a:xfrm>
            <a:off x="8875505" y="3141794"/>
            <a:ext cx="536461" cy="438922"/>
          </a:xfrm>
          <a:prstGeom prst="rect">
            <a:avLst/>
          </a:prstGeom>
        </p:spPr>
      </p:pic>
      <p:pic>
        <p:nvPicPr>
          <p:cNvPr id="66" name="图片 65" descr="AC-蓝.png">
            <a:extLst>
              <a:ext uri="{FF2B5EF4-FFF2-40B4-BE49-F238E27FC236}">
                <a16:creationId xmlns:a16="http://schemas.microsoft.com/office/drawing/2014/main" xmlns="" id="{1037C992-3A64-4CF6-81B7-4C83174AD82A}"/>
              </a:ext>
            </a:extLst>
          </p:cNvPr>
          <p:cNvPicPr>
            <a:picLocks noChangeAspect="1"/>
          </p:cNvPicPr>
          <p:nvPr/>
        </p:nvPicPr>
        <p:blipFill>
          <a:blip r:embed="rId5" cstate="print"/>
          <a:stretch>
            <a:fillRect/>
          </a:stretch>
        </p:blipFill>
        <p:spPr bwMode="gray">
          <a:xfrm>
            <a:off x="10584405" y="3141983"/>
            <a:ext cx="536000" cy="438545"/>
          </a:xfrm>
          <a:prstGeom prst="rect">
            <a:avLst/>
          </a:prstGeom>
        </p:spPr>
      </p:pic>
      <p:sp>
        <p:nvSpPr>
          <p:cNvPr id="67" name="文本框 66">
            <a:extLst>
              <a:ext uri="{FF2B5EF4-FFF2-40B4-BE49-F238E27FC236}">
                <a16:creationId xmlns:a16="http://schemas.microsoft.com/office/drawing/2014/main" xmlns="" id="{F2F69224-E911-493E-998D-0C722A518D5D}"/>
              </a:ext>
            </a:extLst>
          </p:cNvPr>
          <p:cNvSpPr txBox="1"/>
          <p:nvPr/>
        </p:nvSpPr>
        <p:spPr bwMode="gray">
          <a:xfrm>
            <a:off x="8829621" y="4137010"/>
            <a:ext cx="180240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connected user is forced to go offline.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 Box 9"/>
          <p:cNvSpPr txBox="1">
            <a:spLocks noChangeArrowheads="1"/>
          </p:cNvSpPr>
          <p:nvPr/>
        </p:nvSpPr>
        <p:spPr bwMode="gray">
          <a:xfrm>
            <a:off x="503238" y="4789421"/>
            <a:ext cx="5093045" cy="1015663"/>
          </a:xfrm>
          <a:prstGeom prst="rect">
            <a:avLst/>
          </a:prstGeom>
          <a:noFill/>
          <a:ln w="9525">
            <a:noFill/>
            <a:miter lim="800000"/>
            <a:headEnd/>
            <a:tailEnd/>
          </a:ln>
        </p:spPr>
        <p:txBody>
          <a:bodyPr wrap="square">
            <a:spAutoFit/>
          </a:bodyPr>
          <a:lstStyle/>
          <a:p>
            <a:pPr fontAlgn="ctr">
              <a:lnSpc>
                <a:spcPts val="2400"/>
              </a:lnSpc>
              <a:spcAft>
                <a:spcPts val="6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a non-VIP user attempts to connect to an AP when the number of users connected to the AP reaches the threshold, the connection attempt will fail.</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3021763" y="2274349"/>
            <a:ext cx="2441073"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number of access users reaches the threshold.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bwMode="gray">
          <a:xfrm>
            <a:off x="3350632" y="2835206"/>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p:cNvSpPr>
            <a:spLocks noChangeAspect="1"/>
          </p:cNvSpPr>
          <p:nvPr/>
        </p:nvSpPr>
        <p:spPr bwMode="gray">
          <a:xfrm>
            <a:off x="1645940" y="2275836"/>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bwMode="gray">
          <a:xfrm>
            <a:off x="8577621" y="4271538"/>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7264142" y="2274473"/>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a16="http://schemas.microsoft.com/office/drawing/2014/main" xmlns="" id="{FB8F49A8-46AC-49FF-B892-C55D760A72DD}"/>
              </a:ext>
            </a:extLst>
          </p:cNvPr>
          <p:cNvSpPr txBox="1"/>
          <p:nvPr/>
        </p:nvSpPr>
        <p:spPr bwMode="gray">
          <a:xfrm>
            <a:off x="6587040" y="1738716"/>
            <a:ext cx="156938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Identified as a VIP user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58"/>
          <p:cNvGrpSpPr/>
          <p:nvPr/>
        </p:nvGrpSpPr>
        <p:grpSpPr bwMode="gray">
          <a:xfrm rot="5400000" flipV="1">
            <a:off x="2726687" y="3205736"/>
            <a:ext cx="367300" cy="311039"/>
            <a:chOff x="7440613" y="4868863"/>
            <a:chExt cx="1019175" cy="828675"/>
          </a:xfrm>
          <a:solidFill>
            <a:schemeClr val="bg1">
              <a:lumMod val="50000"/>
            </a:schemeClr>
          </a:solidFill>
        </p:grpSpPr>
        <p:sp>
          <p:nvSpPr>
            <p:cNvPr id="7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758"/>
          <p:cNvGrpSpPr/>
          <p:nvPr/>
        </p:nvGrpSpPr>
        <p:grpSpPr bwMode="gray">
          <a:xfrm rot="5400000" flipV="1">
            <a:off x="8383939" y="3205736"/>
            <a:ext cx="367300" cy="311039"/>
            <a:chOff x="7440613" y="4868863"/>
            <a:chExt cx="1019175" cy="828675"/>
          </a:xfrm>
          <a:solidFill>
            <a:schemeClr val="bg1">
              <a:lumMod val="50000"/>
            </a:schemeClr>
          </a:solidFill>
        </p:grpSpPr>
        <p:sp>
          <p:nvSpPr>
            <p:cNvPr id="7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28"/>
          <p:cNvGrpSpPr>
            <a:grpSpLocks noChangeAspect="1"/>
          </p:cNvGrpSpPr>
          <p:nvPr/>
        </p:nvGrpSpPr>
        <p:grpSpPr bwMode="gray">
          <a:xfrm>
            <a:off x="1946267" y="2802379"/>
            <a:ext cx="288969" cy="288969"/>
            <a:chOff x="5076056" y="3356992"/>
            <a:chExt cx="436268" cy="436268"/>
          </a:xfrm>
        </p:grpSpPr>
        <p:sp>
          <p:nvSpPr>
            <p:cNvPr id="82"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文本框 83">
            <a:extLst>
              <a:ext uri="{FF2B5EF4-FFF2-40B4-BE49-F238E27FC236}">
                <a16:creationId xmlns:a16="http://schemas.microsoft.com/office/drawing/2014/main" xmlns="" id="{BD035616-D227-43F0-883B-15C2662D8F4E}"/>
              </a:ext>
            </a:extLst>
          </p:cNvPr>
          <p:cNvSpPr txBox="1"/>
          <p:nvPr/>
        </p:nvSpPr>
        <p:spPr bwMode="gray">
          <a:xfrm>
            <a:off x="8929989" y="3606712"/>
            <a:ext cx="3969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xmlns="" id="{BF374EAB-4D4A-4CE2-BE5B-F07E30CC52E5}"/>
              </a:ext>
            </a:extLst>
          </p:cNvPr>
          <p:cNvSpPr txBox="1"/>
          <p:nvPr/>
        </p:nvSpPr>
        <p:spPr bwMode="gray">
          <a:xfrm>
            <a:off x="10652347" y="3606712"/>
            <a:ext cx="40334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8703621" y="2300131"/>
            <a:ext cx="2626417"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number of access users reaches the threshold.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4"/>
          <p:cNvSpPr>
            <a:spLocks noChangeAspect="1"/>
          </p:cNvSpPr>
          <p:nvPr/>
        </p:nvSpPr>
        <p:spPr bwMode="gray">
          <a:xfrm>
            <a:off x="9046082" y="2835206"/>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descr="笔记本电脑.png">
            <a:extLst>
              <a:ext uri="{FF2B5EF4-FFF2-40B4-BE49-F238E27FC236}">
                <a16:creationId xmlns:a16="http://schemas.microsoft.com/office/drawing/2014/main" xmlns="" id="{9FBB8E4B-E0A6-4775-A8F1-A8A848013EEE}"/>
              </a:ext>
            </a:extLst>
          </p:cNvPr>
          <p:cNvPicPr>
            <a:picLocks noChangeAspect="1"/>
          </p:cNvPicPr>
          <p:nvPr/>
        </p:nvPicPr>
        <p:blipFill>
          <a:blip r:embed="rId4" cstate="print"/>
          <a:stretch>
            <a:fillRect/>
          </a:stretch>
        </p:blipFill>
        <p:spPr bwMode="gray">
          <a:xfrm>
            <a:off x="7087718" y="3644012"/>
            <a:ext cx="568024" cy="356107"/>
          </a:xfrm>
          <a:prstGeom prst="rect">
            <a:avLst/>
          </a:prstGeom>
        </p:spPr>
      </p:pic>
      <p:sp>
        <p:nvSpPr>
          <p:cNvPr id="89" name="文本框 88">
            <a:extLst>
              <a:ext uri="{FF2B5EF4-FFF2-40B4-BE49-F238E27FC236}">
                <a16:creationId xmlns:a16="http://schemas.microsoft.com/office/drawing/2014/main" xmlns="" id="{9B2C762C-EF1C-4718-B7E3-95981C0AED44}"/>
              </a:ext>
            </a:extLst>
          </p:cNvPr>
          <p:cNvSpPr txBox="1"/>
          <p:nvPr/>
        </p:nvSpPr>
        <p:spPr bwMode="gray">
          <a:xfrm>
            <a:off x="7125977" y="3014020"/>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9" descr="笔记本电脑.png">
            <a:extLst>
              <a:ext uri="{FF2B5EF4-FFF2-40B4-BE49-F238E27FC236}">
                <a16:creationId xmlns:a16="http://schemas.microsoft.com/office/drawing/2014/main" xmlns="" id="{863F5CB3-C221-4EF1-809D-D50EB5ADB29A}"/>
              </a:ext>
            </a:extLst>
          </p:cNvPr>
          <p:cNvPicPr>
            <a:picLocks noChangeAspect="1"/>
          </p:cNvPicPr>
          <p:nvPr/>
        </p:nvPicPr>
        <p:blipFill>
          <a:blip r:embed="rId4" cstate="print"/>
          <a:stretch>
            <a:fillRect/>
          </a:stretch>
        </p:blipFill>
        <p:spPr bwMode="gray">
          <a:xfrm>
            <a:off x="7087718" y="2638297"/>
            <a:ext cx="568024" cy="356107"/>
          </a:xfrm>
          <a:prstGeom prst="rect">
            <a:avLst/>
          </a:prstGeom>
        </p:spPr>
      </p:pic>
      <p:sp>
        <p:nvSpPr>
          <p:cNvPr id="91" name="文本框 90">
            <a:extLst>
              <a:ext uri="{FF2B5EF4-FFF2-40B4-BE49-F238E27FC236}">
                <a16:creationId xmlns:a16="http://schemas.microsoft.com/office/drawing/2014/main" xmlns="" id="{88158E96-5374-412F-BDE9-8E1B5090FCD8}"/>
              </a:ext>
            </a:extLst>
          </p:cNvPr>
          <p:cNvSpPr txBox="1"/>
          <p:nvPr/>
        </p:nvSpPr>
        <p:spPr bwMode="gray">
          <a:xfrm>
            <a:off x="6162554" y="4046285"/>
            <a:ext cx="2392392"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STA</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user who has connected to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Right Arrow 158"/>
          <p:cNvSpPr/>
          <p:nvPr/>
        </p:nvSpPr>
        <p:spPr bwMode="gray">
          <a:xfrm rot="2234537">
            <a:off x="7720381" y="2918535"/>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4"/>
          <p:cNvSpPr>
            <a:spLocks noChangeAspect="1"/>
          </p:cNvSpPr>
          <p:nvPr/>
        </p:nvSpPr>
        <p:spPr bwMode="gray">
          <a:xfrm>
            <a:off x="8058270" y="2709206"/>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a:extLst>
              <a:ext uri="{FF2B5EF4-FFF2-40B4-BE49-F238E27FC236}">
                <a16:creationId xmlns:a16="http://schemas.microsoft.com/office/drawing/2014/main" xmlns="" id="{F2F69224-E911-493E-998D-0C722A518D5D}"/>
              </a:ext>
            </a:extLst>
          </p:cNvPr>
          <p:cNvSpPr txBox="1"/>
          <p:nvPr/>
        </p:nvSpPr>
        <p:spPr bwMode="gray">
          <a:xfrm>
            <a:off x="7539190" y="2208048"/>
            <a:ext cx="14055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Connect successfully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02731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2493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Bandwidth Reservation for VIP Users: Guaranteeing Sufficient Bandwidth</a:t>
            </a:r>
            <a:endParaRPr lang="zh-CN" altLang="en-US" dirty="0">
              <a:sym typeface="Huawei Sans" panose="020C0503030203020204" pitchFamily="34" charset="0"/>
            </a:endParaRPr>
          </a:p>
        </p:txBody>
      </p:sp>
      <p:sp>
        <p:nvSpPr>
          <p:cNvPr id="77" name="任意多边形 76"/>
          <p:cNvSpPr/>
          <p:nvPr/>
        </p:nvSpPr>
        <p:spPr bwMode="gray">
          <a:xfrm flipV="1">
            <a:off x="1842344" y="2521464"/>
            <a:ext cx="5563991" cy="637844"/>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1238" h="639036">
                <a:moveTo>
                  <a:pt x="4049512" y="808"/>
                </a:moveTo>
                <a:lnTo>
                  <a:pt x="0" y="639036"/>
                </a:lnTo>
                <a:lnTo>
                  <a:pt x="6261238" y="617288"/>
                </a:lnTo>
                <a:lnTo>
                  <a:pt x="4632057" y="0"/>
                </a:lnTo>
                <a:lnTo>
                  <a:pt x="4049512" y="808"/>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饼形 77"/>
          <p:cNvSpPr/>
          <p:nvPr/>
        </p:nvSpPr>
        <p:spPr bwMode="gray">
          <a:xfrm>
            <a:off x="4484777" y="2914689"/>
            <a:ext cx="2545264" cy="2546320"/>
          </a:xfrm>
          <a:prstGeom prst="pie">
            <a:avLst>
              <a:gd name="adj1" fmla="val 997556"/>
              <a:gd name="adj2" fmla="val 4480558"/>
            </a:avLst>
          </a:prstGeom>
          <a:gradFill flip="none" rotWithShape="1">
            <a:gsLst>
              <a:gs pos="61000">
                <a:sysClr val="window" lastClr="FFFFFF">
                  <a:alpha val="0"/>
                </a:sysClr>
              </a:gs>
              <a:gs pos="0">
                <a:schemeClr val="bg1">
                  <a:lumMod val="50000"/>
                </a:schemeClr>
              </a:gs>
            </a:gsLst>
            <a:lin ang="2700000" scaled="1"/>
            <a:tileRect/>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饼形 78"/>
          <p:cNvSpPr/>
          <p:nvPr/>
        </p:nvSpPr>
        <p:spPr bwMode="gray">
          <a:xfrm>
            <a:off x="4277906" y="2914689"/>
            <a:ext cx="2545264" cy="2546320"/>
          </a:xfrm>
          <a:prstGeom prst="pie">
            <a:avLst>
              <a:gd name="adj1" fmla="val 6051497"/>
              <a:gd name="adj2" fmla="val 9696932"/>
            </a:avLst>
          </a:prstGeom>
          <a:gradFill flip="none" rotWithShape="1">
            <a:gsLst>
              <a:gs pos="65000">
                <a:sysClr val="window" lastClr="FFFFFF">
                  <a:alpha val="0"/>
                </a:sysClr>
              </a:gs>
              <a:gs pos="0">
                <a:srgbClr val="EC7061"/>
              </a:gs>
            </a:gsLst>
            <a:lin ang="8100000" scaled="1"/>
            <a:tileRect/>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圆角矩形 79"/>
          <p:cNvSpPr/>
          <p:nvPr/>
        </p:nvSpPr>
        <p:spPr bwMode="gray">
          <a:xfrm>
            <a:off x="7638490" y="1870232"/>
            <a:ext cx="3966587" cy="788178"/>
          </a:xfrm>
          <a:prstGeom prst="roundRect">
            <a:avLst>
              <a:gd name="adj" fmla="val 0"/>
            </a:avLst>
          </a:prstGeom>
          <a:noFill/>
          <a:ln w="9525">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8835" fontAlgn="ctr">
              <a:spcAft>
                <a:spcPts val="300"/>
              </a:spcAft>
            </a:pPr>
            <a:r>
              <a:rPr lang="en-US"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When the number of users in a conference room increases sharply, mobile user terminals preempt air interface resources, deteriorating wireless experience of conference terminals.</a:t>
            </a:r>
          </a:p>
        </p:txBody>
      </p:sp>
      <p:sp>
        <p:nvSpPr>
          <p:cNvPr id="81" name="圆角矩形 80"/>
          <p:cNvSpPr/>
          <p:nvPr/>
        </p:nvSpPr>
        <p:spPr bwMode="gray">
          <a:xfrm>
            <a:off x="7638490" y="3099014"/>
            <a:ext cx="3966587" cy="565530"/>
          </a:xfrm>
          <a:prstGeom prst="roundRect">
            <a:avLst>
              <a:gd name="adj" fmla="val 0"/>
            </a:avLst>
          </a:prstGeom>
          <a:noFill/>
          <a:ln>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8835" fontAlgn="ctr">
              <a:spcAft>
                <a:spcPts val="30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Identify VIP users and guarantee sufficient bandwidth for them.</a:t>
            </a:r>
          </a:p>
        </p:txBody>
      </p:sp>
      <p:sp>
        <p:nvSpPr>
          <p:cNvPr id="82" name="圆角矩形 81"/>
          <p:cNvSpPr/>
          <p:nvPr/>
        </p:nvSpPr>
        <p:spPr bwMode="gray">
          <a:xfrm>
            <a:off x="7639290" y="1550645"/>
            <a:ext cx="3966587"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Scenario</a:t>
            </a:r>
            <a:endParaRPr lang="en-US" altLang="zh-CN" sz="14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圆角矩形 82"/>
          <p:cNvSpPr/>
          <p:nvPr/>
        </p:nvSpPr>
        <p:spPr bwMode="gray">
          <a:xfrm>
            <a:off x="7639290" y="2775014"/>
            <a:ext cx="3966587"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Requirements</a:t>
            </a:r>
            <a:endParaRPr lang="en-US" sz="14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4" name="图片 83" descr="AP.png">
            <a:extLst>
              <a:ext uri="{FF2B5EF4-FFF2-40B4-BE49-F238E27FC236}">
                <a16:creationId xmlns:a16="http://schemas.microsoft.com/office/drawing/2014/main" xmlns="" id="{5C044D79-58C9-4D46-A722-25AFF664B16D}"/>
              </a:ext>
            </a:extLst>
          </p:cNvPr>
          <p:cNvPicPr>
            <a:picLocks noChangeAspect="1"/>
          </p:cNvPicPr>
          <p:nvPr/>
        </p:nvPicPr>
        <p:blipFill>
          <a:blip r:embed="rId3" cstate="print"/>
          <a:stretch>
            <a:fillRect/>
          </a:stretch>
        </p:blipFill>
        <p:spPr bwMode="gray">
          <a:xfrm>
            <a:off x="5391734" y="4005035"/>
            <a:ext cx="536461" cy="438922"/>
          </a:xfrm>
          <a:prstGeom prst="rect">
            <a:avLst/>
          </a:prstGeom>
        </p:spPr>
      </p:pic>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934958" y="3185455"/>
            <a:ext cx="1318216" cy="243114"/>
          </a:xfrm>
          <a:prstGeom prst="rect">
            <a:avLst/>
          </a:prstGeom>
        </p:spPr>
      </p:pic>
      <p:pic>
        <p:nvPicPr>
          <p:cNvPr id="86" name="Picture 2" descr="C:\Users\w00302544\AppData\Roaming\eSpace_Desktop\UserData\w00302544\imagefiles\7E81504A-978A-42F8-B596-9BD61641082B.png"/>
          <p:cNvPicPr>
            <a:picLocks noChangeAspect="1" noChangeArrowheads="1"/>
          </p:cNvPicPr>
          <p:nvPr/>
        </p:nvPicPr>
        <p:blipFill rotWithShape="1">
          <a:blip r:embed="rId5">
            <a:extLst>
              <a:ext uri="{28A0092B-C50C-407E-A947-70E740481C1C}">
                <a14:useLocalDpi xmlns:a14="http://schemas.microsoft.com/office/drawing/2010/main" val="0"/>
              </a:ext>
            </a:extLst>
          </a:blip>
          <a:srcRect l="29623" t="39980" r="41812" b="17778"/>
          <a:stretch/>
        </p:blipFill>
        <p:spPr bwMode="gray">
          <a:xfrm>
            <a:off x="5142807" y="1850566"/>
            <a:ext cx="1870118" cy="616441"/>
          </a:xfrm>
          <a:prstGeom prst="roundRect">
            <a:avLst/>
          </a:prstGeom>
          <a:noFill/>
          <a:ln>
            <a:noFill/>
          </a:ln>
          <a:extLst>
            <a:ext uri="{909E8E84-426E-40DD-AFC4-6F175D3DCCD1}">
              <a14:hiddenFill xmlns:a14="http://schemas.microsoft.com/office/drawing/2010/main">
                <a:solidFill>
                  <a:srgbClr val="FFFFFF"/>
                </a:solidFill>
              </a14:hiddenFill>
            </a:ext>
          </a:extLst>
        </p:spPr>
      </p:pic>
      <p:sp>
        <p:nvSpPr>
          <p:cNvPr id="87" name="圆角矩形 75"/>
          <p:cNvSpPr/>
          <p:nvPr/>
        </p:nvSpPr>
        <p:spPr bwMode="gray">
          <a:xfrm>
            <a:off x="1806567" y="1530979"/>
            <a:ext cx="5602350" cy="971213"/>
          </a:xfrm>
          <a:prstGeom prst="roundRect">
            <a:avLst>
              <a:gd name="adj" fmla="val 87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文本框 87"/>
          <p:cNvSpPr txBox="1"/>
          <p:nvPr/>
        </p:nvSpPr>
        <p:spPr bwMode="gray">
          <a:xfrm>
            <a:off x="2248952" y="1683884"/>
            <a:ext cx="1364476"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Define VIP users.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文本框 88"/>
          <p:cNvSpPr txBox="1"/>
          <p:nvPr/>
        </p:nvSpPr>
        <p:spPr bwMode="gray">
          <a:xfrm>
            <a:off x="4733234" y="1591551"/>
            <a:ext cx="2760124"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Define the percentage of bandwidth to be reserved for VIP users.</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Oval 4"/>
          <p:cNvSpPr>
            <a:spLocks noChangeAspect="1"/>
          </p:cNvSpPr>
          <p:nvPr/>
        </p:nvSpPr>
        <p:spPr bwMode="gray">
          <a:xfrm>
            <a:off x="2040687" y="1711927"/>
            <a:ext cx="208265" cy="208265"/>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Oval 4"/>
          <p:cNvSpPr>
            <a:spLocks noChangeAspect="1"/>
          </p:cNvSpPr>
          <p:nvPr/>
        </p:nvSpPr>
        <p:spPr bwMode="gray">
          <a:xfrm>
            <a:off x="4550584" y="1711927"/>
            <a:ext cx="208265" cy="208265"/>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92" name="图片 91"/>
          <p:cNvPicPr>
            <a:picLocks noChangeAspect="1"/>
          </p:cNvPicPr>
          <p:nvPr/>
        </p:nvPicPr>
        <p:blipFill>
          <a:blip r:embed="rId6"/>
          <a:stretch>
            <a:fillRect/>
          </a:stretch>
        </p:blipFill>
        <p:spPr bwMode="gray">
          <a:xfrm>
            <a:off x="4195748" y="4986809"/>
            <a:ext cx="643924" cy="431429"/>
          </a:xfrm>
          <a:prstGeom prst="rect">
            <a:avLst/>
          </a:prstGeom>
        </p:spPr>
      </p:pic>
      <p:pic>
        <p:nvPicPr>
          <p:cNvPr id="93" name="图片 158" descr="SAN网络-蓝.png"/>
          <p:cNvPicPr>
            <a:picLocks noChangeAspect="1"/>
          </p:cNvPicPr>
          <p:nvPr/>
        </p:nvPicPr>
        <p:blipFill>
          <a:blip r:embed="rId7" cstate="print"/>
          <a:stretch>
            <a:fillRect/>
          </a:stretch>
        </p:blipFill>
        <p:spPr bwMode="gray">
          <a:xfrm>
            <a:off x="7165699" y="5003291"/>
            <a:ext cx="243218" cy="398465"/>
          </a:xfrm>
          <a:prstGeom prst="rect">
            <a:avLst/>
          </a:prstGeom>
        </p:spPr>
      </p:pic>
      <p:pic>
        <p:nvPicPr>
          <p:cNvPr id="94" name="图片 157" descr="故障链路.png"/>
          <p:cNvPicPr>
            <a:picLocks noChangeAspect="1"/>
          </p:cNvPicPr>
          <p:nvPr/>
        </p:nvPicPr>
        <p:blipFill>
          <a:blip r:embed="rId8" cstate="print"/>
          <a:stretch>
            <a:fillRect/>
          </a:stretch>
        </p:blipFill>
        <p:spPr bwMode="gray">
          <a:xfrm>
            <a:off x="6344112" y="5036132"/>
            <a:ext cx="446281" cy="332783"/>
          </a:xfrm>
          <a:prstGeom prst="rect">
            <a:avLst/>
          </a:prstGeom>
        </p:spPr>
      </p:pic>
      <p:sp>
        <p:nvSpPr>
          <p:cNvPr id="95" name="文本框 94"/>
          <p:cNvSpPr txBox="1"/>
          <p:nvPr/>
        </p:nvSpPr>
        <p:spPr bwMode="gray">
          <a:xfrm>
            <a:off x="3730939" y="5503780"/>
            <a:ext cx="1574470" cy="430887"/>
          </a:xfrm>
          <a:prstGeom prst="rect">
            <a:avLst/>
          </a:prstGeom>
          <a:noFill/>
        </p:spPr>
        <p:txBody>
          <a:bodyPr wrap="none" rtlCol="0">
            <a:spAutoFit/>
          </a:bodyPr>
          <a:lstStyle/>
          <a:p>
            <a:pPr algn="ctr" fontAlgn="ctr"/>
            <a:r>
              <a:rPr lang="en-US" sz="1100" b="1"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Conference terminal</a:t>
            </a:r>
            <a:endParaRPr lang="en-US" altLang="zh-CN" sz="1100" b="1"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sz="105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VIP user</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文本框 95"/>
          <p:cNvSpPr txBox="1"/>
          <p:nvPr/>
        </p:nvSpPr>
        <p:spPr bwMode="gray">
          <a:xfrm>
            <a:off x="6267114" y="5503780"/>
            <a:ext cx="1114408" cy="430887"/>
          </a:xfrm>
          <a:prstGeom prst="rect">
            <a:avLst/>
          </a:prstGeom>
          <a:noFill/>
        </p:spPr>
        <p:txBody>
          <a:bodyPr wrap="none" rtlCol="0">
            <a:spAutoFit/>
          </a:bodyPr>
          <a:lstStyle/>
          <a:p>
            <a:pPr algn="ctr" fontAlgn="ctr"/>
            <a:r>
              <a:rPr lang="en-US" altLang="zh-CN" sz="1100" b="1"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User terminal</a:t>
            </a:r>
          </a:p>
          <a:p>
            <a:pPr algn="ctr" fontAlgn="ctr"/>
            <a:r>
              <a:rPr lang="en-US" sz="105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Common user</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文本框 96"/>
          <p:cNvSpPr txBox="1"/>
          <p:nvPr/>
        </p:nvSpPr>
        <p:spPr bwMode="gray">
          <a:xfrm>
            <a:off x="3820804" y="4520519"/>
            <a:ext cx="1678570"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20% bandwidth reserved</a:t>
            </a:r>
            <a:endParaRPr lang="en-US" altLang="zh-CN"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文本框 97"/>
          <p:cNvSpPr txBox="1"/>
          <p:nvPr/>
        </p:nvSpPr>
        <p:spPr bwMode="gray">
          <a:xfrm>
            <a:off x="5800041" y="4520519"/>
            <a:ext cx="1563248" cy="461665"/>
          </a:xfrm>
          <a:prstGeom prst="rect">
            <a:avLst/>
          </a:prstGeom>
          <a:noFill/>
        </p:spPr>
        <p:txBody>
          <a:bodyPr wrap="square" rtlCol="0">
            <a:spAutoFit/>
          </a:bodyPr>
          <a:lstStyle/>
          <a:p>
            <a:pPr algn="ctr" font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Bandwidth </a:t>
            </a: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contention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9" name="直接箭头连接符 98"/>
          <p:cNvCxnSpPr/>
          <p:nvPr/>
        </p:nvCxnSpPr>
        <p:spPr bwMode="gray">
          <a:xfrm>
            <a:off x="5649804" y="3496228"/>
            <a:ext cx="0" cy="420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bwMode="gray">
          <a:xfrm>
            <a:off x="800104" y="3397318"/>
            <a:ext cx="1891985" cy="1828177"/>
            <a:chOff x="4404471" y="4284297"/>
            <a:chExt cx="1891985" cy="2030752"/>
          </a:xfrm>
        </p:grpSpPr>
        <p:cxnSp>
          <p:nvCxnSpPr>
            <p:cNvPr id="101" name="直接连接符 100"/>
            <p:cNvCxnSpPr/>
            <p:nvPr/>
          </p:nvCxnSpPr>
          <p:spPr bwMode="gray">
            <a:xfrm>
              <a:off x="4404471" y="6302452"/>
              <a:ext cx="1891985" cy="0"/>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bwMode="gray">
            <a:xfrm flipV="1">
              <a:off x="4408192" y="4284297"/>
              <a:ext cx="0" cy="2030752"/>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03" name="文本框 102"/>
          <p:cNvSpPr txBox="1"/>
          <p:nvPr/>
        </p:nvSpPr>
        <p:spPr bwMode="gray">
          <a:xfrm>
            <a:off x="3134648" y="5915013"/>
            <a:ext cx="1040670" cy="253916"/>
          </a:xfrm>
          <a:prstGeom prst="rect">
            <a:avLst/>
          </a:prstGeom>
          <a:noFill/>
        </p:spPr>
        <p:txBody>
          <a:bodyPr wrap="none" rtlCol="0">
            <a:spAutoFit/>
          </a:bodyPr>
          <a:lstStyle/>
          <a:p>
            <a:pPr algn="l" fontAlgn="ctr"/>
            <a:r>
              <a:rPr lang="en-US" altLang="zh-CN" sz="105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Common user</a:t>
            </a:r>
            <a:endParaRPr lang="en-US" altLang="zh-CN"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文本框 103"/>
          <p:cNvSpPr txBox="1"/>
          <p:nvPr/>
        </p:nvSpPr>
        <p:spPr bwMode="gray">
          <a:xfrm rot="16200000">
            <a:off x="-95471" y="4002801"/>
            <a:ext cx="1457187" cy="246221"/>
          </a:xfrm>
          <a:prstGeom prst="rect">
            <a:avLst/>
          </a:prstGeom>
          <a:noFill/>
        </p:spPr>
        <p:txBody>
          <a:bodyPr wrap="square" rtlCol="0" anchor="ctr" anchorCtr="0">
            <a:spAutoFit/>
          </a:bodyPr>
          <a:lstStyle/>
          <a:p>
            <a:pPr algn="ctr" fontAlgn="ctr"/>
            <a:r>
              <a:rPr lang="en-US" altLang="zh-CN"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Frequency bandwidth</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文本框 104"/>
          <p:cNvSpPr txBox="1"/>
          <p:nvPr/>
        </p:nvSpPr>
        <p:spPr bwMode="gray">
          <a:xfrm>
            <a:off x="2230214" y="5230924"/>
            <a:ext cx="572842" cy="246221"/>
          </a:xfrm>
          <a:prstGeom prst="rect">
            <a:avLst/>
          </a:prstGeom>
          <a:noFill/>
        </p:spPr>
        <p:txBody>
          <a:bodyPr wrap="square" rtlCol="0">
            <a:spAutoFit/>
          </a:bodyPr>
          <a:lstStyle/>
          <a:p>
            <a:pPr algn="l" fontAlgn="ctr"/>
            <a:r>
              <a:rPr lang="en-US"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Time</a:t>
            </a: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文本框 105"/>
          <p:cNvSpPr txBox="1"/>
          <p:nvPr/>
        </p:nvSpPr>
        <p:spPr bwMode="gray">
          <a:xfrm>
            <a:off x="738584" y="5409305"/>
            <a:ext cx="2785484"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OFDMA spectrum resources reserved for VIP users</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矩形 106"/>
          <p:cNvSpPr/>
          <p:nvPr/>
        </p:nvSpPr>
        <p:spPr bwMode="gray">
          <a:xfrm>
            <a:off x="867538" y="4008329"/>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矩形 107"/>
          <p:cNvSpPr/>
          <p:nvPr/>
        </p:nvSpPr>
        <p:spPr bwMode="gray">
          <a:xfrm>
            <a:off x="867538" y="4474357"/>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9" name="矩形 108"/>
          <p:cNvSpPr/>
          <p:nvPr/>
        </p:nvSpPr>
        <p:spPr bwMode="gray">
          <a:xfrm>
            <a:off x="867538" y="4241343"/>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矩形 109"/>
          <p:cNvSpPr/>
          <p:nvPr/>
        </p:nvSpPr>
        <p:spPr bwMode="gray">
          <a:xfrm>
            <a:off x="867538" y="4707371"/>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矩形 110"/>
          <p:cNvSpPr/>
          <p:nvPr/>
        </p:nvSpPr>
        <p:spPr bwMode="gray">
          <a:xfrm>
            <a:off x="867538" y="4940384"/>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矩形 111"/>
          <p:cNvSpPr/>
          <p:nvPr/>
        </p:nvSpPr>
        <p:spPr bwMode="gray">
          <a:xfrm>
            <a:off x="867538" y="3542301"/>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3" name="矩形 112"/>
          <p:cNvSpPr/>
          <p:nvPr/>
        </p:nvSpPr>
        <p:spPr bwMode="gray">
          <a:xfrm>
            <a:off x="867538" y="3775315"/>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4" name="文本框 113"/>
          <p:cNvSpPr txBox="1"/>
          <p:nvPr/>
        </p:nvSpPr>
        <p:spPr bwMode="gray">
          <a:xfrm>
            <a:off x="2273479" y="5915013"/>
            <a:ext cx="728312" cy="253916"/>
          </a:xfrm>
          <a:prstGeom prst="rect">
            <a:avLst/>
          </a:prstGeom>
          <a:noFill/>
        </p:spPr>
        <p:txBody>
          <a:bodyPr wrap="square" rtlCol="0">
            <a:spAutoFit/>
          </a:bodyPr>
          <a:lstStyle/>
          <a:p>
            <a:pPr algn="l" fontAlgn="ctr"/>
            <a:r>
              <a:rPr lang="en-US" sz="1050" dirty="0" smtClean="0">
                <a:solidFill>
                  <a:srgbClr val="15151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VIP user</a:t>
            </a:r>
            <a:endParaRPr lang="en-US" altLang="zh-CN" sz="1050" dirty="0">
              <a:solidFill>
                <a:srgbClr val="15151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5" name="矩形 114"/>
          <p:cNvSpPr/>
          <p:nvPr/>
        </p:nvSpPr>
        <p:spPr bwMode="gray">
          <a:xfrm>
            <a:off x="3018443" y="5975704"/>
            <a:ext cx="145880" cy="13253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矩形 115"/>
          <p:cNvSpPr/>
          <p:nvPr/>
        </p:nvSpPr>
        <p:spPr bwMode="gray">
          <a:xfrm>
            <a:off x="2157274" y="5975704"/>
            <a:ext cx="145880" cy="132535"/>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7" name="圆角矩形 116"/>
          <p:cNvSpPr/>
          <p:nvPr/>
        </p:nvSpPr>
        <p:spPr bwMode="gray">
          <a:xfrm>
            <a:off x="7638490" y="4100736"/>
            <a:ext cx="3966587" cy="1504154"/>
          </a:xfrm>
          <a:prstGeom prst="roundRect">
            <a:avLst>
              <a:gd name="adj" fmla="val 0"/>
            </a:avLst>
          </a:prstGeom>
          <a:noFill/>
          <a:ln>
            <a:solidFill>
              <a:srgbClr val="99DFF9"/>
            </a:solidFill>
          </a:ln>
        </p:spPr>
        <p:txBody>
          <a:bodyPr wrap="square" rtlCol="0" anchor="ctr">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85750" indent="-285750"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OFDMA spectrum resources are reserved for VIP users.</a:t>
            </a:r>
            <a:endPar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defTabSz="1218835" fontAlgn="ctr">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On-demand bandwidth reservation:</a:t>
            </a:r>
          </a:p>
          <a:p>
            <a:pPr marL="541338" lvl="1" indent="-252413" defTabSz="1218835" fontAlgn="ctr">
              <a:spcAft>
                <a:spcPts val="300"/>
              </a:spcAft>
              <a:buSzPct val="50000"/>
              <a:buFont typeface="Wingdings" panose="05000000000000000000" pitchFamily="2" charset="2"/>
              <a:buChar char="p"/>
            </a:pPr>
            <a:r>
              <a:rPr lang="en-US"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 bandwidth is reserved when no VIP user accesses an AP.</a:t>
            </a:r>
          </a:p>
          <a:p>
            <a:pPr marL="541338" lvl="1" indent="-252413" defTabSz="1218835" fontAlgn="ctr">
              <a:spcAft>
                <a:spcPts val="300"/>
              </a:spcAft>
              <a:buSzPct val="50000"/>
              <a:buFont typeface="Wingdings" panose="05000000000000000000" pitchFamily="2" charset="2"/>
              <a:buChar char="p"/>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Sufficient resources are reserved only for VIP users.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8" name="圆角矩形 117"/>
          <p:cNvSpPr/>
          <p:nvPr/>
        </p:nvSpPr>
        <p:spPr bwMode="gray">
          <a:xfrm>
            <a:off x="7639290" y="3776735"/>
            <a:ext cx="3966587"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Solution</a:t>
            </a:r>
            <a:endParaRPr lang="en-US" altLang="zh-CN" sz="14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圆角矩形 75"/>
          <p:cNvSpPr/>
          <p:nvPr/>
        </p:nvSpPr>
        <p:spPr bwMode="gray">
          <a:xfrm>
            <a:off x="446089" y="3234911"/>
            <a:ext cx="3332450" cy="2607484"/>
          </a:xfrm>
          <a:prstGeom prst="roundRect">
            <a:avLst>
              <a:gd name="adj" fmla="val 87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0" name="矩形 119"/>
          <p:cNvSpPr/>
          <p:nvPr/>
        </p:nvSpPr>
        <p:spPr bwMode="gray">
          <a:xfrm>
            <a:off x="1150744" y="4008329"/>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矩形 120"/>
          <p:cNvSpPr/>
          <p:nvPr/>
        </p:nvSpPr>
        <p:spPr bwMode="gray">
          <a:xfrm>
            <a:off x="1150744" y="4474357"/>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2" name="矩形 121"/>
          <p:cNvSpPr/>
          <p:nvPr/>
        </p:nvSpPr>
        <p:spPr bwMode="gray">
          <a:xfrm>
            <a:off x="1150744" y="4241343"/>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3" name="矩形 122"/>
          <p:cNvSpPr/>
          <p:nvPr/>
        </p:nvSpPr>
        <p:spPr bwMode="gray">
          <a:xfrm>
            <a:off x="1150744" y="4707371"/>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4" name="矩形 123"/>
          <p:cNvSpPr/>
          <p:nvPr/>
        </p:nvSpPr>
        <p:spPr bwMode="gray">
          <a:xfrm>
            <a:off x="1150744" y="4940384"/>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5" name="矩形 124"/>
          <p:cNvSpPr/>
          <p:nvPr/>
        </p:nvSpPr>
        <p:spPr bwMode="gray">
          <a:xfrm>
            <a:off x="1150744" y="3542301"/>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6" name="矩形 125"/>
          <p:cNvSpPr/>
          <p:nvPr/>
        </p:nvSpPr>
        <p:spPr bwMode="gray">
          <a:xfrm>
            <a:off x="1150744" y="3775315"/>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矩形 126"/>
          <p:cNvSpPr/>
          <p:nvPr/>
        </p:nvSpPr>
        <p:spPr bwMode="gray">
          <a:xfrm>
            <a:off x="1433949" y="4008329"/>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8" name="矩形 127"/>
          <p:cNvSpPr/>
          <p:nvPr/>
        </p:nvSpPr>
        <p:spPr bwMode="gray">
          <a:xfrm>
            <a:off x="1433949" y="4474357"/>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9" name="矩形 128"/>
          <p:cNvSpPr/>
          <p:nvPr/>
        </p:nvSpPr>
        <p:spPr bwMode="gray">
          <a:xfrm>
            <a:off x="1433949" y="4241343"/>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0" name="矩形 129"/>
          <p:cNvSpPr/>
          <p:nvPr/>
        </p:nvSpPr>
        <p:spPr bwMode="gray">
          <a:xfrm>
            <a:off x="1433949" y="4707371"/>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1" name="矩形 130"/>
          <p:cNvSpPr/>
          <p:nvPr/>
        </p:nvSpPr>
        <p:spPr bwMode="gray">
          <a:xfrm>
            <a:off x="1433949" y="4940384"/>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矩形 131"/>
          <p:cNvSpPr/>
          <p:nvPr/>
        </p:nvSpPr>
        <p:spPr bwMode="gray">
          <a:xfrm>
            <a:off x="1433949" y="3542301"/>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矩形 132"/>
          <p:cNvSpPr/>
          <p:nvPr/>
        </p:nvSpPr>
        <p:spPr bwMode="gray">
          <a:xfrm>
            <a:off x="1433949" y="3775315"/>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4" name="矩形 133"/>
          <p:cNvSpPr/>
          <p:nvPr/>
        </p:nvSpPr>
        <p:spPr bwMode="gray">
          <a:xfrm>
            <a:off x="1717154" y="4008329"/>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矩形 134"/>
          <p:cNvSpPr/>
          <p:nvPr/>
        </p:nvSpPr>
        <p:spPr bwMode="gray">
          <a:xfrm>
            <a:off x="1717154" y="4474357"/>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6" name="矩形 135"/>
          <p:cNvSpPr/>
          <p:nvPr/>
        </p:nvSpPr>
        <p:spPr bwMode="gray">
          <a:xfrm>
            <a:off x="1717154" y="4241343"/>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矩形 136"/>
          <p:cNvSpPr/>
          <p:nvPr/>
        </p:nvSpPr>
        <p:spPr bwMode="gray">
          <a:xfrm>
            <a:off x="1717154" y="4707371"/>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8" name="矩形 137"/>
          <p:cNvSpPr/>
          <p:nvPr/>
        </p:nvSpPr>
        <p:spPr bwMode="gray">
          <a:xfrm>
            <a:off x="1717154" y="4940384"/>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矩形 138"/>
          <p:cNvSpPr/>
          <p:nvPr/>
        </p:nvSpPr>
        <p:spPr bwMode="gray">
          <a:xfrm>
            <a:off x="1717154" y="3542301"/>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0" name="矩形 139"/>
          <p:cNvSpPr/>
          <p:nvPr/>
        </p:nvSpPr>
        <p:spPr bwMode="gray">
          <a:xfrm>
            <a:off x="1717154" y="3775315"/>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矩形 140"/>
          <p:cNvSpPr/>
          <p:nvPr/>
        </p:nvSpPr>
        <p:spPr bwMode="gray">
          <a:xfrm>
            <a:off x="2000360" y="4008329"/>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矩形 141"/>
          <p:cNvSpPr/>
          <p:nvPr/>
        </p:nvSpPr>
        <p:spPr bwMode="gray">
          <a:xfrm>
            <a:off x="2000360" y="4474357"/>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矩形 142"/>
          <p:cNvSpPr/>
          <p:nvPr/>
        </p:nvSpPr>
        <p:spPr bwMode="gray">
          <a:xfrm>
            <a:off x="2000360" y="4241343"/>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矩形 143"/>
          <p:cNvSpPr/>
          <p:nvPr/>
        </p:nvSpPr>
        <p:spPr bwMode="gray">
          <a:xfrm>
            <a:off x="2000360" y="4707371"/>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矩形 144"/>
          <p:cNvSpPr/>
          <p:nvPr/>
        </p:nvSpPr>
        <p:spPr bwMode="gray">
          <a:xfrm>
            <a:off x="2000360" y="4940384"/>
            <a:ext cx="213584" cy="2134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6" name="矩形 145"/>
          <p:cNvSpPr/>
          <p:nvPr/>
        </p:nvSpPr>
        <p:spPr bwMode="gray">
          <a:xfrm>
            <a:off x="2000360" y="3542301"/>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7" name="矩形 146"/>
          <p:cNvSpPr/>
          <p:nvPr/>
        </p:nvSpPr>
        <p:spPr bwMode="gray">
          <a:xfrm>
            <a:off x="2000360" y="3775315"/>
            <a:ext cx="213584" cy="21345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Oval 4"/>
          <p:cNvSpPr>
            <a:spLocks noChangeAspect="1"/>
          </p:cNvSpPr>
          <p:nvPr/>
        </p:nvSpPr>
        <p:spPr bwMode="gray">
          <a:xfrm>
            <a:off x="5567068" y="4364149"/>
            <a:ext cx="208265" cy="208265"/>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9" name="文本框 148"/>
          <p:cNvSpPr txBox="1"/>
          <p:nvPr/>
        </p:nvSpPr>
        <p:spPr bwMode="gray">
          <a:xfrm>
            <a:off x="2231320" y="3480039"/>
            <a:ext cx="1608145" cy="707886"/>
          </a:xfrm>
          <a:prstGeom prst="rect">
            <a:avLst/>
          </a:prstGeom>
          <a:noFill/>
        </p:spPr>
        <p:txBody>
          <a:bodyPr wrap="square" rtlCol="0">
            <a:spAutoFit/>
          </a:bodyPr>
          <a:lstStyle/>
          <a:p>
            <a:pPr marL="171450" indent="-171450" algn="l" fontAlgn="ctr">
              <a:buFont typeface="Arial" panose="020B0604020202020204" pitchFamily="34" charset="0"/>
              <a:buChar char="•"/>
            </a:pPr>
            <a:r>
              <a:rPr lang="en-US" sz="10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Spectra</a:t>
            </a:r>
            <a:r>
              <a:rPr lang="en-US" altLang="zh-CN" sz="10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dedicated</a:t>
            </a:r>
            <a:r>
              <a:rPr lang="en-US" sz="10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for VIP users</a:t>
            </a:r>
            <a:endParaRPr lang="en-US" altLang="zh-CN" sz="10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71450" indent="-171450" algn="l" fontAlgn="ctr">
              <a:buFont typeface="Arial" panose="020B0604020202020204" pitchFamily="34" charset="0"/>
              <a:buChar char="•"/>
            </a:pPr>
            <a:r>
              <a:rPr lang="en-US" altLang="zh-CN" sz="10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Reserved fixed subcarriers</a:t>
            </a:r>
          </a:p>
        </p:txBody>
      </p:sp>
      <p:sp>
        <p:nvSpPr>
          <p:cNvPr id="150" name="文本框 149"/>
          <p:cNvSpPr txBox="1"/>
          <p:nvPr/>
        </p:nvSpPr>
        <p:spPr bwMode="gray">
          <a:xfrm>
            <a:off x="2231320" y="4341581"/>
            <a:ext cx="1434272" cy="553998"/>
          </a:xfrm>
          <a:prstGeom prst="rect">
            <a:avLst/>
          </a:prstGeom>
          <a:noFill/>
        </p:spPr>
        <p:txBody>
          <a:bodyPr wrap="square" rtlCol="0">
            <a:spAutoFit/>
          </a:bodyPr>
          <a:lstStyle/>
          <a:p>
            <a:pPr marL="171450" indent="-171450" algn="l" fontAlgn="ctr">
              <a:buFont typeface="Arial" panose="020B0604020202020204" pitchFamily="34" charset="0"/>
              <a:buChar char="•"/>
            </a:pPr>
            <a:r>
              <a:rPr lang="en-US" sz="1000" dirty="0" smtClean="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Spectra shared by common users</a:t>
            </a:r>
          </a:p>
          <a:p>
            <a:pPr marL="171450" indent="-171450" algn="l" fontAlgn="ctr">
              <a:buFont typeface="Arial" panose="020B0604020202020204" pitchFamily="34" charset="0"/>
              <a:buChar char="•"/>
            </a:pPr>
            <a:r>
              <a:rPr lang="en-US" altLang="zh-CN" sz="1000" dirty="0" smtClean="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Shared subcarriers</a:t>
            </a:r>
          </a:p>
        </p:txBody>
      </p:sp>
    </p:spTree>
    <p:extLst>
      <p:ext uri="{BB962C8B-B14F-4D97-AF65-F5344CB8AC3E}">
        <p14:creationId xmlns:p14="http://schemas.microsoft.com/office/powerpoint/2010/main" val="1404135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Intelligent </a:t>
            </a:r>
            <a:r>
              <a:rPr lang="en-US" altLang="zh-CN" dirty="0" err="1" smtClean="0">
                <a:sym typeface="Huawei Sans" panose="020C0503030203020204" pitchFamily="34" charset="0"/>
              </a:rPr>
              <a:t>HQoS</a:t>
            </a:r>
            <a:r>
              <a:rPr lang="en-US" altLang="zh-CN" dirty="0" smtClean="0">
                <a:sym typeface="Huawei Sans" panose="020C0503030203020204" pitchFamily="34" charset="0"/>
              </a:rPr>
              <a:t>: User- and Application-Based </a:t>
            </a:r>
            <a:r>
              <a:rPr lang="en-US" altLang="zh-CN" dirty="0" err="1" smtClean="0">
                <a:sym typeface="Huawei Sans" panose="020C0503030203020204" pitchFamily="34" charset="0"/>
              </a:rPr>
              <a:t>QoS</a:t>
            </a:r>
            <a:r>
              <a:rPr lang="en-US" altLang="zh-CN" dirty="0" smtClean="0">
                <a:sym typeface="Huawei Sans" panose="020C0503030203020204" pitchFamily="34" charset="0"/>
              </a:rPr>
              <a:t> Policies</a:t>
            </a:r>
            <a:endParaRPr lang="zh-CN" altLang="en-US" dirty="0">
              <a:sym typeface="Huawei Sans" panose="020C0503030203020204" pitchFamily="34" charset="0"/>
            </a:endParaRPr>
          </a:p>
        </p:txBody>
      </p:sp>
      <p:sp>
        <p:nvSpPr>
          <p:cNvPr id="46" name="圆角矩形 45"/>
          <p:cNvSpPr/>
          <p:nvPr/>
        </p:nvSpPr>
        <p:spPr bwMode="gray">
          <a:xfrm>
            <a:off x="7047423" y="1805434"/>
            <a:ext cx="4374516" cy="1837724"/>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85750" indent="-285750"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QoS schedules traffic based on port bandwidth, allowing differentiation of traffic based on service levels. However, it is difficult to differentiate services based on users.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QoS cannot manage and schedule traffic of multiple services from multiple users simultaneously.</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角矩形 46"/>
          <p:cNvSpPr/>
          <p:nvPr/>
        </p:nvSpPr>
        <p:spPr bwMode="gray">
          <a:xfrm>
            <a:off x="7047423" y="1481434"/>
            <a:ext cx="4374516"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bwMode="gray">
          <a:xfrm>
            <a:off x="7047423" y="4129158"/>
            <a:ext cx="4374516" cy="1903702"/>
          </a:xfrm>
          <a:prstGeom prst="roundRect">
            <a:avLst>
              <a:gd name="adj" fmla="val 0"/>
            </a:avLst>
          </a:prstGeom>
          <a:noFill/>
          <a:ln>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85750" indent="-285750"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Hierarchical QoS (HQoS) can not only differentiate traffic of different users but also schedule traffic based on service priorities.</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defTabSz="1218835" fontAlgn="ctr">
              <a:lnSpc>
                <a:spcPts val="2200"/>
              </a:lnSpc>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HQoS differentiates service traffic using multi-level queues, and manages and schedules transport objects such as multiple users and services in a unified manner.</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圆角矩形 48"/>
          <p:cNvSpPr/>
          <p:nvPr/>
        </p:nvSpPr>
        <p:spPr bwMode="gray">
          <a:xfrm>
            <a:off x="7047423" y="3805158"/>
            <a:ext cx="4374516"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Solution</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ounded Rectangle 23"/>
          <p:cNvSpPr/>
          <p:nvPr/>
        </p:nvSpPr>
        <p:spPr bwMode="gray">
          <a:xfrm>
            <a:off x="641277" y="5172122"/>
            <a:ext cx="6334622" cy="961897"/>
          </a:xfrm>
          <a:prstGeom prst="roundRect">
            <a:avLst>
              <a:gd name="adj" fmla="val 7521"/>
            </a:avLst>
          </a:prstGeom>
          <a:gradFill flip="none" rotWithShape="1">
            <a:gsLst>
              <a:gs pos="52000">
                <a:sysClr val="window" lastClr="FFFFFF"/>
              </a:gs>
              <a:gs pos="0">
                <a:srgbClr val="BEE9EE"/>
              </a:gs>
            </a:gsLst>
            <a:lin ang="0" scaled="1"/>
            <a:tileRect/>
          </a:gradFill>
          <a:ln w="9525" cap="flat" cmpd="sng" algn="ctr">
            <a:gradFill flip="none" rotWithShape="1">
              <a:gsLst>
                <a:gs pos="32000">
                  <a:srgbClr val="56C4D2"/>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r>
              <a:rPr lang="en-US"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terminal</a:t>
            </a:r>
          </a:p>
        </p:txBody>
      </p:sp>
      <p:sp>
        <p:nvSpPr>
          <p:cNvPr id="51" name="Rounded Rectangle 23"/>
          <p:cNvSpPr/>
          <p:nvPr/>
        </p:nvSpPr>
        <p:spPr bwMode="gray">
          <a:xfrm>
            <a:off x="641277" y="2954109"/>
            <a:ext cx="6334622" cy="2023534"/>
          </a:xfrm>
          <a:prstGeom prst="roundRect">
            <a:avLst>
              <a:gd name="adj" fmla="val 3080"/>
            </a:avLst>
          </a:prstGeom>
          <a:gradFill flip="none" rotWithShape="1">
            <a:gsLst>
              <a:gs pos="52000">
                <a:sysClr val="window" lastClr="FFFFFF"/>
              </a:gs>
              <a:gs pos="0">
                <a:srgbClr val="BEE9EE"/>
              </a:gs>
            </a:gsLst>
            <a:lin ang="0" scaled="1"/>
            <a:tileRect/>
          </a:gradFill>
          <a:ln w="9525" cap="flat" cmpd="sng" algn="ctr">
            <a:gradFill flip="none" rotWithShape="1">
              <a:gsLst>
                <a:gs pos="32000">
                  <a:srgbClr val="56C4D2"/>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r>
              <a:rPr lang="en-US"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device</a:t>
            </a:r>
            <a:endParaRPr lang="en-US" altLang="zh-CN"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42" descr="IP电话.png"/>
          <p:cNvPicPr>
            <a:picLocks noChangeAspect="1"/>
          </p:cNvPicPr>
          <p:nvPr/>
        </p:nvPicPr>
        <p:blipFill>
          <a:blip r:embed="rId3" cstate="print"/>
          <a:stretch>
            <a:fillRect/>
          </a:stretch>
        </p:blipFill>
        <p:spPr bwMode="gray">
          <a:xfrm>
            <a:off x="2388424" y="5476414"/>
            <a:ext cx="277078" cy="260479"/>
          </a:xfrm>
          <a:prstGeom prst="rect">
            <a:avLst/>
          </a:prstGeom>
        </p:spPr>
      </p:pic>
      <p:pic>
        <p:nvPicPr>
          <p:cNvPr id="53" name="图片 158" descr="SAN网络-蓝.png"/>
          <p:cNvPicPr>
            <a:picLocks noChangeAspect="1"/>
          </p:cNvPicPr>
          <p:nvPr/>
        </p:nvPicPr>
        <p:blipFill>
          <a:blip r:embed="rId4" cstate="print"/>
          <a:stretch>
            <a:fillRect/>
          </a:stretch>
        </p:blipFill>
        <p:spPr bwMode="gray">
          <a:xfrm>
            <a:off x="5494545" y="5456967"/>
            <a:ext cx="182733" cy="299373"/>
          </a:xfrm>
          <a:prstGeom prst="rect">
            <a:avLst/>
          </a:prstGeom>
        </p:spPr>
      </p:pic>
      <p:pic>
        <p:nvPicPr>
          <p:cNvPr id="54" name="图片 157" descr="故障链路.png"/>
          <p:cNvPicPr>
            <a:picLocks noChangeAspect="1"/>
          </p:cNvPicPr>
          <p:nvPr/>
        </p:nvPicPr>
        <p:blipFill>
          <a:blip r:embed="rId5" cstate="print"/>
          <a:stretch>
            <a:fillRect/>
          </a:stretch>
        </p:blipFill>
        <p:spPr bwMode="gray">
          <a:xfrm>
            <a:off x="4746342" y="5481641"/>
            <a:ext cx="335297" cy="250025"/>
          </a:xfrm>
          <a:prstGeom prst="rect">
            <a:avLst/>
          </a:prstGeom>
        </p:spPr>
      </p:pic>
      <p:pic>
        <p:nvPicPr>
          <p:cNvPr id="55" name="图片 105" descr="AP.png"/>
          <p:cNvPicPr>
            <a:picLocks noChangeAspect="1"/>
          </p:cNvPicPr>
          <p:nvPr/>
        </p:nvPicPr>
        <p:blipFill>
          <a:blip r:embed="rId6" cstate="print"/>
          <a:stretch>
            <a:fillRect/>
          </a:stretch>
        </p:blipFill>
        <p:spPr bwMode="gray">
          <a:xfrm>
            <a:off x="2815962" y="4297331"/>
            <a:ext cx="490909" cy="401654"/>
          </a:xfrm>
          <a:prstGeom prst="rect">
            <a:avLst/>
          </a:prstGeom>
        </p:spPr>
      </p:pic>
      <p:sp>
        <p:nvSpPr>
          <p:cNvPr id="56" name="Rounded Rectangle 23"/>
          <p:cNvSpPr/>
          <p:nvPr/>
        </p:nvSpPr>
        <p:spPr bwMode="gray">
          <a:xfrm>
            <a:off x="641277" y="1366656"/>
            <a:ext cx="6334622" cy="1392975"/>
          </a:xfrm>
          <a:prstGeom prst="roundRect">
            <a:avLst>
              <a:gd name="adj" fmla="val 2240"/>
            </a:avLst>
          </a:prstGeom>
          <a:gradFill flip="none" rotWithShape="1">
            <a:gsLst>
              <a:gs pos="52000">
                <a:sysClr val="window" lastClr="FFFFFF"/>
              </a:gs>
              <a:gs pos="0">
                <a:srgbClr val="BEE9EE"/>
              </a:gs>
            </a:gsLst>
            <a:lin ang="0" scaled="1"/>
            <a:tileRect/>
          </a:gradFill>
          <a:ln w="9525" cap="flat" cmpd="sng" algn="ctr">
            <a:gradFill flip="none" rotWithShape="1">
              <a:gsLst>
                <a:gs pos="32000">
                  <a:srgbClr val="56C4D2"/>
                </a:gs>
                <a:gs pos="100000">
                  <a:sysClr val="window" lastClr="FFFFFF">
                    <a:alpha val="0"/>
                  </a:sysClr>
                </a:gs>
              </a:gsLst>
              <a:lin ang="0" scaled="1"/>
              <a:tileRect/>
            </a:gradFill>
            <a:prstDash val="solid"/>
            <a:miter lim="800000"/>
          </a:ln>
          <a:effectLst/>
        </p:spPr>
        <p:txBody>
          <a:bodyPr lIns="180000" tIns="45705" rIns="91413" bIns="45705" rtlCol="0" anchor="ctr"/>
          <a:lstStyle/>
          <a:p>
            <a:pPr defTabSz="914400"/>
            <a:r>
              <a:rPr lang="en-US"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a:t>
            </a:r>
          </a:p>
          <a:p>
            <a:pPr defTabSz="914400"/>
            <a:r>
              <a:rPr lang="en-US"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Control, and </a:t>
            </a:r>
          </a:p>
          <a:p>
            <a:pPr defTabSz="914400"/>
            <a:r>
              <a:rPr lang="en-US" sz="1600" kern="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altLang="zh-CN" sz="16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86" descr="核心交换机.png"/>
          <p:cNvPicPr>
            <a:picLocks noChangeAspect="1"/>
          </p:cNvPicPr>
          <p:nvPr/>
        </p:nvPicPr>
        <p:blipFill>
          <a:blip r:embed="rId7" cstate="print"/>
          <a:stretch>
            <a:fillRect/>
          </a:stretch>
        </p:blipFill>
        <p:spPr bwMode="gray">
          <a:xfrm>
            <a:off x="2815962" y="3225399"/>
            <a:ext cx="490909" cy="401653"/>
          </a:xfrm>
          <a:prstGeom prst="rect">
            <a:avLst/>
          </a:prstGeom>
        </p:spPr>
      </p:pic>
      <p:grpSp>
        <p:nvGrpSpPr>
          <p:cNvPr id="58" name="组合 211"/>
          <p:cNvGrpSpPr/>
          <p:nvPr/>
        </p:nvGrpSpPr>
        <p:grpSpPr bwMode="gray">
          <a:xfrm>
            <a:off x="2815957" y="5490187"/>
            <a:ext cx="515863" cy="232932"/>
            <a:chOff x="5310188" y="1243013"/>
            <a:chExt cx="915988" cy="414338"/>
          </a:xfrm>
          <a:solidFill>
            <a:srgbClr val="7A7B7C"/>
          </a:solidFill>
        </p:grpSpPr>
        <p:sp>
          <p:nvSpPr>
            <p:cNvPr id="59"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7" name="直接连接符 66"/>
          <p:cNvCxnSpPr>
            <a:stCxn id="57" idx="2"/>
            <a:endCxn id="55" idx="0"/>
          </p:cNvCxnSpPr>
          <p:nvPr/>
        </p:nvCxnSpPr>
        <p:spPr bwMode="gray">
          <a:xfrm>
            <a:off x="3061417" y="3627052"/>
            <a:ext cx="0" cy="670279"/>
          </a:xfrm>
          <a:prstGeom prst="line">
            <a:avLst/>
          </a:prstGeom>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bwMode="gray">
          <a:xfrm>
            <a:off x="2432014" y="5834350"/>
            <a:ext cx="705642"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VIP user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604476" y="5834350"/>
            <a:ext cx="1083950"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Common user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388424" y="1979413"/>
            <a:ext cx="1318216" cy="243114"/>
          </a:xfrm>
          <a:prstGeom prst="rect">
            <a:avLst/>
          </a:prstGeom>
        </p:spPr>
      </p:pic>
      <p:sp>
        <p:nvSpPr>
          <p:cNvPr id="71" name="任意多边形 70"/>
          <p:cNvSpPr/>
          <p:nvPr/>
        </p:nvSpPr>
        <p:spPr bwMode="gray">
          <a:xfrm rot="5400000" flipV="1">
            <a:off x="3560890" y="1843140"/>
            <a:ext cx="963436" cy="575568"/>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099" h="410680">
                <a:moveTo>
                  <a:pt x="1286382" y="807"/>
                </a:moveTo>
                <a:lnTo>
                  <a:pt x="0" y="407055"/>
                </a:lnTo>
                <a:lnTo>
                  <a:pt x="3087099" y="410680"/>
                </a:lnTo>
                <a:lnTo>
                  <a:pt x="1649189" y="0"/>
                </a:lnTo>
                <a:lnTo>
                  <a:pt x="1286382" y="807"/>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5"/>
          <p:cNvSpPr/>
          <p:nvPr/>
        </p:nvSpPr>
        <p:spPr bwMode="gray">
          <a:xfrm>
            <a:off x="4313324" y="1625631"/>
            <a:ext cx="2348129" cy="971213"/>
          </a:xfrm>
          <a:prstGeom prst="roundRect">
            <a:avLst>
              <a:gd name="adj" fmla="val 874"/>
            </a:avLst>
          </a:prstGeom>
          <a:solidFill>
            <a:schemeClr val="bg1"/>
          </a:solidFill>
          <a:ln w="9525" cap="flat" cmpd="sng" algn="ctr">
            <a:solidFill>
              <a:srgbClr val="30B5C5"/>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648621" y="1849627"/>
            <a:ext cx="2012831" cy="600164"/>
          </a:xfrm>
          <a:prstGeom prst="rect">
            <a:avLst/>
          </a:prstGeom>
          <a:noFill/>
        </p:spPr>
        <p:txBody>
          <a:bodyPr wrap="square" rtlCol="0">
            <a:spAutoFit/>
          </a:bodyPr>
          <a:lstStyle/>
          <a:p>
            <a:pPr marL="180975" indent="-180975" fontAlgn="ct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Defines VIP users</a:t>
            </a:r>
          </a:p>
          <a:p>
            <a:pPr marL="180975" indent="-180975" fontAlgn="ctr">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Defines application priorities</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4415745" y="2007105"/>
            <a:ext cx="208265" cy="208265"/>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9"/>
          <p:cNvSpPr/>
          <p:nvPr/>
        </p:nvSpPr>
        <p:spPr bwMode="gray">
          <a:xfrm>
            <a:off x="3747820" y="3225399"/>
            <a:ext cx="508145" cy="1443227"/>
          </a:xfrm>
          <a:prstGeom prst="can">
            <a:avLst>
              <a:gd name="adj" fmla="val 25004"/>
            </a:avLst>
          </a:prstGeom>
          <a:solidFill>
            <a:srgbClr val="EC7061">
              <a:alpha val="12000"/>
            </a:srgbClr>
          </a:solidFill>
          <a:ln w="1270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75"/>
          <p:cNvGrpSpPr/>
          <p:nvPr/>
        </p:nvGrpSpPr>
        <p:grpSpPr bwMode="gray">
          <a:xfrm>
            <a:off x="3805005" y="3394831"/>
            <a:ext cx="393774" cy="1167354"/>
            <a:chOff x="5028759" y="4176384"/>
            <a:chExt cx="697594" cy="823832"/>
          </a:xfrm>
        </p:grpSpPr>
        <p:sp>
          <p:nvSpPr>
            <p:cNvPr id="77" name="Can 225"/>
            <p:cNvSpPr/>
            <p:nvPr/>
          </p:nvSpPr>
          <p:spPr bwMode="gray">
            <a:xfrm>
              <a:off x="5028759" y="4176384"/>
              <a:ext cx="206658" cy="823832"/>
            </a:xfrm>
            <a:prstGeom prst="can">
              <a:avLst>
                <a:gd name="adj" fmla="val 64582"/>
              </a:avLst>
            </a:prstGeom>
            <a:solidFill>
              <a:srgbClr val="CDCDCD"/>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225"/>
            <p:cNvSpPr/>
            <p:nvPr/>
          </p:nvSpPr>
          <p:spPr bwMode="gray">
            <a:xfrm>
              <a:off x="5274228" y="4176384"/>
              <a:ext cx="206658" cy="823832"/>
            </a:xfrm>
            <a:prstGeom prst="can">
              <a:avLst>
                <a:gd name="adj" fmla="val 64582"/>
              </a:avLst>
            </a:prstGeom>
            <a:solidFill>
              <a:schemeClr val="accent6">
                <a:lumMod val="60000"/>
                <a:lumOff val="40000"/>
              </a:schemeClr>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225"/>
            <p:cNvSpPr/>
            <p:nvPr/>
          </p:nvSpPr>
          <p:spPr bwMode="gray">
            <a:xfrm>
              <a:off x="5519695" y="4176384"/>
              <a:ext cx="206658" cy="823832"/>
            </a:xfrm>
            <a:prstGeom prst="can">
              <a:avLst>
                <a:gd name="adj" fmla="val 64582"/>
              </a:avLst>
            </a:prstGeom>
            <a:solidFill>
              <a:schemeClr val="accent2">
                <a:lumMod val="60000"/>
                <a:lumOff val="40000"/>
              </a:schemeClr>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Can 9"/>
          <p:cNvSpPr/>
          <p:nvPr/>
        </p:nvSpPr>
        <p:spPr bwMode="gray">
          <a:xfrm>
            <a:off x="4423161" y="3225399"/>
            <a:ext cx="508145" cy="1443227"/>
          </a:xfrm>
          <a:prstGeom prst="can">
            <a:avLst>
              <a:gd name="adj" fmla="val 23338"/>
            </a:avLst>
          </a:prstGeom>
          <a:solidFill>
            <a:schemeClr val="bg1">
              <a:lumMod val="65000"/>
              <a:alpha val="12000"/>
            </a:schemeClr>
          </a:solidFill>
          <a:ln w="12700" cap="flat" cmpd="sng" algn="ctr">
            <a:solidFill>
              <a:schemeClr val="bg1">
                <a:lumMod val="50000"/>
              </a:schemeClr>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1" name="组合 80"/>
          <p:cNvGrpSpPr/>
          <p:nvPr/>
        </p:nvGrpSpPr>
        <p:grpSpPr bwMode="gray">
          <a:xfrm>
            <a:off x="4480346" y="3394831"/>
            <a:ext cx="393774" cy="1167354"/>
            <a:chOff x="5028759" y="4176384"/>
            <a:chExt cx="697594" cy="823832"/>
          </a:xfrm>
        </p:grpSpPr>
        <p:sp>
          <p:nvSpPr>
            <p:cNvPr id="82" name="Can 225"/>
            <p:cNvSpPr/>
            <p:nvPr/>
          </p:nvSpPr>
          <p:spPr bwMode="gray">
            <a:xfrm>
              <a:off x="5028759" y="4176384"/>
              <a:ext cx="206658" cy="823832"/>
            </a:xfrm>
            <a:prstGeom prst="can">
              <a:avLst>
                <a:gd name="adj" fmla="val 64582"/>
              </a:avLst>
            </a:prstGeom>
            <a:solidFill>
              <a:srgbClr val="CDCDCD"/>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Can 225"/>
            <p:cNvSpPr/>
            <p:nvPr/>
          </p:nvSpPr>
          <p:spPr bwMode="gray">
            <a:xfrm>
              <a:off x="5274227" y="4176384"/>
              <a:ext cx="206658" cy="823832"/>
            </a:xfrm>
            <a:prstGeom prst="can">
              <a:avLst>
                <a:gd name="adj" fmla="val 64582"/>
              </a:avLst>
            </a:prstGeom>
            <a:solidFill>
              <a:schemeClr val="accent6">
                <a:lumMod val="60000"/>
                <a:lumOff val="40000"/>
              </a:schemeClr>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Can 225"/>
            <p:cNvSpPr/>
            <p:nvPr/>
          </p:nvSpPr>
          <p:spPr bwMode="gray">
            <a:xfrm>
              <a:off x="5519695" y="4176384"/>
              <a:ext cx="206658" cy="823832"/>
            </a:xfrm>
            <a:prstGeom prst="can">
              <a:avLst>
                <a:gd name="adj" fmla="val 64582"/>
              </a:avLst>
            </a:prstGeom>
            <a:solidFill>
              <a:schemeClr val="accent2">
                <a:lumMod val="60000"/>
                <a:lumOff val="40000"/>
              </a:schemeClr>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5" name="文本框 84"/>
          <p:cNvSpPr txBox="1"/>
          <p:nvPr/>
        </p:nvSpPr>
        <p:spPr bwMode="gray">
          <a:xfrm>
            <a:off x="3620900" y="4685474"/>
            <a:ext cx="705642"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VIP user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4192660" y="4685474"/>
            <a:ext cx="1141171"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Common user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5481556" y="3317204"/>
            <a:ext cx="1494343" cy="600164"/>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Two-level scheduling: user and application queue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5248679" y="3474682"/>
            <a:ext cx="208265" cy="208265"/>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280498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SD-WAN Featuring Fine-Grained Application Control</a:t>
            </a:r>
            <a:endParaRPr lang="zh-CN" altLang="en-US" dirty="0">
              <a:sym typeface="Huawei Sans" panose="020C0503030203020204" pitchFamily="34" charset="0"/>
            </a:endParaRPr>
          </a:p>
        </p:txBody>
      </p:sp>
      <p:grpSp>
        <p:nvGrpSpPr>
          <p:cNvPr id="3" name="组合 2"/>
          <p:cNvGrpSpPr/>
          <p:nvPr/>
        </p:nvGrpSpPr>
        <p:grpSpPr bwMode="gray">
          <a:xfrm>
            <a:off x="2911917" y="1565595"/>
            <a:ext cx="6646950" cy="704219"/>
            <a:chOff x="-922741" y="4190496"/>
            <a:chExt cx="3527788" cy="1368198"/>
          </a:xfrm>
        </p:grpSpPr>
        <p:sp>
          <p:nvSpPr>
            <p:cNvPr id="4" name="梯形 3"/>
            <p:cNvSpPr/>
            <p:nvPr/>
          </p:nvSpPr>
          <p:spPr bwMode="gray">
            <a:xfrm>
              <a:off x="-922741" y="4190496"/>
              <a:ext cx="3527788" cy="1368198"/>
            </a:xfrm>
            <a:prstGeom prst="trapezoid">
              <a:avLst>
                <a:gd name="adj" fmla="val 503871"/>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梯形 4"/>
            <p:cNvSpPr/>
            <p:nvPr/>
          </p:nvSpPr>
          <p:spPr bwMode="gray">
            <a:xfrm>
              <a:off x="-257068" y="4190496"/>
              <a:ext cx="2196444" cy="1368198"/>
            </a:xfrm>
            <a:prstGeom prst="trapezoid">
              <a:avLst>
                <a:gd name="adj" fmla="val 30143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330619" y="4302061"/>
              <a:ext cx="1044586" cy="1256633"/>
            </a:xfrm>
            <a:prstGeom prst="trapezoid">
              <a:avLst>
                <a:gd name="adj" fmla="val 9672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任意多边形 6"/>
          <p:cNvSpPr/>
          <p:nvPr/>
        </p:nvSpPr>
        <p:spPr bwMode="gray">
          <a:xfrm flipV="1">
            <a:off x="3852968" y="3273043"/>
            <a:ext cx="4461934" cy="646222"/>
          </a:xfrm>
          <a:custGeom>
            <a:avLst/>
            <a:gdLst>
              <a:gd name="connsiteX0" fmla="*/ 0 w 4461934"/>
              <a:gd name="connsiteY0" fmla="*/ 0 h 25400"/>
              <a:gd name="connsiteX1" fmla="*/ 4461934 w 4461934"/>
              <a:gd name="connsiteY1" fmla="*/ 25400 h 25400"/>
              <a:gd name="connsiteX0" fmla="*/ 0 w 4461934"/>
              <a:gd name="connsiteY0" fmla="*/ 458191 h 483591"/>
              <a:gd name="connsiteX1" fmla="*/ 4461934 w 4461934"/>
              <a:gd name="connsiteY1" fmla="*/ 483591 h 483591"/>
              <a:gd name="connsiteX0" fmla="*/ 0 w 4461934"/>
              <a:gd name="connsiteY0" fmla="*/ 686533 h 711933"/>
              <a:gd name="connsiteX1" fmla="*/ 4461934 w 4461934"/>
              <a:gd name="connsiteY1" fmla="*/ 711933 h 711933"/>
              <a:gd name="connsiteX0" fmla="*/ 0 w 4461934"/>
              <a:gd name="connsiteY0" fmla="*/ 686533 h 711933"/>
              <a:gd name="connsiteX1" fmla="*/ 4461934 w 4461934"/>
              <a:gd name="connsiteY1" fmla="*/ 711933 h 711933"/>
            </a:gdLst>
            <a:ahLst/>
            <a:cxnLst>
              <a:cxn ang="0">
                <a:pos x="connsiteX0" y="connsiteY0"/>
              </a:cxn>
              <a:cxn ang="0">
                <a:pos x="connsiteX1" y="connsiteY1"/>
              </a:cxn>
            </a:cxnLst>
            <a:rect l="l" t="t" r="r" b="b"/>
            <a:pathLst>
              <a:path w="4461934" h="711933">
                <a:moveTo>
                  <a:pt x="0" y="686533"/>
                </a:moveTo>
                <a:cubicBezTo>
                  <a:pt x="1444978" y="-354867"/>
                  <a:pt x="3321756" y="-100867"/>
                  <a:pt x="4461934" y="711933"/>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任意多边形 7"/>
          <p:cNvSpPr/>
          <p:nvPr/>
        </p:nvSpPr>
        <p:spPr bwMode="gray">
          <a:xfrm>
            <a:off x="3852968" y="2393477"/>
            <a:ext cx="4461934" cy="711933"/>
          </a:xfrm>
          <a:custGeom>
            <a:avLst/>
            <a:gdLst>
              <a:gd name="connsiteX0" fmla="*/ 0 w 4461934"/>
              <a:gd name="connsiteY0" fmla="*/ 0 h 25400"/>
              <a:gd name="connsiteX1" fmla="*/ 4461934 w 4461934"/>
              <a:gd name="connsiteY1" fmla="*/ 25400 h 25400"/>
              <a:gd name="connsiteX0" fmla="*/ 0 w 4461934"/>
              <a:gd name="connsiteY0" fmla="*/ 458191 h 483591"/>
              <a:gd name="connsiteX1" fmla="*/ 4461934 w 4461934"/>
              <a:gd name="connsiteY1" fmla="*/ 483591 h 483591"/>
              <a:gd name="connsiteX0" fmla="*/ 0 w 4461934"/>
              <a:gd name="connsiteY0" fmla="*/ 686533 h 711933"/>
              <a:gd name="connsiteX1" fmla="*/ 4461934 w 4461934"/>
              <a:gd name="connsiteY1" fmla="*/ 711933 h 711933"/>
              <a:gd name="connsiteX0" fmla="*/ 0 w 4461934"/>
              <a:gd name="connsiteY0" fmla="*/ 686533 h 711933"/>
              <a:gd name="connsiteX1" fmla="*/ 4461934 w 4461934"/>
              <a:gd name="connsiteY1" fmla="*/ 711933 h 711933"/>
            </a:gdLst>
            <a:ahLst/>
            <a:cxnLst>
              <a:cxn ang="0">
                <a:pos x="connsiteX0" y="connsiteY0"/>
              </a:cxn>
              <a:cxn ang="0">
                <a:pos x="connsiteX1" y="connsiteY1"/>
              </a:cxn>
            </a:cxnLst>
            <a:rect l="l" t="t" r="r" b="b"/>
            <a:pathLst>
              <a:path w="4461934" h="711933">
                <a:moveTo>
                  <a:pt x="0" y="686533"/>
                </a:moveTo>
                <a:cubicBezTo>
                  <a:pt x="1444978" y="-354867"/>
                  <a:pt x="3321756" y="-100867"/>
                  <a:pt x="4461934" y="711933"/>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86"/>
          <p:cNvSpPr>
            <a:spLocks noEditPoints="1"/>
          </p:cNvSpPr>
          <p:nvPr/>
        </p:nvSpPr>
        <p:spPr bwMode="gray">
          <a:xfrm>
            <a:off x="2081396" y="2484919"/>
            <a:ext cx="1342082" cy="1345896"/>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85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86"/>
          <p:cNvSpPr>
            <a:spLocks noEditPoints="1"/>
          </p:cNvSpPr>
          <p:nvPr/>
        </p:nvSpPr>
        <p:spPr bwMode="gray">
          <a:xfrm>
            <a:off x="8768523" y="2484919"/>
            <a:ext cx="1342082" cy="1345896"/>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85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423478" y="2991895"/>
            <a:ext cx="405710" cy="331944"/>
          </a:xfrm>
          <a:prstGeom prst="rect">
            <a:avLst/>
          </a:prstGeom>
          <a:noFill/>
        </p:spPr>
      </p:pic>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362813" y="2991895"/>
            <a:ext cx="405710" cy="331944"/>
          </a:xfrm>
          <a:prstGeom prst="rect">
            <a:avLst/>
          </a:prstGeom>
          <a:noFill/>
        </p:spPr>
      </p:pic>
      <p:grpSp>
        <p:nvGrpSpPr>
          <p:cNvPr id="13" name="Group 6"/>
          <p:cNvGrpSpPr/>
          <p:nvPr/>
        </p:nvGrpSpPr>
        <p:grpSpPr bwMode="gray">
          <a:xfrm>
            <a:off x="5593712" y="3751407"/>
            <a:ext cx="998434" cy="566030"/>
            <a:chOff x="7877711" y="3990014"/>
            <a:chExt cx="998434" cy="566030"/>
          </a:xfrm>
        </p:grpSpPr>
        <p:sp>
          <p:nvSpPr>
            <p:cNvPr id="14"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2"/>
            <p:cNvSpPr txBox="1"/>
            <p:nvPr/>
          </p:nvSpPr>
          <p:spPr bwMode="gray">
            <a:xfrm>
              <a:off x="7986692" y="4208668"/>
              <a:ext cx="788999" cy="276999"/>
            </a:xfrm>
            <a:prstGeom prst="rect">
              <a:avLst/>
            </a:prstGeom>
            <a:noFill/>
          </p:spPr>
          <p:txBody>
            <a:bodyPr wrap="none" rtlCol="0">
              <a:spAutoFit/>
            </a:body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Group 6"/>
          <p:cNvGrpSpPr/>
          <p:nvPr/>
        </p:nvGrpSpPr>
        <p:grpSpPr bwMode="gray">
          <a:xfrm>
            <a:off x="5593712" y="2059666"/>
            <a:ext cx="998434" cy="566030"/>
            <a:chOff x="7877711" y="3990014"/>
            <a:chExt cx="998434" cy="566030"/>
          </a:xfrm>
        </p:grpSpPr>
        <p:sp>
          <p:nvSpPr>
            <p:cNvPr id="17"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2"/>
            <p:cNvSpPr txBox="1"/>
            <p:nvPr/>
          </p:nvSpPr>
          <p:spPr bwMode="gray">
            <a:xfrm>
              <a:off x="8085276" y="4208668"/>
              <a:ext cx="591830" cy="276999"/>
            </a:xfrm>
            <a:prstGeom prst="rect">
              <a:avLst/>
            </a:prstGeom>
            <a:noFill/>
          </p:spPr>
          <p:txBody>
            <a:bodyPr wrap="none" rtlCol="0">
              <a:spAutoFit/>
            </a:body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zh-CN" alt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文本框 18"/>
          <p:cNvSpPr txBox="1"/>
          <p:nvPr/>
        </p:nvSpPr>
        <p:spPr bwMode="gray">
          <a:xfrm>
            <a:off x="2430073" y="3830815"/>
            <a:ext cx="667170"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9117200" y="3830815"/>
            <a:ext cx="644728"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3353450" y="3323839"/>
            <a:ext cx="494046"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CPE</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8318645" y="3323839"/>
            <a:ext cx="494046"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CPE</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51635" y="1293986"/>
            <a:ext cx="1481532" cy="273235"/>
          </a:xfrm>
          <a:prstGeom prst="rect">
            <a:avLst/>
          </a:prstGeom>
        </p:spPr>
      </p:pic>
      <p:sp>
        <p:nvSpPr>
          <p:cNvPr id="24" name="椭圆 23"/>
          <p:cNvSpPr/>
          <p:nvPr/>
        </p:nvSpPr>
        <p:spPr bwMode="gray">
          <a:xfrm>
            <a:off x="3920067" y="2740743"/>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p:nvPr/>
        </p:nvSpPr>
        <p:spPr bwMode="gray">
          <a:xfrm>
            <a:off x="4085069" y="2652658"/>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p:nvPr/>
        </p:nvSpPr>
        <p:spPr bwMode="gray">
          <a:xfrm>
            <a:off x="4250071" y="2564573"/>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p:nvPr/>
        </p:nvSpPr>
        <p:spPr bwMode="gray">
          <a:xfrm>
            <a:off x="3920067" y="3463398"/>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p:nvPr/>
        </p:nvSpPr>
        <p:spPr bwMode="gray">
          <a:xfrm>
            <a:off x="4085069" y="3547507"/>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p:nvPr/>
        </p:nvSpPr>
        <p:spPr bwMode="gray">
          <a:xfrm>
            <a:off x="4250071" y="3631616"/>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p:nvPr/>
        </p:nvCxnSpPr>
        <p:spPr bwMode="gray">
          <a:xfrm flipV="1">
            <a:off x="4416171" y="2467638"/>
            <a:ext cx="252448" cy="108811"/>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gray">
          <a:xfrm>
            <a:off x="4432845" y="3754474"/>
            <a:ext cx="219099" cy="90902"/>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2" name="椭圆 31"/>
          <p:cNvSpPr/>
          <p:nvPr/>
        </p:nvSpPr>
        <p:spPr bwMode="gray">
          <a:xfrm>
            <a:off x="3423478" y="4033590"/>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3423478" y="4275112"/>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3525318" y="3967336"/>
            <a:ext cx="57900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Video</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3525318" y="4208858"/>
            <a:ext cx="56297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HTTP</a:t>
            </a: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189"/>
          <p:cNvGrpSpPr>
            <a:grpSpLocks noChangeAspect="1"/>
          </p:cNvGrpSpPr>
          <p:nvPr/>
        </p:nvGrpSpPr>
        <p:grpSpPr bwMode="gray">
          <a:xfrm flipH="1">
            <a:off x="4068512" y="4016130"/>
            <a:ext cx="348966" cy="348966"/>
            <a:chOff x="13655675" y="2825750"/>
            <a:chExt cx="406400" cy="415925"/>
          </a:xfrm>
          <a:solidFill>
            <a:srgbClr val="F37C20"/>
          </a:solidFill>
        </p:grpSpPr>
        <p:sp>
          <p:nvSpPr>
            <p:cNvPr id="37" name="Freeform 24"/>
            <p:cNvSpPr>
              <a:spLocks/>
            </p:cNvSpPr>
            <p:nvPr/>
          </p:nvSpPr>
          <p:spPr bwMode="gray">
            <a:xfrm>
              <a:off x="13804900" y="3019425"/>
              <a:ext cx="79375" cy="79375"/>
            </a:xfrm>
            <a:custGeom>
              <a:avLst/>
              <a:gdLst/>
              <a:ahLst/>
              <a:cxnLst>
                <a:cxn ang="0">
                  <a:pos x="50" y="18"/>
                </a:cxn>
                <a:cxn ang="0">
                  <a:pos x="18" y="50"/>
                </a:cxn>
                <a:cxn ang="0">
                  <a:pos x="0" y="30"/>
                </a:cxn>
                <a:cxn ang="0">
                  <a:pos x="32" y="0"/>
                </a:cxn>
                <a:cxn ang="0">
                  <a:pos x="50" y="18"/>
                </a:cxn>
              </a:cxnLst>
              <a:rect l="0" t="0" r="r" b="b"/>
              <a:pathLst>
                <a:path w="50" h="50">
                  <a:moveTo>
                    <a:pt x="50" y="18"/>
                  </a:moveTo>
                  <a:lnTo>
                    <a:pt x="18" y="50"/>
                  </a:lnTo>
                  <a:lnTo>
                    <a:pt x="0" y="30"/>
                  </a:lnTo>
                  <a:lnTo>
                    <a:pt x="32" y="0"/>
                  </a:lnTo>
                  <a:lnTo>
                    <a:pt x="50" y="18"/>
                  </a:lnTo>
                  <a:close/>
                </a:path>
              </a:pathLst>
            </a:custGeom>
            <a:grpFill/>
            <a:ln w="9525">
              <a:noFill/>
              <a:round/>
              <a:headEnd/>
              <a:tailEnd/>
            </a:ln>
          </p:spPr>
          <p:txBody>
            <a:bodyPr/>
            <a:lstStyle/>
            <a:p>
              <a:pPr defTabSz="685480">
                <a:buClr>
                  <a:srgbClr val="CC9900"/>
                </a:buClr>
                <a:buFont typeface="Wingdings" pitchFamily="2" charset="2"/>
                <a:buChar char="n"/>
                <a:defRPr/>
              </a:pPr>
              <a:endParaRPr lang="zh-CN" altLang="en-US" sz="2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25"/>
            <p:cNvSpPr>
              <a:spLocks noEditPoints="1"/>
            </p:cNvSpPr>
            <p:nvPr/>
          </p:nvSpPr>
          <p:spPr bwMode="gray">
            <a:xfrm>
              <a:off x="13808075" y="2825750"/>
              <a:ext cx="254000" cy="254000"/>
            </a:xfrm>
            <a:custGeom>
              <a:avLst/>
              <a:gdLst/>
              <a:ahLst/>
              <a:cxnLst>
                <a:cxn ang="0">
                  <a:pos x="80" y="0"/>
                </a:cxn>
                <a:cxn ang="0">
                  <a:pos x="50" y="8"/>
                </a:cxn>
                <a:cxn ang="0">
                  <a:pos x="24" y="24"/>
                </a:cxn>
                <a:cxn ang="0">
                  <a:pos x="6" y="50"/>
                </a:cxn>
                <a:cxn ang="0">
                  <a:pos x="0" y="80"/>
                </a:cxn>
                <a:cxn ang="0">
                  <a:pos x="2" y="96"/>
                </a:cxn>
                <a:cxn ang="0">
                  <a:pos x="14" y="126"/>
                </a:cxn>
                <a:cxn ang="0">
                  <a:pos x="36" y="148"/>
                </a:cxn>
                <a:cxn ang="0">
                  <a:pos x="64" y="160"/>
                </a:cxn>
                <a:cxn ang="0">
                  <a:pos x="80" y="160"/>
                </a:cxn>
                <a:cxn ang="0">
                  <a:pos x="112" y="154"/>
                </a:cxn>
                <a:cxn ang="0">
                  <a:pos x="136" y="138"/>
                </a:cxn>
                <a:cxn ang="0">
                  <a:pos x="154" y="112"/>
                </a:cxn>
                <a:cxn ang="0">
                  <a:pos x="160" y="80"/>
                </a:cxn>
                <a:cxn ang="0">
                  <a:pos x="158" y="64"/>
                </a:cxn>
                <a:cxn ang="0">
                  <a:pos x="146" y="36"/>
                </a:cxn>
                <a:cxn ang="0">
                  <a:pos x="126" y="14"/>
                </a:cxn>
                <a:cxn ang="0">
                  <a:pos x="96" y="2"/>
                </a:cxn>
                <a:cxn ang="0">
                  <a:pos x="80" y="0"/>
                </a:cxn>
                <a:cxn ang="0">
                  <a:pos x="80" y="138"/>
                </a:cxn>
                <a:cxn ang="0">
                  <a:pos x="58" y="134"/>
                </a:cxn>
                <a:cxn ang="0">
                  <a:pos x="40" y="122"/>
                </a:cxn>
                <a:cxn ang="0">
                  <a:pos x="28" y="102"/>
                </a:cxn>
                <a:cxn ang="0">
                  <a:pos x="24" y="80"/>
                </a:cxn>
                <a:cxn ang="0">
                  <a:pos x="24" y="70"/>
                </a:cxn>
                <a:cxn ang="0">
                  <a:pos x="32" y="48"/>
                </a:cxn>
                <a:cxn ang="0">
                  <a:pos x="48" y="34"/>
                </a:cxn>
                <a:cxn ang="0">
                  <a:pos x="68" y="24"/>
                </a:cxn>
                <a:cxn ang="0">
                  <a:pos x="80" y="24"/>
                </a:cxn>
                <a:cxn ang="0">
                  <a:pos x="102" y="28"/>
                </a:cxn>
                <a:cxn ang="0">
                  <a:pos x="120" y="40"/>
                </a:cxn>
                <a:cxn ang="0">
                  <a:pos x="134" y="58"/>
                </a:cxn>
                <a:cxn ang="0">
                  <a:pos x="138" y="80"/>
                </a:cxn>
                <a:cxn ang="0">
                  <a:pos x="136" y="92"/>
                </a:cxn>
                <a:cxn ang="0">
                  <a:pos x="128" y="112"/>
                </a:cxn>
                <a:cxn ang="0">
                  <a:pos x="112" y="128"/>
                </a:cxn>
                <a:cxn ang="0">
                  <a:pos x="92" y="136"/>
                </a:cxn>
                <a:cxn ang="0">
                  <a:pos x="80" y="138"/>
                </a:cxn>
              </a:cxnLst>
              <a:rect l="0" t="0" r="r" b="b"/>
              <a:pathLst>
                <a:path w="160" h="160">
                  <a:moveTo>
                    <a:pt x="80" y="0"/>
                  </a:moveTo>
                  <a:lnTo>
                    <a:pt x="80" y="0"/>
                  </a:lnTo>
                  <a:lnTo>
                    <a:pt x="64" y="2"/>
                  </a:lnTo>
                  <a:lnTo>
                    <a:pt x="50" y="8"/>
                  </a:lnTo>
                  <a:lnTo>
                    <a:pt x="36" y="14"/>
                  </a:lnTo>
                  <a:lnTo>
                    <a:pt x="24" y="24"/>
                  </a:lnTo>
                  <a:lnTo>
                    <a:pt x="14" y="36"/>
                  </a:lnTo>
                  <a:lnTo>
                    <a:pt x="6" y="50"/>
                  </a:lnTo>
                  <a:lnTo>
                    <a:pt x="2" y="64"/>
                  </a:lnTo>
                  <a:lnTo>
                    <a:pt x="0" y="80"/>
                  </a:lnTo>
                  <a:lnTo>
                    <a:pt x="0" y="80"/>
                  </a:lnTo>
                  <a:lnTo>
                    <a:pt x="2" y="96"/>
                  </a:lnTo>
                  <a:lnTo>
                    <a:pt x="6" y="112"/>
                  </a:lnTo>
                  <a:lnTo>
                    <a:pt x="14" y="126"/>
                  </a:lnTo>
                  <a:lnTo>
                    <a:pt x="24" y="138"/>
                  </a:lnTo>
                  <a:lnTo>
                    <a:pt x="36" y="148"/>
                  </a:lnTo>
                  <a:lnTo>
                    <a:pt x="50" y="154"/>
                  </a:lnTo>
                  <a:lnTo>
                    <a:pt x="64" y="160"/>
                  </a:lnTo>
                  <a:lnTo>
                    <a:pt x="80" y="160"/>
                  </a:lnTo>
                  <a:lnTo>
                    <a:pt x="80" y="160"/>
                  </a:lnTo>
                  <a:lnTo>
                    <a:pt x="96" y="160"/>
                  </a:lnTo>
                  <a:lnTo>
                    <a:pt x="112" y="154"/>
                  </a:lnTo>
                  <a:lnTo>
                    <a:pt x="126" y="148"/>
                  </a:lnTo>
                  <a:lnTo>
                    <a:pt x="136" y="138"/>
                  </a:lnTo>
                  <a:lnTo>
                    <a:pt x="146" y="126"/>
                  </a:lnTo>
                  <a:lnTo>
                    <a:pt x="154" y="112"/>
                  </a:lnTo>
                  <a:lnTo>
                    <a:pt x="158" y="96"/>
                  </a:lnTo>
                  <a:lnTo>
                    <a:pt x="160" y="80"/>
                  </a:lnTo>
                  <a:lnTo>
                    <a:pt x="160" y="80"/>
                  </a:lnTo>
                  <a:lnTo>
                    <a:pt x="158" y="64"/>
                  </a:lnTo>
                  <a:lnTo>
                    <a:pt x="154" y="50"/>
                  </a:lnTo>
                  <a:lnTo>
                    <a:pt x="146" y="36"/>
                  </a:lnTo>
                  <a:lnTo>
                    <a:pt x="136" y="24"/>
                  </a:lnTo>
                  <a:lnTo>
                    <a:pt x="126" y="14"/>
                  </a:lnTo>
                  <a:lnTo>
                    <a:pt x="112" y="8"/>
                  </a:lnTo>
                  <a:lnTo>
                    <a:pt x="96" y="2"/>
                  </a:lnTo>
                  <a:lnTo>
                    <a:pt x="80" y="0"/>
                  </a:lnTo>
                  <a:lnTo>
                    <a:pt x="80" y="0"/>
                  </a:lnTo>
                  <a:close/>
                  <a:moveTo>
                    <a:pt x="80" y="138"/>
                  </a:moveTo>
                  <a:lnTo>
                    <a:pt x="80" y="138"/>
                  </a:lnTo>
                  <a:lnTo>
                    <a:pt x="68" y="136"/>
                  </a:lnTo>
                  <a:lnTo>
                    <a:pt x="58" y="134"/>
                  </a:lnTo>
                  <a:lnTo>
                    <a:pt x="48" y="128"/>
                  </a:lnTo>
                  <a:lnTo>
                    <a:pt x="40" y="122"/>
                  </a:lnTo>
                  <a:lnTo>
                    <a:pt x="32" y="112"/>
                  </a:lnTo>
                  <a:lnTo>
                    <a:pt x="28" y="102"/>
                  </a:lnTo>
                  <a:lnTo>
                    <a:pt x="24" y="92"/>
                  </a:lnTo>
                  <a:lnTo>
                    <a:pt x="24" y="80"/>
                  </a:lnTo>
                  <a:lnTo>
                    <a:pt x="24" y="80"/>
                  </a:lnTo>
                  <a:lnTo>
                    <a:pt x="24" y="70"/>
                  </a:lnTo>
                  <a:lnTo>
                    <a:pt x="28" y="58"/>
                  </a:lnTo>
                  <a:lnTo>
                    <a:pt x="32" y="48"/>
                  </a:lnTo>
                  <a:lnTo>
                    <a:pt x="40" y="40"/>
                  </a:lnTo>
                  <a:lnTo>
                    <a:pt x="48" y="34"/>
                  </a:lnTo>
                  <a:lnTo>
                    <a:pt x="58" y="28"/>
                  </a:lnTo>
                  <a:lnTo>
                    <a:pt x="68" y="24"/>
                  </a:lnTo>
                  <a:lnTo>
                    <a:pt x="80" y="24"/>
                  </a:lnTo>
                  <a:lnTo>
                    <a:pt x="80" y="24"/>
                  </a:lnTo>
                  <a:lnTo>
                    <a:pt x="92" y="24"/>
                  </a:lnTo>
                  <a:lnTo>
                    <a:pt x="102" y="28"/>
                  </a:lnTo>
                  <a:lnTo>
                    <a:pt x="112" y="34"/>
                  </a:lnTo>
                  <a:lnTo>
                    <a:pt x="120" y="40"/>
                  </a:lnTo>
                  <a:lnTo>
                    <a:pt x="128" y="48"/>
                  </a:lnTo>
                  <a:lnTo>
                    <a:pt x="134" y="58"/>
                  </a:lnTo>
                  <a:lnTo>
                    <a:pt x="136" y="70"/>
                  </a:lnTo>
                  <a:lnTo>
                    <a:pt x="138" y="80"/>
                  </a:lnTo>
                  <a:lnTo>
                    <a:pt x="138" y="80"/>
                  </a:lnTo>
                  <a:lnTo>
                    <a:pt x="136" y="92"/>
                  </a:lnTo>
                  <a:lnTo>
                    <a:pt x="134" y="102"/>
                  </a:lnTo>
                  <a:lnTo>
                    <a:pt x="128" y="112"/>
                  </a:lnTo>
                  <a:lnTo>
                    <a:pt x="120" y="122"/>
                  </a:lnTo>
                  <a:lnTo>
                    <a:pt x="112" y="128"/>
                  </a:lnTo>
                  <a:lnTo>
                    <a:pt x="102" y="134"/>
                  </a:lnTo>
                  <a:lnTo>
                    <a:pt x="92" y="136"/>
                  </a:lnTo>
                  <a:lnTo>
                    <a:pt x="80" y="138"/>
                  </a:lnTo>
                  <a:lnTo>
                    <a:pt x="80" y="138"/>
                  </a:lnTo>
                  <a:close/>
                </a:path>
              </a:pathLst>
            </a:custGeom>
            <a:grpFill/>
            <a:ln w="9525">
              <a:noFill/>
              <a:round/>
              <a:headEnd/>
              <a:tailEnd/>
            </a:ln>
          </p:spPr>
          <p:txBody>
            <a:bodyPr/>
            <a:lstStyle/>
            <a:p>
              <a:pPr defTabSz="685480">
                <a:buClr>
                  <a:srgbClr val="CC9900"/>
                </a:buClr>
                <a:buFont typeface="Wingdings" pitchFamily="2" charset="2"/>
                <a:buChar char="n"/>
                <a:defRPr/>
              </a:pPr>
              <a:endParaRPr lang="zh-CN" altLang="en-US" sz="2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26"/>
            <p:cNvSpPr>
              <a:spLocks/>
            </p:cNvSpPr>
            <p:nvPr/>
          </p:nvSpPr>
          <p:spPr bwMode="gray">
            <a:xfrm>
              <a:off x="13855700" y="2879725"/>
              <a:ext cx="92075" cy="88900"/>
            </a:xfrm>
            <a:custGeom>
              <a:avLst/>
              <a:gdLst/>
              <a:ahLst/>
              <a:cxnLst>
                <a:cxn ang="0">
                  <a:pos x="54" y="0"/>
                </a:cxn>
                <a:cxn ang="0">
                  <a:pos x="54" y="0"/>
                </a:cxn>
                <a:cxn ang="0">
                  <a:pos x="54" y="0"/>
                </a:cxn>
                <a:cxn ang="0">
                  <a:pos x="44" y="2"/>
                </a:cxn>
                <a:cxn ang="0">
                  <a:pos x="34" y="4"/>
                </a:cxn>
                <a:cxn ang="0">
                  <a:pos x="26" y="10"/>
                </a:cxn>
                <a:cxn ang="0">
                  <a:pos x="18" y="16"/>
                </a:cxn>
                <a:cxn ang="0">
                  <a:pos x="12" y="24"/>
                </a:cxn>
                <a:cxn ang="0">
                  <a:pos x="6" y="32"/>
                </a:cxn>
                <a:cxn ang="0">
                  <a:pos x="2" y="42"/>
                </a:cxn>
                <a:cxn ang="0">
                  <a:pos x="0" y="52"/>
                </a:cxn>
                <a:cxn ang="0">
                  <a:pos x="0" y="52"/>
                </a:cxn>
                <a:cxn ang="0">
                  <a:pos x="0" y="52"/>
                </a:cxn>
                <a:cxn ang="0">
                  <a:pos x="0" y="52"/>
                </a:cxn>
                <a:cxn ang="0">
                  <a:pos x="0" y="52"/>
                </a:cxn>
                <a:cxn ang="0">
                  <a:pos x="0" y="52"/>
                </a:cxn>
                <a:cxn ang="0">
                  <a:pos x="0" y="52"/>
                </a:cxn>
                <a:cxn ang="0">
                  <a:pos x="2" y="52"/>
                </a:cxn>
                <a:cxn ang="0">
                  <a:pos x="2" y="52"/>
                </a:cxn>
                <a:cxn ang="0">
                  <a:pos x="2" y="56"/>
                </a:cxn>
                <a:cxn ang="0">
                  <a:pos x="6" y="56"/>
                </a:cxn>
                <a:cxn ang="0">
                  <a:pos x="6" y="56"/>
                </a:cxn>
                <a:cxn ang="0">
                  <a:pos x="8" y="56"/>
                </a:cxn>
                <a:cxn ang="0">
                  <a:pos x="10" y="52"/>
                </a:cxn>
                <a:cxn ang="0">
                  <a:pos x="10" y="52"/>
                </a:cxn>
                <a:cxn ang="0">
                  <a:pos x="10" y="52"/>
                </a:cxn>
                <a:cxn ang="0">
                  <a:pos x="10" y="44"/>
                </a:cxn>
                <a:cxn ang="0">
                  <a:pos x="14" y="36"/>
                </a:cxn>
                <a:cxn ang="0">
                  <a:pos x="18" y="28"/>
                </a:cxn>
                <a:cxn ang="0">
                  <a:pos x="24" y="22"/>
                </a:cxn>
                <a:cxn ang="0">
                  <a:pos x="30" y="16"/>
                </a:cxn>
                <a:cxn ang="0">
                  <a:pos x="38" y="12"/>
                </a:cxn>
                <a:cxn ang="0">
                  <a:pos x="46" y="10"/>
                </a:cxn>
                <a:cxn ang="0">
                  <a:pos x="54" y="8"/>
                </a:cxn>
                <a:cxn ang="0">
                  <a:pos x="54" y="8"/>
                </a:cxn>
                <a:cxn ang="0">
                  <a:pos x="54" y="8"/>
                </a:cxn>
                <a:cxn ang="0">
                  <a:pos x="58" y="6"/>
                </a:cxn>
                <a:cxn ang="0">
                  <a:pos x="58" y="4"/>
                </a:cxn>
                <a:cxn ang="0">
                  <a:pos x="58" y="4"/>
                </a:cxn>
                <a:cxn ang="0">
                  <a:pos x="58" y="0"/>
                </a:cxn>
                <a:cxn ang="0">
                  <a:pos x="54" y="0"/>
                </a:cxn>
                <a:cxn ang="0">
                  <a:pos x="54" y="0"/>
                </a:cxn>
              </a:cxnLst>
              <a:rect l="0" t="0" r="r" b="b"/>
              <a:pathLst>
                <a:path w="58" h="56">
                  <a:moveTo>
                    <a:pt x="54" y="0"/>
                  </a:moveTo>
                  <a:lnTo>
                    <a:pt x="54" y="0"/>
                  </a:lnTo>
                  <a:lnTo>
                    <a:pt x="54" y="0"/>
                  </a:lnTo>
                  <a:lnTo>
                    <a:pt x="44" y="2"/>
                  </a:lnTo>
                  <a:lnTo>
                    <a:pt x="34" y="4"/>
                  </a:lnTo>
                  <a:lnTo>
                    <a:pt x="26" y="10"/>
                  </a:lnTo>
                  <a:lnTo>
                    <a:pt x="18" y="16"/>
                  </a:lnTo>
                  <a:lnTo>
                    <a:pt x="12" y="24"/>
                  </a:lnTo>
                  <a:lnTo>
                    <a:pt x="6" y="32"/>
                  </a:lnTo>
                  <a:lnTo>
                    <a:pt x="2" y="42"/>
                  </a:lnTo>
                  <a:lnTo>
                    <a:pt x="0" y="52"/>
                  </a:lnTo>
                  <a:lnTo>
                    <a:pt x="0" y="52"/>
                  </a:lnTo>
                  <a:lnTo>
                    <a:pt x="0" y="52"/>
                  </a:lnTo>
                  <a:lnTo>
                    <a:pt x="0" y="52"/>
                  </a:lnTo>
                  <a:lnTo>
                    <a:pt x="0" y="52"/>
                  </a:lnTo>
                  <a:lnTo>
                    <a:pt x="0" y="52"/>
                  </a:lnTo>
                  <a:lnTo>
                    <a:pt x="0" y="52"/>
                  </a:lnTo>
                  <a:lnTo>
                    <a:pt x="2" y="52"/>
                  </a:lnTo>
                  <a:lnTo>
                    <a:pt x="2" y="52"/>
                  </a:lnTo>
                  <a:lnTo>
                    <a:pt x="2" y="56"/>
                  </a:lnTo>
                  <a:lnTo>
                    <a:pt x="6" y="56"/>
                  </a:lnTo>
                  <a:lnTo>
                    <a:pt x="6" y="56"/>
                  </a:lnTo>
                  <a:lnTo>
                    <a:pt x="8" y="56"/>
                  </a:lnTo>
                  <a:lnTo>
                    <a:pt x="10" y="52"/>
                  </a:lnTo>
                  <a:lnTo>
                    <a:pt x="10" y="52"/>
                  </a:lnTo>
                  <a:lnTo>
                    <a:pt x="10" y="52"/>
                  </a:lnTo>
                  <a:lnTo>
                    <a:pt x="10" y="44"/>
                  </a:lnTo>
                  <a:lnTo>
                    <a:pt x="14" y="36"/>
                  </a:lnTo>
                  <a:lnTo>
                    <a:pt x="18" y="28"/>
                  </a:lnTo>
                  <a:lnTo>
                    <a:pt x="24" y="22"/>
                  </a:lnTo>
                  <a:lnTo>
                    <a:pt x="30" y="16"/>
                  </a:lnTo>
                  <a:lnTo>
                    <a:pt x="38" y="12"/>
                  </a:lnTo>
                  <a:lnTo>
                    <a:pt x="46" y="10"/>
                  </a:lnTo>
                  <a:lnTo>
                    <a:pt x="54" y="8"/>
                  </a:lnTo>
                  <a:lnTo>
                    <a:pt x="54" y="8"/>
                  </a:lnTo>
                  <a:lnTo>
                    <a:pt x="54" y="8"/>
                  </a:lnTo>
                  <a:lnTo>
                    <a:pt x="58" y="6"/>
                  </a:lnTo>
                  <a:lnTo>
                    <a:pt x="58" y="4"/>
                  </a:lnTo>
                  <a:lnTo>
                    <a:pt x="58" y="4"/>
                  </a:lnTo>
                  <a:lnTo>
                    <a:pt x="58" y="0"/>
                  </a:lnTo>
                  <a:lnTo>
                    <a:pt x="54" y="0"/>
                  </a:lnTo>
                  <a:lnTo>
                    <a:pt x="54" y="0"/>
                  </a:lnTo>
                  <a:close/>
                </a:path>
              </a:pathLst>
            </a:custGeom>
            <a:grpFill/>
            <a:ln w="9525">
              <a:noFill/>
              <a:round/>
              <a:headEnd/>
              <a:tailEnd/>
            </a:ln>
          </p:spPr>
          <p:txBody>
            <a:bodyPr/>
            <a:lstStyle/>
            <a:p>
              <a:pPr defTabSz="685480">
                <a:buClr>
                  <a:srgbClr val="CC9900"/>
                </a:buClr>
                <a:buFont typeface="Wingdings" pitchFamily="2" charset="2"/>
                <a:buChar char="n"/>
                <a:defRPr/>
              </a:pPr>
              <a:endParaRPr lang="zh-CN" altLang="en-US" sz="2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27"/>
            <p:cNvSpPr>
              <a:spLocks/>
            </p:cNvSpPr>
            <p:nvPr/>
          </p:nvSpPr>
          <p:spPr bwMode="gray">
            <a:xfrm>
              <a:off x="13655675" y="3070225"/>
              <a:ext cx="174625" cy="171450"/>
            </a:xfrm>
            <a:custGeom>
              <a:avLst/>
              <a:gdLst/>
              <a:ahLst/>
              <a:cxnLst>
                <a:cxn ang="0">
                  <a:pos x="78" y="0"/>
                </a:cxn>
                <a:cxn ang="0">
                  <a:pos x="8" y="68"/>
                </a:cxn>
                <a:cxn ang="0">
                  <a:pos x="8" y="68"/>
                </a:cxn>
                <a:cxn ang="0">
                  <a:pos x="2" y="76"/>
                </a:cxn>
                <a:cxn ang="0">
                  <a:pos x="0" y="84"/>
                </a:cxn>
                <a:cxn ang="0">
                  <a:pos x="2" y="94"/>
                </a:cxn>
                <a:cxn ang="0">
                  <a:pos x="8" y="100"/>
                </a:cxn>
                <a:cxn ang="0">
                  <a:pos x="8" y="100"/>
                </a:cxn>
                <a:cxn ang="0">
                  <a:pos x="14" y="106"/>
                </a:cxn>
                <a:cxn ang="0">
                  <a:pos x="24" y="108"/>
                </a:cxn>
                <a:cxn ang="0">
                  <a:pos x="32" y="106"/>
                </a:cxn>
                <a:cxn ang="0">
                  <a:pos x="40" y="102"/>
                </a:cxn>
                <a:cxn ang="0">
                  <a:pos x="110" y="32"/>
                </a:cxn>
                <a:cxn ang="0">
                  <a:pos x="78" y="0"/>
                </a:cxn>
              </a:cxnLst>
              <a:rect l="0" t="0" r="r" b="b"/>
              <a:pathLst>
                <a:path w="110" h="108">
                  <a:moveTo>
                    <a:pt x="78" y="0"/>
                  </a:moveTo>
                  <a:lnTo>
                    <a:pt x="8" y="68"/>
                  </a:lnTo>
                  <a:lnTo>
                    <a:pt x="8" y="68"/>
                  </a:lnTo>
                  <a:lnTo>
                    <a:pt x="2" y="76"/>
                  </a:lnTo>
                  <a:lnTo>
                    <a:pt x="0" y="84"/>
                  </a:lnTo>
                  <a:lnTo>
                    <a:pt x="2" y="94"/>
                  </a:lnTo>
                  <a:lnTo>
                    <a:pt x="8" y="100"/>
                  </a:lnTo>
                  <a:lnTo>
                    <a:pt x="8" y="100"/>
                  </a:lnTo>
                  <a:lnTo>
                    <a:pt x="14" y="106"/>
                  </a:lnTo>
                  <a:lnTo>
                    <a:pt x="24" y="108"/>
                  </a:lnTo>
                  <a:lnTo>
                    <a:pt x="32" y="106"/>
                  </a:lnTo>
                  <a:lnTo>
                    <a:pt x="40" y="102"/>
                  </a:lnTo>
                  <a:lnTo>
                    <a:pt x="110" y="32"/>
                  </a:lnTo>
                  <a:lnTo>
                    <a:pt x="78" y="0"/>
                  </a:lnTo>
                  <a:close/>
                </a:path>
              </a:pathLst>
            </a:custGeom>
            <a:grpFill/>
            <a:ln w="9525">
              <a:noFill/>
              <a:round/>
              <a:headEnd/>
              <a:tailEnd/>
            </a:ln>
          </p:spPr>
          <p:txBody>
            <a:bodyPr/>
            <a:lstStyle/>
            <a:p>
              <a:pPr defTabSz="685480">
                <a:buClr>
                  <a:srgbClr val="CC9900"/>
                </a:buClr>
                <a:buFont typeface="Wingdings" pitchFamily="2" charset="2"/>
                <a:buChar char="n"/>
                <a:defRPr/>
              </a:pPr>
              <a:endParaRPr lang="zh-CN" altLang="en-US" sz="2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椭圆 46"/>
          <p:cNvSpPr/>
          <p:nvPr/>
        </p:nvSpPr>
        <p:spPr bwMode="gray">
          <a:xfrm>
            <a:off x="2394287" y="3000442"/>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a:off x="2582583" y="3000441"/>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p:nvPr/>
        </p:nvSpPr>
        <p:spPr bwMode="gray">
          <a:xfrm>
            <a:off x="2770879" y="3000441"/>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2390834" y="3179349"/>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2579130" y="3179348"/>
            <a:ext cx="144491" cy="144491"/>
          </a:xfrm>
          <a:prstGeom prst="ellipse">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bwMode="gray">
          <a:xfrm>
            <a:off x="2767426" y="3179348"/>
            <a:ext cx="144491" cy="14449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Right Arrow 157"/>
          <p:cNvSpPr/>
          <p:nvPr/>
        </p:nvSpPr>
        <p:spPr bwMode="ltGray">
          <a:xfrm>
            <a:off x="2969729" y="2936297"/>
            <a:ext cx="429618" cy="443140"/>
          </a:xfrm>
          <a:prstGeom prst="rightArrow">
            <a:avLst>
              <a:gd name="adj1" fmla="val 64439"/>
              <a:gd name="adj2" fmla="val 50000"/>
            </a:avLst>
          </a:prstGeom>
          <a:gradFill flip="none" rotWithShape="1">
            <a:gsLst>
              <a:gs pos="0">
                <a:schemeClr val="accent1">
                  <a:lumMod val="5000"/>
                  <a:lumOff val="95000"/>
                  <a:alpha val="0"/>
                </a:schemeClr>
              </a:gs>
              <a:gs pos="42000">
                <a:srgbClr val="B3B6B8"/>
              </a:gs>
              <a:gs pos="100000">
                <a:schemeClr val="bg1">
                  <a:lumMod val="50000"/>
                </a:schemeClr>
              </a:gs>
            </a:gsLst>
            <a:lin ang="0" scaled="1"/>
            <a:tileRect/>
          </a:gradFill>
          <a:ln w="9525">
            <a:gradFill flip="none" rotWithShape="1">
              <a:gsLst>
                <a:gs pos="0">
                  <a:schemeClr val="accent1">
                    <a:lumMod val="5000"/>
                    <a:lumOff val="95000"/>
                    <a:alpha val="0"/>
                  </a:schemeClr>
                </a:gs>
                <a:gs pos="38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901482" y="5073766"/>
            <a:ext cx="3224025" cy="762003"/>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8835" fontAlgn="ctr">
              <a:lnSpc>
                <a:spcPts val="2200"/>
              </a:lnSpc>
              <a:spcAft>
                <a:spcPts val="30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Precise identification of 6000+ well-known and user-defined applications</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901482" y="4749766"/>
            <a:ext cx="3224025"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Application identification</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446103" y="5073766"/>
            <a:ext cx="3224025" cy="762003"/>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1450" indent="-171450" algn="ctr" defTabSz="1218835" fontAlgn="ctr">
              <a:lnSpc>
                <a:spcPts val="2200"/>
              </a:lnSpc>
              <a:spcAft>
                <a:spcPts val="300"/>
              </a:spcAft>
              <a:buFont typeface="Arial" panose="020B0604020202020204" pitchFamily="34" charset="0"/>
              <a:buChar char="•"/>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and traffic classifier-based</a:t>
            </a:r>
          </a:p>
          <a:p>
            <a:pPr marL="171450" indent="-171450" algn="ctr" defTabSz="1218835" fontAlgn="ctr">
              <a:lnSpc>
                <a:spcPts val="2200"/>
              </a:lnSpc>
              <a:spcAft>
                <a:spcPts val="300"/>
              </a:spcAft>
              <a:buFont typeface="Arial" panose="020B0604020202020204" pitchFamily="34" charset="0"/>
              <a:buChar char="•"/>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 FPM in-line service quality detection</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4446103" y="4749766"/>
            <a:ext cx="3224025"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Intelligent traffic steering</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7990724" y="5073766"/>
            <a:ext cx="3435676" cy="762003"/>
          </a:xfrm>
          <a:prstGeom prst="roundRect">
            <a:avLst>
              <a:gd name="adj" fmla="val 0"/>
            </a:avLst>
          </a:prstGeom>
          <a:noFill/>
          <a:ln w="9525">
            <a:solidFill>
              <a:srgbClr val="99DFF9"/>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1450" indent="-171450" defTabSz="1218835" fontAlgn="ctr">
              <a:lnSpc>
                <a:spcPts val="2200"/>
              </a:lnSpc>
              <a:spcAft>
                <a:spcPts val="300"/>
              </a:spcAft>
              <a:buFont typeface="Arial" panose="020B0604020202020204" pitchFamily="34" charset="0"/>
              <a:buChar char="•"/>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and VPN-based multi-level queues</a:t>
            </a:r>
          </a:p>
          <a:p>
            <a:pPr marL="171450" indent="-171450" defTabSz="1218835" fontAlgn="ctr">
              <a:lnSpc>
                <a:spcPts val="2200"/>
              </a:lnSpc>
              <a:spcAft>
                <a:spcPts val="300"/>
              </a:spcAft>
              <a:buFont typeface="Arial" panose="020B0604020202020204" pitchFamily="34" charset="0"/>
              <a:buChar char="•"/>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Bandwidth allocation for different VPNs</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7990724" y="4749766"/>
            <a:ext cx="3435676" cy="324000"/>
          </a:xfrm>
          <a:prstGeom prst="roundRect">
            <a:avLst>
              <a:gd name="adj" fmla="val 0"/>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HQoS intelligent scheduling</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56766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Intelligent Traffic Steering (1)</a:t>
            </a:r>
            <a:endParaRPr lang="zh-CN" altLang="en-US" dirty="0">
              <a:sym typeface="Huawei Sans" panose="020C0503030203020204" pitchFamily="34" charset="0"/>
            </a:endParaRPr>
          </a:p>
        </p:txBody>
      </p:sp>
      <p:grpSp>
        <p:nvGrpSpPr>
          <p:cNvPr id="67" name="组合 66"/>
          <p:cNvGrpSpPr/>
          <p:nvPr/>
        </p:nvGrpSpPr>
        <p:grpSpPr bwMode="gray">
          <a:xfrm rot="10800000" flipV="1">
            <a:off x="1709796" y="2191929"/>
            <a:ext cx="2618662" cy="1108107"/>
            <a:chOff x="6600056" y="4353447"/>
            <a:chExt cx="1296144" cy="833967"/>
          </a:xfrm>
        </p:grpSpPr>
        <p:cxnSp>
          <p:nvCxnSpPr>
            <p:cNvPr id="68" name="直接连接符 67"/>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bwMode="gray">
          <a:xfrm flipV="1">
            <a:off x="1709796" y="3480118"/>
            <a:ext cx="2618662" cy="1108107"/>
            <a:chOff x="6600056" y="4353447"/>
            <a:chExt cx="1296144" cy="833967"/>
          </a:xfrm>
        </p:grpSpPr>
        <p:cxnSp>
          <p:nvCxnSpPr>
            <p:cNvPr id="71" name="直接连接符 70"/>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3" name="圆角矩形 72"/>
          <p:cNvSpPr/>
          <p:nvPr/>
        </p:nvSpPr>
        <p:spPr bwMode="gray">
          <a:xfrm>
            <a:off x="588008" y="1070676"/>
            <a:ext cx="5435984"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(Mandatory) </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Link </a:t>
            </a: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quality–based traffic steering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588008" y="1561504"/>
            <a:ext cx="5435984" cy="457623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6168008" y="1070676"/>
            <a:ext cx="5435984"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(Optional) Load </a:t>
            </a: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balancing–based traffic steering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6168008" y="1561504"/>
            <a:ext cx="5435984" cy="457623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588008" y="4782240"/>
            <a:ext cx="5435984" cy="1374735"/>
          </a:xfrm>
          <a:prstGeom prst="rect">
            <a:avLst/>
          </a:prstGeom>
        </p:spPr>
        <p:txBody>
          <a:bodyPr wrap="square">
            <a:spAutoFit/>
          </a:bodyPr>
          <a:lstStyle/>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Voice and video services are sensitive to delay and packet loss rate. You can configure the good-quality MPLS link as the primary link and the Internet link as the secondary link for the two types of service. In addition, you need to configure SLA requirements for the services so that intelligent traffic steering can be performed based on link SLA.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a:spLocks noChangeAspect="1"/>
          </p:cNvSpPr>
          <p:nvPr/>
        </p:nvSpPr>
        <p:spPr bwMode="gray">
          <a:xfrm>
            <a:off x="1227354" y="3026589"/>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a:spLocks noChangeAspect="1"/>
          </p:cNvSpPr>
          <p:nvPr/>
        </p:nvSpPr>
        <p:spPr bwMode="gray">
          <a:xfrm>
            <a:off x="3931334" y="3026589"/>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77124" y="4372548"/>
            <a:ext cx="490909" cy="402545"/>
          </a:xfrm>
          <a:prstGeom prst="rect">
            <a:avLst/>
          </a:prstGeom>
        </p:spPr>
      </p:pic>
      <p:sp>
        <p:nvSpPr>
          <p:cNvPr id="81" name="文本框 80"/>
          <p:cNvSpPr txBox="1"/>
          <p:nvPr/>
        </p:nvSpPr>
        <p:spPr bwMode="gray">
          <a:xfrm>
            <a:off x="2188024" y="4419932"/>
            <a:ext cx="609461" cy="307777"/>
          </a:xfrm>
          <a:prstGeom prst="rect">
            <a:avLst/>
          </a:prstGeom>
          <a:noFill/>
        </p:spPr>
        <p:txBody>
          <a:bodyPr wrap="none" rtlCol="0">
            <a:spAutoFit/>
          </a:bodyPr>
          <a:lstStyle/>
          <a:p>
            <a:pPr algn="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PC.png"/>
          <p:cNvPicPr>
            <a:picLocks noChangeAspect="1"/>
          </p:cNvPicPr>
          <p:nvPr/>
        </p:nvPicPr>
        <p:blipFill>
          <a:blip r:embed="rId4" cstate="print"/>
          <a:stretch>
            <a:fillRect/>
          </a:stretch>
        </p:blipFill>
        <p:spPr bwMode="gray">
          <a:xfrm>
            <a:off x="4767665" y="4385638"/>
            <a:ext cx="490057" cy="376364"/>
          </a:xfrm>
          <a:prstGeom prst="rect">
            <a:avLst/>
          </a:prstGeom>
        </p:spPr>
      </p:pic>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77124" y="2018464"/>
            <a:ext cx="490909" cy="402545"/>
          </a:xfrm>
          <a:prstGeom prst="rect">
            <a:avLst/>
          </a:prstGeom>
        </p:spPr>
      </p:pic>
      <p:sp>
        <p:nvSpPr>
          <p:cNvPr id="84" name="文本框 83"/>
          <p:cNvSpPr txBox="1"/>
          <p:nvPr/>
        </p:nvSpPr>
        <p:spPr bwMode="gray">
          <a:xfrm>
            <a:off x="2736839" y="1686636"/>
            <a:ext cx="609461" cy="307777"/>
          </a:xfrm>
          <a:prstGeom prst="rect">
            <a:avLst/>
          </a:prstGeom>
          <a:noFill/>
        </p:spPr>
        <p:txBody>
          <a:bodyPr wrap="none" rtlCol="0">
            <a:spAutoFit/>
          </a:bodyPr>
          <a:lstStyle/>
          <a:p>
            <a:pPr algn="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CPE2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3828837" y="4272743"/>
            <a:ext cx="923651"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Voice data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6168008" y="4997718"/>
            <a:ext cx="5435984" cy="605294"/>
          </a:xfrm>
          <a:prstGeom prst="rect">
            <a:avLst/>
          </a:prstGeom>
        </p:spPr>
        <p:txBody>
          <a:bodyPr wrap="square">
            <a:spAutoFit/>
          </a:bodyPr>
          <a:lstStyle/>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When an enterprise has multiple links, you can configure load balancing-based traffic steering to make full use of the link bandwidth.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4"/>
          <p:cNvSpPr>
            <a:spLocks noChangeAspect="1"/>
          </p:cNvSpPr>
          <p:nvPr/>
        </p:nvSpPr>
        <p:spPr bwMode="gray">
          <a:xfrm>
            <a:off x="3862814" y="4569217"/>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4070728" y="4569217"/>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4278642" y="4569217"/>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4486556" y="4569217"/>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flipH="1">
            <a:off x="1998954" y="2151044"/>
            <a:ext cx="1596071" cy="243707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Lst>
            <a:ahLst/>
            <a:cxnLst>
              <a:cxn ang="0">
                <a:pos x="connsiteX0" y="connsiteY0"/>
              </a:cxn>
              <a:cxn ang="0">
                <a:pos x="connsiteX1" y="connsiteY1"/>
              </a:cxn>
            </a:cxnLst>
            <a:rect l="l" t="t" r="r" b="b"/>
            <a:pathLst>
              <a:path w="931709" h="3040561">
                <a:moveTo>
                  <a:pt x="0" y="3036909"/>
                </a:moveTo>
                <a:cubicBezTo>
                  <a:pt x="995640" y="3128961"/>
                  <a:pt x="1238511" y="1463898"/>
                  <a:pt x="508267"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91"/>
          <p:cNvSpPr/>
          <p:nvPr/>
        </p:nvSpPr>
        <p:spPr bwMode="gray">
          <a:xfrm flipH="1">
            <a:off x="3127343" y="2131992"/>
            <a:ext cx="943385" cy="234573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770943"/>
              <a:gd name="connsiteY0" fmla="*/ 3315278 h 3315278"/>
              <a:gd name="connsiteX1" fmla="*/ 423845 w 770943"/>
              <a:gd name="connsiteY1" fmla="*/ 2008632 h 3315278"/>
              <a:gd name="connsiteX2" fmla="*/ 481606 w 770943"/>
              <a:gd name="connsiteY2" fmla="*/ 0 h 3315278"/>
              <a:gd name="connsiteX0" fmla="*/ 0 w 770943"/>
              <a:gd name="connsiteY0" fmla="*/ 3315278 h 3315278"/>
              <a:gd name="connsiteX1" fmla="*/ 423845 w 770943"/>
              <a:gd name="connsiteY1" fmla="*/ 2008632 h 3315278"/>
              <a:gd name="connsiteX2" fmla="*/ 481606 w 770943"/>
              <a:gd name="connsiteY2" fmla="*/ 0 h 3315278"/>
              <a:gd name="connsiteX0" fmla="*/ 0 w 738970"/>
              <a:gd name="connsiteY0" fmla="*/ 3315278 h 3315278"/>
              <a:gd name="connsiteX1" fmla="*/ 423845 w 738970"/>
              <a:gd name="connsiteY1" fmla="*/ 2008632 h 3315278"/>
              <a:gd name="connsiteX2" fmla="*/ 481606 w 738970"/>
              <a:gd name="connsiteY2" fmla="*/ 0 h 3315278"/>
              <a:gd name="connsiteX0" fmla="*/ 0 w 481606"/>
              <a:gd name="connsiteY0" fmla="*/ 3315278 h 3315278"/>
              <a:gd name="connsiteX1" fmla="*/ 423845 w 481606"/>
              <a:gd name="connsiteY1" fmla="*/ 2008632 h 3315278"/>
              <a:gd name="connsiteX2" fmla="*/ 481606 w 481606"/>
              <a:gd name="connsiteY2" fmla="*/ 0 h 3315278"/>
              <a:gd name="connsiteX0" fmla="*/ 60007 w 541613"/>
              <a:gd name="connsiteY0" fmla="*/ 3315278 h 3315278"/>
              <a:gd name="connsiteX1" fmla="*/ 16108 w 541613"/>
              <a:gd name="connsiteY1" fmla="*/ 1894617 h 3315278"/>
              <a:gd name="connsiteX2" fmla="*/ 541613 w 541613"/>
              <a:gd name="connsiteY2" fmla="*/ 0 h 3315278"/>
              <a:gd name="connsiteX0" fmla="*/ 0 w 481606"/>
              <a:gd name="connsiteY0" fmla="*/ 3315278 h 3315278"/>
              <a:gd name="connsiteX1" fmla="*/ 481606 w 481606"/>
              <a:gd name="connsiteY1" fmla="*/ 0 h 3315278"/>
              <a:gd name="connsiteX0" fmla="*/ 0 w 832238"/>
              <a:gd name="connsiteY0" fmla="*/ 3315278 h 3315278"/>
              <a:gd name="connsiteX1" fmla="*/ 481606 w 832238"/>
              <a:gd name="connsiteY1" fmla="*/ 0 h 3315278"/>
              <a:gd name="connsiteX0" fmla="*/ 0 w 735464"/>
              <a:gd name="connsiteY0" fmla="*/ 3030245 h 3030245"/>
              <a:gd name="connsiteX1" fmla="*/ 161233 w 735464"/>
              <a:gd name="connsiteY1" fmla="*/ 0 h 3030245"/>
              <a:gd name="connsiteX0" fmla="*/ 0 w 753002"/>
              <a:gd name="connsiteY0" fmla="*/ 3087331 h 3087331"/>
              <a:gd name="connsiteX1" fmla="*/ 225396 w 753002"/>
              <a:gd name="connsiteY1" fmla="*/ 0 h 3087331"/>
              <a:gd name="connsiteX0" fmla="*/ 0 w 529457"/>
              <a:gd name="connsiteY0" fmla="*/ 3087331 h 3087331"/>
              <a:gd name="connsiteX1" fmla="*/ 225396 w 529457"/>
              <a:gd name="connsiteY1" fmla="*/ 0 h 3087331"/>
              <a:gd name="connsiteX0" fmla="*/ 0 w 554542"/>
              <a:gd name="connsiteY0" fmla="*/ 3046555 h 3046555"/>
              <a:gd name="connsiteX1" fmla="*/ 307892 w 554542"/>
              <a:gd name="connsiteY1" fmla="*/ 0 h 3046555"/>
              <a:gd name="connsiteX0" fmla="*/ 84237 w 444837"/>
              <a:gd name="connsiteY0" fmla="*/ 3046555 h 3046555"/>
              <a:gd name="connsiteX1" fmla="*/ 392129 w 444837"/>
              <a:gd name="connsiteY1" fmla="*/ 0 h 3046555"/>
              <a:gd name="connsiteX0" fmla="*/ 99826 w 457862"/>
              <a:gd name="connsiteY0" fmla="*/ 3115874 h 3115874"/>
              <a:gd name="connsiteX1" fmla="*/ 389386 w 457862"/>
              <a:gd name="connsiteY1" fmla="*/ 0 h 3115874"/>
              <a:gd name="connsiteX0" fmla="*/ 99826 w 457862"/>
              <a:gd name="connsiteY0" fmla="*/ 3115874 h 3115874"/>
              <a:gd name="connsiteX1" fmla="*/ 389386 w 457862"/>
              <a:gd name="connsiteY1" fmla="*/ 0 h 3115874"/>
              <a:gd name="connsiteX0" fmla="*/ 128634 w 478200"/>
              <a:gd name="connsiteY0" fmla="*/ 3115874 h 3115874"/>
              <a:gd name="connsiteX1" fmla="*/ 418194 w 478200"/>
              <a:gd name="connsiteY1" fmla="*/ 0 h 3115874"/>
              <a:gd name="connsiteX0" fmla="*/ 156631 w 498359"/>
              <a:gd name="connsiteY0" fmla="*/ 3115874 h 3115874"/>
              <a:gd name="connsiteX1" fmla="*/ 446191 w 498359"/>
              <a:gd name="connsiteY1" fmla="*/ 0 h 3115874"/>
              <a:gd name="connsiteX0" fmla="*/ 151483 w 493986"/>
              <a:gd name="connsiteY0" fmla="*/ 2876656 h 2876656"/>
              <a:gd name="connsiteX1" fmla="*/ 447154 w 493986"/>
              <a:gd name="connsiteY1" fmla="*/ 0 h 2876656"/>
              <a:gd name="connsiteX0" fmla="*/ 276482 w 587895"/>
              <a:gd name="connsiteY0" fmla="*/ 2876656 h 2876656"/>
              <a:gd name="connsiteX1" fmla="*/ 572153 w 587895"/>
              <a:gd name="connsiteY1" fmla="*/ 0 h 2876656"/>
              <a:gd name="connsiteX0" fmla="*/ 280276 w 591209"/>
              <a:gd name="connsiteY0" fmla="*/ 2990828 h 2990828"/>
              <a:gd name="connsiteX1" fmla="*/ 571364 w 591209"/>
              <a:gd name="connsiteY1" fmla="*/ 0 h 2990828"/>
              <a:gd name="connsiteX0" fmla="*/ 266047 w 613720"/>
              <a:gd name="connsiteY0" fmla="*/ 2990828 h 2990828"/>
              <a:gd name="connsiteX1" fmla="*/ 557135 w 613720"/>
              <a:gd name="connsiteY1" fmla="*/ 0 h 2990828"/>
              <a:gd name="connsiteX0" fmla="*/ 343114 w 680887"/>
              <a:gd name="connsiteY0" fmla="*/ 3012575 h 3012575"/>
              <a:gd name="connsiteX1" fmla="*/ 542540 w 680887"/>
              <a:gd name="connsiteY1" fmla="*/ 0 h 3012575"/>
            </a:gdLst>
            <a:ahLst/>
            <a:cxnLst>
              <a:cxn ang="0">
                <a:pos x="connsiteX0" y="connsiteY0"/>
              </a:cxn>
              <a:cxn ang="0">
                <a:pos x="connsiteX1" y="connsiteY1"/>
              </a:cxn>
            </a:cxnLst>
            <a:rect l="l" t="t" r="r" b="b"/>
            <a:pathLst>
              <a:path w="680887" h="3012575">
                <a:moveTo>
                  <a:pt x="343114" y="3012575"/>
                </a:moveTo>
                <a:cubicBezTo>
                  <a:pt x="1574347" y="2678499"/>
                  <a:pt x="-1080005" y="2199243"/>
                  <a:pt x="54254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4"/>
          <p:cNvSpPr>
            <a:spLocks noChangeAspect="1"/>
          </p:cNvSpPr>
          <p:nvPr/>
        </p:nvSpPr>
        <p:spPr bwMode="gray">
          <a:xfrm>
            <a:off x="2244355"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4"/>
          <p:cNvSpPr>
            <a:spLocks noChangeAspect="1"/>
          </p:cNvSpPr>
          <p:nvPr/>
        </p:nvSpPr>
        <p:spPr bwMode="gray">
          <a:xfrm>
            <a:off x="2452269"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588008" y="3724314"/>
            <a:ext cx="1664850" cy="1200329"/>
          </a:xfrm>
          <a:prstGeom prst="rect">
            <a:avLst/>
          </a:prstGeom>
          <a:noFill/>
        </p:spPr>
        <p:txBody>
          <a:bodyPr wrap="square" rtlCol="0">
            <a:spAutoFit/>
          </a:bodyPr>
          <a:lstStyle/>
          <a:p>
            <a:pPr marL="266700" indent="-266700" fontAlgn="ctr">
              <a:buFont typeface="+mj-lt"/>
              <a:buAutoNum type="arabicPeriod"/>
            </a:pP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link SLA deteriorates to the lowest level that can be tolerated by voice services.</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4119381" y="3608525"/>
            <a:ext cx="1755720" cy="461665"/>
          </a:xfrm>
          <a:prstGeom prst="rect">
            <a:avLst/>
          </a:prstGeom>
          <a:noFill/>
        </p:spPr>
        <p:txBody>
          <a:bodyPr wrap="square" rtlCol="0">
            <a:spAutoFit/>
          </a:bodyPr>
          <a:lstStyle/>
          <a:p>
            <a:pPr marL="266700" indent="-266700" fontAlgn="ctr">
              <a:buFont typeface="+mj-lt"/>
              <a:buAutoNum type="arabicPeriod" startAt="2"/>
            </a:pP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Dynamically adjust traffic.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4"/>
          <p:cNvSpPr>
            <a:spLocks noChangeAspect="1"/>
          </p:cNvSpPr>
          <p:nvPr/>
        </p:nvSpPr>
        <p:spPr bwMode="gray">
          <a:xfrm>
            <a:off x="3346300" y="3550623"/>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4"/>
          <p:cNvSpPr>
            <a:spLocks noChangeAspect="1"/>
          </p:cNvSpPr>
          <p:nvPr/>
        </p:nvSpPr>
        <p:spPr bwMode="gray">
          <a:xfrm>
            <a:off x="3554214" y="3550623"/>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98"/>
          <p:cNvGrpSpPr/>
          <p:nvPr/>
        </p:nvGrpSpPr>
        <p:grpSpPr bwMode="gray">
          <a:xfrm rot="10800000" flipV="1">
            <a:off x="7611063" y="2191929"/>
            <a:ext cx="2618662" cy="1108107"/>
            <a:chOff x="6600056" y="4353447"/>
            <a:chExt cx="1296144" cy="833967"/>
          </a:xfrm>
        </p:grpSpPr>
        <p:cxnSp>
          <p:nvCxnSpPr>
            <p:cNvPr id="100" name="直接连接符 99"/>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bwMode="gray">
          <a:xfrm flipV="1">
            <a:off x="7611063" y="3480118"/>
            <a:ext cx="2618662" cy="1108107"/>
            <a:chOff x="6600056" y="4353447"/>
            <a:chExt cx="1296144" cy="833967"/>
          </a:xfrm>
        </p:grpSpPr>
        <p:cxnSp>
          <p:nvCxnSpPr>
            <p:cNvPr id="103" name="直接连接符 102"/>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5" name="任意多边形 104"/>
          <p:cNvSpPr>
            <a:spLocks noChangeAspect="1"/>
          </p:cNvSpPr>
          <p:nvPr/>
        </p:nvSpPr>
        <p:spPr bwMode="gray">
          <a:xfrm>
            <a:off x="7128621" y="3026589"/>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任意多边形 105"/>
          <p:cNvSpPr>
            <a:spLocks noChangeAspect="1"/>
          </p:cNvSpPr>
          <p:nvPr/>
        </p:nvSpPr>
        <p:spPr bwMode="gray">
          <a:xfrm>
            <a:off x="9832601" y="3026589"/>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78391" y="4372548"/>
            <a:ext cx="490909" cy="402545"/>
          </a:xfrm>
          <a:prstGeom prst="rect">
            <a:avLst/>
          </a:prstGeom>
        </p:spPr>
      </p:pic>
      <p:sp>
        <p:nvSpPr>
          <p:cNvPr id="108" name="文本框 107"/>
          <p:cNvSpPr txBox="1"/>
          <p:nvPr/>
        </p:nvSpPr>
        <p:spPr bwMode="gray">
          <a:xfrm>
            <a:off x="8089291" y="4419932"/>
            <a:ext cx="609461" cy="307777"/>
          </a:xfrm>
          <a:prstGeom prst="rect">
            <a:avLst/>
          </a:prstGeom>
          <a:noFill/>
        </p:spPr>
        <p:txBody>
          <a:bodyPr wrap="none" rtlCol="0">
            <a:spAutoFit/>
          </a:bodyPr>
          <a:lstStyle/>
          <a:p>
            <a:pPr algn="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0" name="图片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78391" y="2018464"/>
            <a:ext cx="490909" cy="402545"/>
          </a:xfrm>
          <a:prstGeom prst="rect">
            <a:avLst/>
          </a:prstGeom>
        </p:spPr>
      </p:pic>
      <p:sp>
        <p:nvSpPr>
          <p:cNvPr id="111" name="文本框 110"/>
          <p:cNvSpPr txBox="1"/>
          <p:nvPr/>
        </p:nvSpPr>
        <p:spPr bwMode="gray">
          <a:xfrm>
            <a:off x="8638106" y="1686636"/>
            <a:ext cx="609461" cy="307777"/>
          </a:xfrm>
          <a:prstGeom prst="rect">
            <a:avLst/>
          </a:prstGeom>
          <a:noFill/>
        </p:spPr>
        <p:txBody>
          <a:bodyPr wrap="none" rtlCol="0">
            <a:spAutoFit/>
          </a:bodyPr>
          <a:lstStyle/>
          <a:p>
            <a:pPr algn="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CPE2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任意多边形 116"/>
          <p:cNvSpPr/>
          <p:nvPr/>
        </p:nvSpPr>
        <p:spPr bwMode="gray">
          <a:xfrm flipH="1">
            <a:off x="7900221" y="2151044"/>
            <a:ext cx="1596071" cy="243707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Lst>
            <a:ahLst/>
            <a:cxnLst>
              <a:cxn ang="0">
                <a:pos x="connsiteX0" y="connsiteY0"/>
              </a:cxn>
              <a:cxn ang="0">
                <a:pos x="connsiteX1" y="connsiteY1"/>
              </a:cxn>
            </a:cxnLst>
            <a:rect l="l" t="t" r="r" b="b"/>
            <a:pathLst>
              <a:path w="931709" h="3040561">
                <a:moveTo>
                  <a:pt x="0" y="3036909"/>
                </a:moveTo>
                <a:cubicBezTo>
                  <a:pt x="995640" y="3128961"/>
                  <a:pt x="1238511" y="1463898"/>
                  <a:pt x="508267" y="0"/>
                </a:cubicBezTo>
              </a:path>
            </a:pathLst>
          </a:cu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bwMode="gray">
          <a:xfrm flipH="1">
            <a:off x="9028610" y="2131992"/>
            <a:ext cx="943385" cy="234573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770943"/>
              <a:gd name="connsiteY0" fmla="*/ 3315278 h 3315278"/>
              <a:gd name="connsiteX1" fmla="*/ 423845 w 770943"/>
              <a:gd name="connsiteY1" fmla="*/ 2008632 h 3315278"/>
              <a:gd name="connsiteX2" fmla="*/ 481606 w 770943"/>
              <a:gd name="connsiteY2" fmla="*/ 0 h 3315278"/>
              <a:gd name="connsiteX0" fmla="*/ 0 w 770943"/>
              <a:gd name="connsiteY0" fmla="*/ 3315278 h 3315278"/>
              <a:gd name="connsiteX1" fmla="*/ 423845 w 770943"/>
              <a:gd name="connsiteY1" fmla="*/ 2008632 h 3315278"/>
              <a:gd name="connsiteX2" fmla="*/ 481606 w 770943"/>
              <a:gd name="connsiteY2" fmla="*/ 0 h 3315278"/>
              <a:gd name="connsiteX0" fmla="*/ 0 w 738970"/>
              <a:gd name="connsiteY0" fmla="*/ 3315278 h 3315278"/>
              <a:gd name="connsiteX1" fmla="*/ 423845 w 738970"/>
              <a:gd name="connsiteY1" fmla="*/ 2008632 h 3315278"/>
              <a:gd name="connsiteX2" fmla="*/ 481606 w 738970"/>
              <a:gd name="connsiteY2" fmla="*/ 0 h 3315278"/>
              <a:gd name="connsiteX0" fmla="*/ 0 w 481606"/>
              <a:gd name="connsiteY0" fmla="*/ 3315278 h 3315278"/>
              <a:gd name="connsiteX1" fmla="*/ 423845 w 481606"/>
              <a:gd name="connsiteY1" fmla="*/ 2008632 h 3315278"/>
              <a:gd name="connsiteX2" fmla="*/ 481606 w 481606"/>
              <a:gd name="connsiteY2" fmla="*/ 0 h 3315278"/>
              <a:gd name="connsiteX0" fmla="*/ 60007 w 541613"/>
              <a:gd name="connsiteY0" fmla="*/ 3315278 h 3315278"/>
              <a:gd name="connsiteX1" fmla="*/ 16108 w 541613"/>
              <a:gd name="connsiteY1" fmla="*/ 1894617 h 3315278"/>
              <a:gd name="connsiteX2" fmla="*/ 541613 w 541613"/>
              <a:gd name="connsiteY2" fmla="*/ 0 h 3315278"/>
              <a:gd name="connsiteX0" fmla="*/ 0 w 481606"/>
              <a:gd name="connsiteY0" fmla="*/ 3315278 h 3315278"/>
              <a:gd name="connsiteX1" fmla="*/ 481606 w 481606"/>
              <a:gd name="connsiteY1" fmla="*/ 0 h 3315278"/>
              <a:gd name="connsiteX0" fmla="*/ 0 w 832238"/>
              <a:gd name="connsiteY0" fmla="*/ 3315278 h 3315278"/>
              <a:gd name="connsiteX1" fmla="*/ 481606 w 832238"/>
              <a:gd name="connsiteY1" fmla="*/ 0 h 3315278"/>
              <a:gd name="connsiteX0" fmla="*/ 0 w 735464"/>
              <a:gd name="connsiteY0" fmla="*/ 3030245 h 3030245"/>
              <a:gd name="connsiteX1" fmla="*/ 161233 w 735464"/>
              <a:gd name="connsiteY1" fmla="*/ 0 h 3030245"/>
              <a:gd name="connsiteX0" fmla="*/ 0 w 753002"/>
              <a:gd name="connsiteY0" fmla="*/ 3087331 h 3087331"/>
              <a:gd name="connsiteX1" fmla="*/ 225396 w 753002"/>
              <a:gd name="connsiteY1" fmla="*/ 0 h 3087331"/>
              <a:gd name="connsiteX0" fmla="*/ 0 w 529457"/>
              <a:gd name="connsiteY0" fmla="*/ 3087331 h 3087331"/>
              <a:gd name="connsiteX1" fmla="*/ 225396 w 529457"/>
              <a:gd name="connsiteY1" fmla="*/ 0 h 3087331"/>
              <a:gd name="connsiteX0" fmla="*/ 0 w 554542"/>
              <a:gd name="connsiteY0" fmla="*/ 3046555 h 3046555"/>
              <a:gd name="connsiteX1" fmla="*/ 307892 w 554542"/>
              <a:gd name="connsiteY1" fmla="*/ 0 h 3046555"/>
              <a:gd name="connsiteX0" fmla="*/ 84237 w 444837"/>
              <a:gd name="connsiteY0" fmla="*/ 3046555 h 3046555"/>
              <a:gd name="connsiteX1" fmla="*/ 392129 w 444837"/>
              <a:gd name="connsiteY1" fmla="*/ 0 h 3046555"/>
              <a:gd name="connsiteX0" fmla="*/ 99826 w 457862"/>
              <a:gd name="connsiteY0" fmla="*/ 3115874 h 3115874"/>
              <a:gd name="connsiteX1" fmla="*/ 389386 w 457862"/>
              <a:gd name="connsiteY1" fmla="*/ 0 h 3115874"/>
              <a:gd name="connsiteX0" fmla="*/ 99826 w 457862"/>
              <a:gd name="connsiteY0" fmla="*/ 3115874 h 3115874"/>
              <a:gd name="connsiteX1" fmla="*/ 389386 w 457862"/>
              <a:gd name="connsiteY1" fmla="*/ 0 h 3115874"/>
              <a:gd name="connsiteX0" fmla="*/ 128634 w 478200"/>
              <a:gd name="connsiteY0" fmla="*/ 3115874 h 3115874"/>
              <a:gd name="connsiteX1" fmla="*/ 418194 w 478200"/>
              <a:gd name="connsiteY1" fmla="*/ 0 h 3115874"/>
              <a:gd name="connsiteX0" fmla="*/ 156631 w 498359"/>
              <a:gd name="connsiteY0" fmla="*/ 3115874 h 3115874"/>
              <a:gd name="connsiteX1" fmla="*/ 446191 w 498359"/>
              <a:gd name="connsiteY1" fmla="*/ 0 h 3115874"/>
              <a:gd name="connsiteX0" fmla="*/ 151483 w 493986"/>
              <a:gd name="connsiteY0" fmla="*/ 2876656 h 2876656"/>
              <a:gd name="connsiteX1" fmla="*/ 447154 w 493986"/>
              <a:gd name="connsiteY1" fmla="*/ 0 h 2876656"/>
              <a:gd name="connsiteX0" fmla="*/ 276482 w 587895"/>
              <a:gd name="connsiteY0" fmla="*/ 2876656 h 2876656"/>
              <a:gd name="connsiteX1" fmla="*/ 572153 w 587895"/>
              <a:gd name="connsiteY1" fmla="*/ 0 h 2876656"/>
              <a:gd name="connsiteX0" fmla="*/ 280276 w 591209"/>
              <a:gd name="connsiteY0" fmla="*/ 2990828 h 2990828"/>
              <a:gd name="connsiteX1" fmla="*/ 571364 w 591209"/>
              <a:gd name="connsiteY1" fmla="*/ 0 h 2990828"/>
              <a:gd name="connsiteX0" fmla="*/ 266047 w 613720"/>
              <a:gd name="connsiteY0" fmla="*/ 2990828 h 2990828"/>
              <a:gd name="connsiteX1" fmla="*/ 557135 w 613720"/>
              <a:gd name="connsiteY1" fmla="*/ 0 h 2990828"/>
              <a:gd name="connsiteX0" fmla="*/ 343114 w 680887"/>
              <a:gd name="connsiteY0" fmla="*/ 3012575 h 3012575"/>
              <a:gd name="connsiteX1" fmla="*/ 542540 w 680887"/>
              <a:gd name="connsiteY1" fmla="*/ 0 h 3012575"/>
            </a:gdLst>
            <a:ahLst/>
            <a:cxnLst>
              <a:cxn ang="0">
                <a:pos x="connsiteX0" y="connsiteY0"/>
              </a:cxn>
              <a:cxn ang="0">
                <a:pos x="connsiteX1" y="connsiteY1"/>
              </a:cxn>
            </a:cxnLst>
            <a:rect l="l" t="t" r="r" b="b"/>
            <a:pathLst>
              <a:path w="680887" h="3012575">
                <a:moveTo>
                  <a:pt x="343114" y="3012575"/>
                </a:moveTo>
                <a:cubicBezTo>
                  <a:pt x="1574347" y="2678499"/>
                  <a:pt x="-1080005" y="2199243"/>
                  <a:pt x="542540" y="0"/>
                </a:cubicBezTo>
              </a:path>
            </a:pathLst>
          </a:cu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Oval 4"/>
          <p:cNvSpPr>
            <a:spLocks noChangeAspect="1"/>
          </p:cNvSpPr>
          <p:nvPr/>
        </p:nvSpPr>
        <p:spPr bwMode="gray">
          <a:xfrm>
            <a:off x="8145622"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4"/>
          <p:cNvSpPr>
            <a:spLocks noChangeAspect="1"/>
          </p:cNvSpPr>
          <p:nvPr/>
        </p:nvSpPr>
        <p:spPr bwMode="gray">
          <a:xfrm>
            <a:off x="8353536"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4"/>
          <p:cNvSpPr>
            <a:spLocks noChangeAspect="1"/>
          </p:cNvSpPr>
          <p:nvPr/>
        </p:nvSpPr>
        <p:spPr bwMode="gray">
          <a:xfrm>
            <a:off x="9129117"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Oval 4"/>
          <p:cNvSpPr>
            <a:spLocks noChangeAspect="1"/>
          </p:cNvSpPr>
          <p:nvPr/>
        </p:nvSpPr>
        <p:spPr bwMode="gray">
          <a:xfrm>
            <a:off x="9337031" y="388747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58" descr="PC.png"/>
          <p:cNvPicPr>
            <a:picLocks noChangeAspect="1"/>
          </p:cNvPicPr>
          <p:nvPr/>
        </p:nvPicPr>
        <p:blipFill>
          <a:blip r:embed="rId4" cstate="print"/>
          <a:stretch>
            <a:fillRect/>
          </a:stretch>
        </p:blipFill>
        <p:spPr bwMode="gray">
          <a:xfrm>
            <a:off x="10970115" y="4152119"/>
            <a:ext cx="490057" cy="376364"/>
          </a:xfrm>
          <a:prstGeom prst="rect">
            <a:avLst/>
          </a:prstGeom>
        </p:spPr>
      </p:pic>
      <p:sp>
        <p:nvSpPr>
          <p:cNvPr id="60" name="文本框 31"/>
          <p:cNvSpPr txBox="1"/>
          <p:nvPr/>
        </p:nvSpPr>
        <p:spPr bwMode="gray">
          <a:xfrm>
            <a:off x="9501833" y="4280941"/>
            <a:ext cx="102464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Data flow A</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Oval 4"/>
          <p:cNvSpPr>
            <a:spLocks noChangeAspect="1"/>
          </p:cNvSpPr>
          <p:nvPr/>
        </p:nvSpPr>
        <p:spPr bwMode="gray">
          <a:xfrm>
            <a:off x="10511168" y="4351885"/>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Oval 4"/>
          <p:cNvSpPr>
            <a:spLocks noChangeAspect="1"/>
          </p:cNvSpPr>
          <p:nvPr/>
        </p:nvSpPr>
        <p:spPr bwMode="gray">
          <a:xfrm>
            <a:off x="10719082" y="4351885"/>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Oval 4"/>
          <p:cNvSpPr>
            <a:spLocks noChangeAspect="1"/>
          </p:cNvSpPr>
          <p:nvPr/>
        </p:nvSpPr>
        <p:spPr bwMode="gray">
          <a:xfrm>
            <a:off x="10511168" y="466043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2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Oval 4"/>
          <p:cNvSpPr>
            <a:spLocks noChangeAspect="1"/>
          </p:cNvSpPr>
          <p:nvPr/>
        </p:nvSpPr>
        <p:spPr bwMode="gray">
          <a:xfrm>
            <a:off x="10719082" y="4660431"/>
            <a:ext cx="159261" cy="159261"/>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2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文本框 63"/>
          <p:cNvSpPr txBox="1"/>
          <p:nvPr/>
        </p:nvSpPr>
        <p:spPr bwMode="gray">
          <a:xfrm>
            <a:off x="9509848" y="4577229"/>
            <a:ext cx="1016625"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Data flow B</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6" name="图片 65" descr="PC.png"/>
          <p:cNvPicPr>
            <a:picLocks noChangeAspect="1"/>
          </p:cNvPicPr>
          <p:nvPr/>
        </p:nvPicPr>
        <p:blipFill>
          <a:blip r:embed="rId4" cstate="print"/>
          <a:stretch>
            <a:fillRect/>
          </a:stretch>
        </p:blipFill>
        <p:spPr bwMode="gray">
          <a:xfrm>
            <a:off x="10970115" y="4597078"/>
            <a:ext cx="490057" cy="376364"/>
          </a:xfrm>
          <a:prstGeom prst="rect">
            <a:avLst/>
          </a:prstGeom>
        </p:spPr>
      </p:pic>
    </p:spTree>
    <p:extLst>
      <p:ext uri="{BB962C8B-B14F-4D97-AF65-F5344CB8AC3E}">
        <p14:creationId xmlns:p14="http://schemas.microsoft.com/office/powerpoint/2010/main" val="209589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CloudCampus Network Architecture</a:t>
            </a:r>
            <a:endParaRPr lang="zh-CN" altLang="en-US" dirty="0">
              <a:sym typeface="Huawei Sans" panose="020C0503030203020204" pitchFamily="34" charset="0"/>
            </a:endParaRPr>
          </a:p>
        </p:txBody>
      </p:sp>
      <p:sp>
        <p:nvSpPr>
          <p:cNvPr id="45" name="文本占位符 44"/>
          <p:cNvSpPr>
            <a:spLocks noGrp="1"/>
          </p:cNvSpPr>
          <p:nvPr>
            <p:ph type="body" sz="quarter" idx="10"/>
          </p:nvPr>
        </p:nvSpPr>
        <p:spPr>
          <a:xfrm>
            <a:off x="455612" y="1052514"/>
            <a:ext cx="11293476" cy="477978"/>
          </a:xfrm>
        </p:spPr>
        <p:txBody>
          <a:bodyPr/>
          <a:lstStyle/>
          <a:p>
            <a:r>
              <a:rPr lang="en-US" altLang="zh-CN" sz="2000" smtClean="0">
                <a:sym typeface="Huawei Sans" panose="020C0503030203020204" pitchFamily="34" charset="0"/>
              </a:rPr>
              <a:t>Three layers from top to bottom: application layer, management layer, and network layer</a:t>
            </a:r>
            <a:endParaRPr lang="zh-CN" altLang="en-US" sz="2000" dirty="0">
              <a:sym typeface="Huawei Sans" panose="020C0503030203020204" pitchFamily="34" charset="0"/>
            </a:endParaRPr>
          </a:p>
        </p:txBody>
      </p:sp>
      <p:sp>
        <p:nvSpPr>
          <p:cNvPr id="3" name="矩形 2"/>
          <p:cNvSpPr/>
          <p:nvPr/>
        </p:nvSpPr>
        <p:spPr bwMode="gray">
          <a:xfrm>
            <a:off x="2372772" y="1567242"/>
            <a:ext cx="8523302" cy="1080000"/>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2372772" y="2719553"/>
            <a:ext cx="8523302" cy="1080000"/>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2372772" y="3871864"/>
            <a:ext cx="8523302" cy="232736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76"/>
          <p:cNvSpPr txBox="1">
            <a:spLocks noChangeArrowheads="1"/>
          </p:cNvSpPr>
          <p:nvPr/>
        </p:nvSpPr>
        <p:spPr bwMode="gray">
          <a:xfrm>
            <a:off x="648506" y="1969418"/>
            <a:ext cx="1562461"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defTabSz="1219109" fontAlgn="ctr"/>
            <a:r>
              <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Application Layer</a:t>
            </a:r>
          </a:p>
        </p:txBody>
      </p:sp>
      <p:sp>
        <p:nvSpPr>
          <p:cNvPr id="27" name="矩形 317"/>
          <p:cNvSpPr/>
          <p:nvPr/>
        </p:nvSpPr>
        <p:spPr bwMode="gray">
          <a:xfrm>
            <a:off x="776746" y="4932885"/>
            <a:ext cx="1305980"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ctr"/>
            <a:r>
              <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layer</a:t>
            </a:r>
          </a:p>
        </p:txBody>
      </p:sp>
      <p:sp>
        <p:nvSpPr>
          <p:cNvPr id="28" name="矩形 317"/>
          <p:cNvSpPr/>
          <p:nvPr/>
        </p:nvSpPr>
        <p:spPr bwMode="gray">
          <a:xfrm>
            <a:off x="582783" y="3012789"/>
            <a:ext cx="169390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ctr"/>
            <a:r>
              <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Management layer</a:t>
            </a:r>
          </a:p>
        </p:txBody>
      </p:sp>
      <p:sp>
        <p:nvSpPr>
          <p:cNvPr id="36" name="1680508374"/>
          <p:cNvSpPr txBox="1">
            <a:spLocks noChangeArrowheads="1"/>
          </p:cNvSpPr>
          <p:nvPr/>
        </p:nvSpPr>
        <p:spPr bwMode="gray">
          <a:xfrm>
            <a:off x="3796238"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MDM</a:t>
            </a:r>
          </a:p>
        </p:txBody>
      </p:sp>
      <p:sp>
        <p:nvSpPr>
          <p:cNvPr id="37" name="453896541"/>
          <p:cNvSpPr txBox="1">
            <a:spLocks noChangeArrowheads="1"/>
          </p:cNvSpPr>
          <p:nvPr/>
        </p:nvSpPr>
        <p:spPr bwMode="gray">
          <a:xfrm>
            <a:off x="4969536"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e-Schoolbag</a:t>
            </a:r>
          </a:p>
        </p:txBody>
      </p:sp>
      <p:sp>
        <p:nvSpPr>
          <p:cNvPr id="38" name="1099195176"/>
          <p:cNvSpPr txBox="1">
            <a:spLocks noChangeArrowheads="1"/>
          </p:cNvSpPr>
          <p:nvPr/>
        </p:nvSpPr>
        <p:spPr bwMode="gray">
          <a:xfrm>
            <a:off x="7316132"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Asset management</a:t>
            </a:r>
          </a:p>
        </p:txBody>
      </p:sp>
      <p:sp>
        <p:nvSpPr>
          <p:cNvPr id="39" name="1680508374"/>
          <p:cNvSpPr txBox="1">
            <a:spLocks noChangeArrowheads="1"/>
          </p:cNvSpPr>
          <p:nvPr/>
        </p:nvSpPr>
        <p:spPr bwMode="gray">
          <a:xfrm>
            <a:off x="6142834"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Health management</a:t>
            </a:r>
          </a:p>
        </p:txBody>
      </p:sp>
      <p:sp>
        <p:nvSpPr>
          <p:cNvPr id="40" name="1680508374"/>
          <p:cNvSpPr txBox="1">
            <a:spLocks noChangeArrowheads="1"/>
          </p:cNvSpPr>
          <p:nvPr/>
        </p:nvSpPr>
        <p:spPr bwMode="gray">
          <a:xfrm>
            <a:off x="2622940" y="1917472"/>
            <a:ext cx="914760" cy="392040"/>
          </a:xfrm>
          <a:prstGeom prst="rect">
            <a:avLst/>
          </a:prstGeom>
          <a:solidFill>
            <a:srgbClr val="54C1CF"/>
          </a:solidFill>
          <a:ln w="9525">
            <a:no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1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AAA</a:t>
            </a:r>
          </a:p>
        </p:txBody>
      </p:sp>
      <p:sp>
        <p:nvSpPr>
          <p:cNvPr id="41" name="1099195176"/>
          <p:cNvSpPr txBox="1">
            <a:spLocks noChangeArrowheads="1"/>
          </p:cNvSpPr>
          <p:nvPr/>
        </p:nvSpPr>
        <p:spPr bwMode="gray">
          <a:xfrm>
            <a:off x="8489430"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a:t>
            </a:r>
          </a:p>
        </p:txBody>
      </p:sp>
      <p:sp>
        <p:nvSpPr>
          <p:cNvPr id="42" name="1099195176"/>
          <p:cNvSpPr txBox="1">
            <a:spLocks noChangeArrowheads="1"/>
          </p:cNvSpPr>
          <p:nvPr/>
        </p:nvSpPr>
        <p:spPr bwMode="gray">
          <a:xfrm>
            <a:off x="9662726" y="1917472"/>
            <a:ext cx="914760" cy="392040"/>
          </a:xfrm>
          <a:prstGeom prst="rect">
            <a:avLst/>
          </a:prstGeom>
          <a:solidFill>
            <a:srgbClr val="54C1CF"/>
          </a:solidFill>
          <a:ln w="9525">
            <a:noFill/>
            <a:miter lim="800000"/>
            <a:headEnd/>
            <a:tailEnd/>
          </a:ln>
        </p:spPr>
        <p:txBody>
          <a:bodyPr wrap="square" lIns="0" tIns="0" rIns="0" bIns="0" anchor="ctr"/>
          <a:lstStyle>
            <a:defPPr>
              <a:defRPr lang="en-US"/>
            </a:defPPr>
            <a:lvl1pPr algn="ctr" defTabSz="1219109" fontAlgn="ctr">
              <a:defRPr sz="110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Intelligent OAM</a:t>
            </a: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16072" y="3092563"/>
            <a:ext cx="1971916" cy="363673"/>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058948" y="3087404"/>
            <a:ext cx="1548390" cy="373991"/>
          </a:xfrm>
          <a:prstGeom prst="rect">
            <a:avLst/>
          </a:prstGeom>
        </p:spPr>
      </p:pic>
      <p:sp>
        <p:nvSpPr>
          <p:cNvPr id="46" name="梯形 45"/>
          <p:cNvSpPr/>
          <p:nvPr/>
        </p:nvSpPr>
        <p:spPr bwMode="gray">
          <a:xfrm>
            <a:off x="4464924" y="3880661"/>
            <a:ext cx="4319798" cy="983368"/>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5187988" y="4018064"/>
            <a:ext cx="838345" cy="484231"/>
            <a:chOff x="6542330" y="3925559"/>
            <a:chExt cx="838345" cy="484231"/>
          </a:xfrm>
        </p:grpSpPr>
        <p:sp>
          <p:nvSpPr>
            <p:cNvPr id="48"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694443" y="4068978"/>
              <a:ext cx="534121"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VN 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p:nvPr/>
        </p:nvGrpSpPr>
        <p:grpSpPr bwMode="gray">
          <a:xfrm>
            <a:off x="7220603" y="4018064"/>
            <a:ext cx="838345" cy="484231"/>
            <a:chOff x="6542330" y="3925559"/>
            <a:chExt cx="838345" cy="484231"/>
          </a:xfrm>
        </p:grpSpPr>
        <p:sp>
          <p:nvSpPr>
            <p:cNvPr id="54"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694443" y="4068978"/>
              <a:ext cx="534121"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VN 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直接箭头连接符 56"/>
          <p:cNvCxnSpPr>
            <a:stCxn id="48" idx="9"/>
            <a:endCxn id="51" idx="21"/>
          </p:cNvCxnSpPr>
          <p:nvPr/>
        </p:nvCxnSpPr>
        <p:spPr bwMode="gray">
          <a:xfrm>
            <a:off x="5902671" y="4501502"/>
            <a:ext cx="301120" cy="186165"/>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1" idx="8"/>
            <a:endCxn id="54" idx="20"/>
          </p:cNvCxnSpPr>
          <p:nvPr/>
        </p:nvCxnSpPr>
        <p:spPr bwMode="gray">
          <a:xfrm flipV="1">
            <a:off x="7042136" y="4499355"/>
            <a:ext cx="282140" cy="179498"/>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flipH="1" flipV="1">
            <a:off x="6026333" y="4258289"/>
            <a:ext cx="1194270" cy="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endCxn id="51" idx="21"/>
          </p:cNvCxnSpPr>
          <p:nvPr/>
        </p:nvCxnSpPr>
        <p:spPr bwMode="gray">
          <a:xfrm flipH="1">
            <a:off x="6203791" y="4040728"/>
            <a:ext cx="52725" cy="6469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51" idx="8"/>
          </p:cNvCxnSpPr>
          <p:nvPr/>
        </p:nvCxnSpPr>
        <p:spPr bwMode="gray">
          <a:xfrm flipV="1">
            <a:off x="7042136" y="3988569"/>
            <a:ext cx="105111" cy="690284"/>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bwMode="gray">
          <a:xfrm>
            <a:off x="6203791" y="4348174"/>
            <a:ext cx="838345" cy="484231"/>
            <a:chOff x="6542330" y="3925559"/>
            <a:chExt cx="838345" cy="484231"/>
          </a:xfrm>
        </p:grpSpPr>
        <p:sp>
          <p:nvSpPr>
            <p:cNvPr id="51"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694443" y="4068978"/>
              <a:ext cx="534121"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VN 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p:cNvCxnSpPr/>
          <p:nvPr/>
        </p:nvCxnSpPr>
        <p:spPr bwMode="gray">
          <a:xfrm flipH="1">
            <a:off x="6053231" y="3988569"/>
            <a:ext cx="1094016" cy="26972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bwMode="gray">
          <a:xfrm flipH="1" flipV="1">
            <a:off x="6241241" y="4009250"/>
            <a:ext cx="991587" cy="2336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矩形 317"/>
          <p:cNvSpPr/>
          <p:nvPr/>
        </p:nvSpPr>
        <p:spPr bwMode="gray">
          <a:xfrm>
            <a:off x="7202127" y="4589104"/>
            <a:ext cx="1525592"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462" fontAlgn="base"/>
            <a:r>
              <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Virtual network</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直接连接符 93"/>
          <p:cNvCxnSpPr/>
          <p:nvPr/>
        </p:nvCxnSpPr>
        <p:spPr bwMode="gray">
          <a:xfrm>
            <a:off x="8190683" y="5427617"/>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0" idx="3"/>
            <a:endCxn id="99" idx="1"/>
          </p:cNvCxnSpPr>
          <p:nvPr/>
        </p:nvCxnSpPr>
        <p:spPr bwMode="gray">
          <a:xfrm>
            <a:off x="5833344" y="5130600"/>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9" idx="3"/>
            <a:endCxn id="112" idx="3"/>
          </p:cNvCxnSpPr>
          <p:nvPr/>
        </p:nvCxnSpPr>
        <p:spPr bwMode="gray">
          <a:xfrm>
            <a:off x="7064969" y="5130600"/>
            <a:ext cx="1180233" cy="387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02" idx="3"/>
            <a:endCxn id="112" idx="3"/>
          </p:cNvCxnSpPr>
          <p:nvPr/>
        </p:nvCxnSpPr>
        <p:spPr bwMode="gray">
          <a:xfrm flipV="1">
            <a:off x="7064969" y="5518049"/>
            <a:ext cx="1180233" cy="2970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3" idx="3"/>
            <a:endCxn id="102" idx="1"/>
          </p:cNvCxnSpPr>
          <p:nvPr/>
        </p:nvCxnSpPr>
        <p:spPr bwMode="gray">
          <a:xfrm>
            <a:off x="5833344" y="5815067"/>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87" descr="汇聚交换机.png"/>
          <p:cNvPicPr>
            <a:picLocks noChangeAspect="1"/>
          </p:cNvPicPr>
          <p:nvPr/>
        </p:nvPicPr>
        <p:blipFill>
          <a:blip r:embed="rId5" cstate="print"/>
          <a:stretch>
            <a:fillRect/>
          </a:stretch>
        </p:blipFill>
        <p:spPr bwMode="gray">
          <a:xfrm>
            <a:off x="6659259" y="4964627"/>
            <a:ext cx="405710" cy="331945"/>
          </a:xfrm>
          <a:prstGeom prst="rect">
            <a:avLst/>
          </a:prstGeom>
        </p:spPr>
      </p:pic>
      <p:pic>
        <p:nvPicPr>
          <p:cNvPr id="100" name="图片 76" descr="接入交换机.png"/>
          <p:cNvPicPr>
            <a:picLocks noChangeAspect="1"/>
          </p:cNvPicPr>
          <p:nvPr/>
        </p:nvPicPr>
        <p:blipFill>
          <a:blip r:embed="rId6" cstate="print"/>
          <a:stretch>
            <a:fillRect/>
          </a:stretch>
        </p:blipFill>
        <p:spPr bwMode="gray">
          <a:xfrm>
            <a:off x="5427634" y="4964627"/>
            <a:ext cx="405710" cy="331945"/>
          </a:xfrm>
          <a:prstGeom prst="rect">
            <a:avLst/>
          </a:prstGeom>
        </p:spPr>
      </p:pic>
      <p:pic>
        <p:nvPicPr>
          <p:cNvPr id="101" name="图片 105" descr="AP.png"/>
          <p:cNvPicPr>
            <a:picLocks noChangeAspect="1"/>
          </p:cNvPicPr>
          <p:nvPr/>
        </p:nvPicPr>
        <p:blipFill>
          <a:blip r:embed="rId7" cstate="print"/>
          <a:stretch>
            <a:fillRect/>
          </a:stretch>
        </p:blipFill>
        <p:spPr bwMode="gray">
          <a:xfrm>
            <a:off x="4261173" y="5649094"/>
            <a:ext cx="405710" cy="331945"/>
          </a:xfrm>
          <a:prstGeom prst="rect">
            <a:avLst/>
          </a:prstGeom>
        </p:spPr>
      </p:pic>
      <p:pic>
        <p:nvPicPr>
          <p:cNvPr id="102" name="图片 87" descr="汇聚交换机.png"/>
          <p:cNvPicPr>
            <a:picLocks noChangeAspect="1"/>
          </p:cNvPicPr>
          <p:nvPr/>
        </p:nvPicPr>
        <p:blipFill>
          <a:blip r:embed="rId5" cstate="print"/>
          <a:stretch>
            <a:fillRect/>
          </a:stretch>
        </p:blipFill>
        <p:spPr bwMode="gray">
          <a:xfrm>
            <a:off x="6659259" y="5649094"/>
            <a:ext cx="405710" cy="331945"/>
          </a:xfrm>
          <a:prstGeom prst="rect">
            <a:avLst/>
          </a:prstGeom>
        </p:spPr>
      </p:pic>
      <p:pic>
        <p:nvPicPr>
          <p:cNvPr id="103" name="图片 76" descr="接入交换机.png"/>
          <p:cNvPicPr>
            <a:picLocks noChangeAspect="1"/>
          </p:cNvPicPr>
          <p:nvPr/>
        </p:nvPicPr>
        <p:blipFill>
          <a:blip r:embed="rId6" cstate="print"/>
          <a:stretch>
            <a:fillRect/>
          </a:stretch>
        </p:blipFill>
        <p:spPr bwMode="gray">
          <a:xfrm>
            <a:off x="5427634" y="5649094"/>
            <a:ext cx="405710" cy="331945"/>
          </a:xfrm>
          <a:prstGeom prst="rect">
            <a:avLst/>
          </a:prstGeom>
        </p:spPr>
      </p:pic>
      <p:grpSp>
        <p:nvGrpSpPr>
          <p:cNvPr id="104" name="组合 103"/>
          <p:cNvGrpSpPr/>
          <p:nvPr/>
        </p:nvGrpSpPr>
        <p:grpSpPr bwMode="gray">
          <a:xfrm rot="19045468">
            <a:off x="8173430" y="5387512"/>
            <a:ext cx="148072" cy="714718"/>
            <a:chOff x="7470759" y="4815953"/>
            <a:chExt cx="148072" cy="540507"/>
          </a:xfrm>
        </p:grpSpPr>
        <p:cxnSp>
          <p:nvCxnSpPr>
            <p:cNvPr id="105" name="直接连接符 104"/>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284417" y="5852037"/>
            <a:ext cx="405710" cy="331945"/>
          </a:xfrm>
          <a:prstGeom prst="rect">
            <a:avLst/>
          </a:prstGeom>
        </p:spPr>
      </p:pic>
      <p:grpSp>
        <p:nvGrpSpPr>
          <p:cNvPr id="109" name="组合 108"/>
          <p:cNvGrpSpPr/>
          <p:nvPr/>
        </p:nvGrpSpPr>
        <p:grpSpPr bwMode="gray">
          <a:xfrm>
            <a:off x="8864657" y="5120528"/>
            <a:ext cx="1240662" cy="659131"/>
            <a:chOff x="6317561" y="3933067"/>
            <a:chExt cx="1240662" cy="659131"/>
          </a:xfrm>
        </p:grpSpPr>
        <p:sp>
          <p:nvSpPr>
            <p:cNvPr id="110" name="Freeform 159"/>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510899" y="4068978"/>
              <a:ext cx="901209" cy="523220"/>
            </a:xfrm>
            <a:prstGeom prst="rect">
              <a:avLst/>
            </a:prstGeom>
            <a:noFill/>
          </p:spPr>
          <p:txBody>
            <a:bodyPr wrap="non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Internet/</a:t>
              </a:r>
            </a:p>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WAN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2" name="图片 86" descr="核心交换机.png"/>
          <p:cNvPicPr>
            <a:picLocks noChangeAspect="1"/>
          </p:cNvPicPr>
          <p:nvPr/>
        </p:nvPicPr>
        <p:blipFill>
          <a:blip r:embed="rId9" cstate="print"/>
          <a:stretch>
            <a:fillRect/>
          </a:stretch>
        </p:blipFill>
        <p:spPr bwMode="gray">
          <a:xfrm>
            <a:off x="7840403" y="5352449"/>
            <a:ext cx="404799" cy="331200"/>
          </a:xfrm>
          <a:prstGeom prst="rect">
            <a:avLst/>
          </a:prstGeom>
        </p:spPr>
      </p:pic>
      <p:sp>
        <p:nvSpPr>
          <p:cNvPr id="113" name="圆角矩形 112"/>
          <p:cNvSpPr/>
          <p:nvPr/>
        </p:nvSpPr>
        <p:spPr bwMode="gray">
          <a:xfrm>
            <a:off x="6953578" y="5843152"/>
            <a:ext cx="832305" cy="152542"/>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Native AC</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317"/>
          <p:cNvSpPr/>
          <p:nvPr/>
        </p:nvSpPr>
        <p:spPr bwMode="gray">
          <a:xfrm>
            <a:off x="4297416" y="5942210"/>
            <a:ext cx="334561"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5" name="矩形 317"/>
          <p:cNvSpPr/>
          <p:nvPr/>
        </p:nvSpPr>
        <p:spPr bwMode="gray">
          <a:xfrm>
            <a:off x="5329358" y="5942210"/>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矩形 317"/>
          <p:cNvSpPr/>
          <p:nvPr/>
        </p:nvSpPr>
        <p:spPr bwMode="gray">
          <a:xfrm>
            <a:off x="6560983" y="5942210"/>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矩形 317"/>
          <p:cNvSpPr/>
          <p:nvPr/>
        </p:nvSpPr>
        <p:spPr bwMode="gray">
          <a:xfrm>
            <a:off x="7713196" y="5120528"/>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矩形 317"/>
          <p:cNvSpPr/>
          <p:nvPr/>
        </p:nvSpPr>
        <p:spPr bwMode="gray">
          <a:xfrm>
            <a:off x="5329358" y="5279264"/>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9" name="矩形 317"/>
          <p:cNvSpPr/>
          <p:nvPr/>
        </p:nvSpPr>
        <p:spPr bwMode="gray">
          <a:xfrm>
            <a:off x="6560983" y="5279264"/>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矩形 317"/>
          <p:cNvSpPr/>
          <p:nvPr/>
        </p:nvSpPr>
        <p:spPr bwMode="gray">
          <a:xfrm>
            <a:off x="8676556" y="5905110"/>
            <a:ext cx="69363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Firewall</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2" name="直接连接符 131"/>
          <p:cNvCxnSpPr>
            <a:stCxn id="101" idx="3"/>
            <a:endCxn id="103" idx="1"/>
          </p:cNvCxnSpPr>
          <p:nvPr/>
        </p:nvCxnSpPr>
        <p:spPr bwMode="gray">
          <a:xfrm>
            <a:off x="4666883" y="5815067"/>
            <a:ext cx="7607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矩形 317"/>
          <p:cNvSpPr/>
          <p:nvPr/>
        </p:nvSpPr>
        <p:spPr bwMode="gray">
          <a:xfrm>
            <a:off x="9579945" y="5683649"/>
            <a:ext cx="1316129" cy="503590"/>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462" fontAlgn="base"/>
            <a:r>
              <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Physical network</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1" name="Right Arrow 157"/>
          <p:cNvSpPr/>
          <p:nvPr/>
        </p:nvSpPr>
        <p:spPr bwMode="gray">
          <a:xfrm rot="16200000">
            <a:off x="6329232" y="2115224"/>
            <a:ext cx="511266" cy="1124764"/>
          </a:xfrm>
          <a:prstGeom prst="rightArrow">
            <a:avLst>
              <a:gd name="adj1" fmla="val 40000"/>
              <a:gd name="adj2" fmla="val 84182"/>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317"/>
          <p:cNvSpPr/>
          <p:nvPr/>
        </p:nvSpPr>
        <p:spPr bwMode="gray">
          <a:xfrm>
            <a:off x="6128204" y="2600845"/>
            <a:ext cx="80584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462" fontAlgn="base"/>
            <a:r>
              <a:rPr lang="en-US" altLang="zh-CN" sz="12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Open API</a:t>
            </a:r>
            <a:endParaRPr lang="en-US" altLang="zh-CN" sz="12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3" name="Right Arrow 157"/>
          <p:cNvSpPr/>
          <p:nvPr/>
        </p:nvSpPr>
        <p:spPr bwMode="gray">
          <a:xfrm rot="5400000" flipV="1">
            <a:off x="3867062" y="3281013"/>
            <a:ext cx="630130" cy="1124764"/>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317"/>
          <p:cNvSpPr/>
          <p:nvPr/>
        </p:nvSpPr>
        <p:spPr bwMode="gray">
          <a:xfrm>
            <a:off x="3720193" y="3501305"/>
            <a:ext cx="906833" cy="626701"/>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SNMP</a:t>
            </a:r>
          </a:p>
          <a:p>
            <a:pPr algn="ctr" defTabSz="914462" fontAlgn="base"/>
            <a:r>
              <a:rPr lang="en-US" altLang="zh-CN" sz="12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NETCONF/</a:t>
            </a:r>
          </a:p>
          <a:p>
            <a:pPr algn="ctr" defTabSz="914462" fontAlgn="base"/>
            <a:r>
              <a:rPr lang="en-US" altLang="zh-CN" sz="12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YANG</a:t>
            </a:r>
          </a:p>
        </p:txBody>
      </p:sp>
      <p:sp>
        <p:nvSpPr>
          <p:cNvPr id="145" name="Right Arrow 157"/>
          <p:cNvSpPr/>
          <p:nvPr/>
        </p:nvSpPr>
        <p:spPr bwMode="gray">
          <a:xfrm rot="16200000">
            <a:off x="8773847" y="3281013"/>
            <a:ext cx="630130" cy="1124764"/>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317"/>
          <p:cNvSpPr/>
          <p:nvPr/>
        </p:nvSpPr>
        <p:spPr bwMode="gray">
          <a:xfrm>
            <a:off x="8661077" y="3709920"/>
            <a:ext cx="847522"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altLang="zh-CN" sz="12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Telemetry</a:t>
            </a:r>
          </a:p>
        </p:txBody>
      </p:sp>
    </p:spTree>
    <p:extLst>
      <p:ext uri="{BB962C8B-B14F-4D97-AF65-F5344CB8AC3E}">
        <p14:creationId xmlns:p14="http://schemas.microsoft.com/office/powerpoint/2010/main" val="112545426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Intelligent Traffic Steering (2)</a:t>
            </a:r>
            <a:endParaRPr lang="zh-CN" altLang="en-US" dirty="0">
              <a:sym typeface="Huawei Sans" panose="020C0503030203020204" pitchFamily="34" charset="0"/>
            </a:endParaRPr>
          </a:p>
        </p:txBody>
      </p:sp>
      <p:grpSp>
        <p:nvGrpSpPr>
          <p:cNvPr id="3" name="组合 2"/>
          <p:cNvGrpSpPr/>
          <p:nvPr/>
        </p:nvGrpSpPr>
        <p:grpSpPr bwMode="gray">
          <a:xfrm rot="10800000" flipV="1">
            <a:off x="4958825" y="2230297"/>
            <a:ext cx="2618662" cy="1108107"/>
            <a:chOff x="6600056" y="4353447"/>
            <a:chExt cx="1296144" cy="833967"/>
          </a:xfrm>
        </p:grpSpPr>
        <p:cxnSp>
          <p:nvCxnSpPr>
            <p:cNvPr id="4" name="直接连接符 3"/>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bwMode="gray">
          <a:xfrm flipV="1">
            <a:off x="4958825" y="3518486"/>
            <a:ext cx="2618662" cy="1108107"/>
            <a:chOff x="6600056" y="4353447"/>
            <a:chExt cx="1296144" cy="833967"/>
          </a:xfrm>
        </p:grpSpPr>
        <p:cxnSp>
          <p:nvCxnSpPr>
            <p:cNvPr id="7" name="直接连接符 6"/>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圆角矩形 8"/>
          <p:cNvSpPr/>
          <p:nvPr/>
        </p:nvSpPr>
        <p:spPr bwMode="gray">
          <a:xfrm>
            <a:off x="1859348" y="1109044"/>
            <a:ext cx="8263384"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(Optional) Application priority–based traffic steering</a:t>
            </a:r>
          </a:p>
        </p:txBody>
      </p:sp>
      <p:sp>
        <p:nvSpPr>
          <p:cNvPr id="10" name="圆角矩形 9"/>
          <p:cNvSpPr/>
          <p:nvPr/>
        </p:nvSpPr>
        <p:spPr bwMode="gray">
          <a:xfrm>
            <a:off x="1859348" y="1599872"/>
            <a:ext cx="8263384" cy="434238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2292095" y="5036086"/>
            <a:ext cx="7723273" cy="861774"/>
          </a:xfrm>
          <a:prstGeom prst="rect">
            <a:avLst/>
          </a:prstGeom>
        </p:spPr>
        <p:txBody>
          <a:bodyPr wrap="square">
            <a:spAutoFit/>
          </a:bodyPr>
          <a:lstStyle/>
          <a:p>
            <a:pPr algn="just" fontAlgn="ctr">
              <a:lnSpc>
                <a:spcPts val="2000"/>
              </a:lnSpc>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If multiple types of service packets are transmitted on the same link, traffic of high-priority applications is preferentially processed in the case of congestion, ensuring user experience of high-priority applications.</a:t>
            </a:r>
          </a:p>
        </p:txBody>
      </p:sp>
      <p:sp>
        <p:nvSpPr>
          <p:cNvPr id="14" name="任意多边形 13"/>
          <p:cNvSpPr>
            <a:spLocks noChangeAspect="1"/>
          </p:cNvSpPr>
          <p:nvPr/>
        </p:nvSpPr>
        <p:spPr bwMode="gray">
          <a:xfrm>
            <a:off x="4476383" y="3064957"/>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MPLS</a:t>
            </a:r>
            <a:endParaRPr lang="zh-CN" altLang="en-US" sz="1400"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a:spLocks noChangeAspect="1"/>
          </p:cNvSpPr>
          <p:nvPr/>
        </p:nvSpPr>
        <p:spPr bwMode="gray">
          <a:xfrm>
            <a:off x="7180363" y="3064957"/>
            <a:ext cx="902840" cy="6036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b="1">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26153" y="4410916"/>
            <a:ext cx="490909" cy="402545"/>
          </a:xfrm>
          <a:prstGeom prst="rect">
            <a:avLst/>
          </a:prstGeom>
        </p:spPr>
      </p:pic>
      <p:sp>
        <p:nvSpPr>
          <p:cNvPr id="17" name="文本框 16"/>
          <p:cNvSpPr txBox="1"/>
          <p:nvPr/>
        </p:nvSpPr>
        <p:spPr bwMode="gray">
          <a:xfrm>
            <a:off x="5437053" y="4458300"/>
            <a:ext cx="609461" cy="307777"/>
          </a:xfrm>
          <a:prstGeom prst="rect">
            <a:avLst/>
          </a:prstGeom>
          <a:noFill/>
        </p:spPr>
        <p:txBody>
          <a:bodyPr wrap="none" rtlCol="0">
            <a:spAutoFit/>
          </a:bodyPr>
          <a:lstStyle/>
          <a:p>
            <a:pPr algn="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CPE1</a:t>
            </a:r>
            <a:endParaRPr lang="zh-CN" altLang="en-US" sz="1400" b="1">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descr="PC.png"/>
          <p:cNvPicPr>
            <a:picLocks noChangeAspect="1"/>
          </p:cNvPicPr>
          <p:nvPr/>
        </p:nvPicPr>
        <p:blipFill>
          <a:blip r:embed="rId4" cstate="print"/>
          <a:stretch>
            <a:fillRect/>
          </a:stretch>
        </p:blipFill>
        <p:spPr bwMode="gray">
          <a:xfrm>
            <a:off x="6876921" y="4424006"/>
            <a:ext cx="490057" cy="376364"/>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26153" y="2056832"/>
            <a:ext cx="490909" cy="402545"/>
          </a:xfrm>
          <a:prstGeom prst="rect">
            <a:avLst/>
          </a:prstGeom>
        </p:spPr>
      </p:pic>
      <p:sp>
        <p:nvSpPr>
          <p:cNvPr id="20" name="文本框 19"/>
          <p:cNvSpPr txBox="1"/>
          <p:nvPr/>
        </p:nvSpPr>
        <p:spPr bwMode="gray">
          <a:xfrm>
            <a:off x="5985868" y="1725004"/>
            <a:ext cx="609461" cy="307777"/>
          </a:xfrm>
          <a:prstGeom prst="rect">
            <a:avLst/>
          </a:prstGeom>
          <a:noFill/>
        </p:spPr>
        <p:txBody>
          <a:bodyPr wrap="none" rtlCol="0">
            <a:spAutoFit/>
          </a:bodyPr>
          <a:lstStyle/>
          <a:p>
            <a:pPr algn="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CPE2</a:t>
            </a:r>
            <a:endParaRPr lang="zh-CN" altLang="en-US" sz="1400"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7822483" y="4349393"/>
            <a:ext cx="1479892" cy="307777"/>
          </a:xfrm>
          <a:prstGeom prst="rect">
            <a:avLst/>
          </a:prstGeom>
          <a:noFill/>
        </p:spPr>
        <p:txBody>
          <a:bodyPr wrap="none" rtlCol="0">
            <a:spAutoFit/>
          </a:bodyPr>
          <a:lstStyle/>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Voice and video</a:t>
            </a:r>
          </a:p>
        </p:txBody>
      </p:sp>
      <p:cxnSp>
        <p:nvCxnSpPr>
          <p:cNvPr id="37" name="直接箭头连接符 36"/>
          <p:cNvCxnSpPr/>
          <p:nvPr/>
        </p:nvCxnSpPr>
        <p:spPr bwMode="gray">
          <a:xfrm flipH="1">
            <a:off x="7495064" y="4503281"/>
            <a:ext cx="360040" cy="0"/>
          </a:xfrm>
          <a:prstGeom prst="straightConnector1">
            <a:avLst/>
          </a:pr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38" name="直接箭头连接符 37"/>
          <p:cNvCxnSpPr/>
          <p:nvPr/>
        </p:nvCxnSpPr>
        <p:spPr bwMode="gray">
          <a:xfrm flipH="1">
            <a:off x="7495064" y="4767222"/>
            <a:ext cx="360040" cy="0"/>
          </a:xfrm>
          <a:prstGeom prst="straightConnector1">
            <a:avLst/>
          </a:pr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9" name="文本框 38"/>
          <p:cNvSpPr txBox="1"/>
          <p:nvPr/>
        </p:nvSpPr>
        <p:spPr bwMode="gray">
          <a:xfrm>
            <a:off x="7822482" y="4613334"/>
            <a:ext cx="1162498" cy="307777"/>
          </a:xfrm>
          <a:prstGeom prst="rect">
            <a:avLst/>
          </a:prstGeom>
          <a:noFill/>
        </p:spPr>
        <p:txBody>
          <a:bodyPr wrap="none" rtlCol="0">
            <a:spAutoFit/>
          </a:bodyPr>
          <a:lstStyle/>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File transfer</a:t>
            </a:r>
          </a:p>
        </p:txBody>
      </p:sp>
      <p:sp>
        <p:nvSpPr>
          <p:cNvPr id="40" name="任意多边形 39"/>
          <p:cNvSpPr/>
          <p:nvPr/>
        </p:nvSpPr>
        <p:spPr bwMode="gray">
          <a:xfrm flipH="1">
            <a:off x="5392168" y="2658497"/>
            <a:ext cx="1359981" cy="196809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0 w 904887"/>
              <a:gd name="connsiteY0" fmla="*/ 2581944 h 2586870"/>
              <a:gd name="connsiteX1" fmla="*/ 467034 w 904887"/>
              <a:gd name="connsiteY1" fmla="*/ 0 h 2586870"/>
              <a:gd name="connsiteX0" fmla="*/ 0 w 902351"/>
              <a:gd name="connsiteY0" fmla="*/ 2581944 h 2586195"/>
              <a:gd name="connsiteX1" fmla="*/ 467034 w 902351"/>
              <a:gd name="connsiteY1" fmla="*/ 0 h 2586195"/>
            </a:gdLst>
            <a:ahLst/>
            <a:cxnLst>
              <a:cxn ang="0">
                <a:pos x="connsiteX0" y="connsiteY0"/>
              </a:cxn>
              <a:cxn ang="0">
                <a:pos x="connsiteX1" y="connsiteY1"/>
              </a:cxn>
            </a:cxnLst>
            <a:rect l="l" t="t" r="r" b="b"/>
            <a:pathLst>
              <a:path w="902351" h="2586195">
                <a:moveTo>
                  <a:pt x="0" y="2581944"/>
                </a:moveTo>
                <a:cubicBezTo>
                  <a:pt x="995640" y="2673996"/>
                  <a:pt x="1191387" y="1253915"/>
                  <a:pt x="467034"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373690" y="3552624"/>
            <a:ext cx="1293944" cy="307777"/>
          </a:xfrm>
          <a:prstGeom prst="rect">
            <a:avLst/>
          </a:prstGeom>
          <a:noFill/>
        </p:spPr>
        <p:txBody>
          <a:bodyPr wrap="none" rtlCol="0">
            <a:spAutoFit/>
          </a:bodyPr>
          <a:lstStyle/>
          <a:p>
            <a:pPr algn="ctr" fontAlgn="ctr"/>
            <a:r>
              <a:rPr lang="en-US" altLang="zh-CN" sz="14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High priority</a:t>
            </a:r>
          </a:p>
        </p:txBody>
      </p:sp>
      <p:sp>
        <p:nvSpPr>
          <p:cNvPr id="42" name="文本框 41"/>
          <p:cNvSpPr txBox="1"/>
          <p:nvPr/>
        </p:nvSpPr>
        <p:spPr bwMode="gray">
          <a:xfrm>
            <a:off x="7088751" y="2725066"/>
            <a:ext cx="1237839" cy="307777"/>
          </a:xfrm>
          <a:prstGeom prst="rect">
            <a:avLst/>
          </a:prstGeom>
          <a:noFill/>
        </p:spPr>
        <p:txBody>
          <a:bodyPr wrap="none" rtlCol="0">
            <a:spAutoFit/>
          </a:bodyPr>
          <a:lstStyle/>
          <a:p>
            <a:pPr algn="ctr" fontAlgn="ctr"/>
            <a:r>
              <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Low priority</a:t>
            </a:r>
          </a:p>
        </p:txBody>
      </p:sp>
      <p:sp>
        <p:nvSpPr>
          <p:cNvPr id="45" name="任意多边形 44"/>
          <p:cNvSpPr/>
          <p:nvPr/>
        </p:nvSpPr>
        <p:spPr bwMode="gray">
          <a:xfrm flipH="1">
            <a:off x="6110583" y="2170359"/>
            <a:ext cx="943385" cy="234573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770943"/>
              <a:gd name="connsiteY0" fmla="*/ 3315278 h 3315278"/>
              <a:gd name="connsiteX1" fmla="*/ 423845 w 770943"/>
              <a:gd name="connsiteY1" fmla="*/ 2008632 h 3315278"/>
              <a:gd name="connsiteX2" fmla="*/ 481606 w 770943"/>
              <a:gd name="connsiteY2" fmla="*/ 0 h 3315278"/>
              <a:gd name="connsiteX0" fmla="*/ 0 w 770943"/>
              <a:gd name="connsiteY0" fmla="*/ 3315278 h 3315278"/>
              <a:gd name="connsiteX1" fmla="*/ 423845 w 770943"/>
              <a:gd name="connsiteY1" fmla="*/ 2008632 h 3315278"/>
              <a:gd name="connsiteX2" fmla="*/ 481606 w 770943"/>
              <a:gd name="connsiteY2" fmla="*/ 0 h 3315278"/>
              <a:gd name="connsiteX0" fmla="*/ 0 w 738970"/>
              <a:gd name="connsiteY0" fmla="*/ 3315278 h 3315278"/>
              <a:gd name="connsiteX1" fmla="*/ 423845 w 738970"/>
              <a:gd name="connsiteY1" fmla="*/ 2008632 h 3315278"/>
              <a:gd name="connsiteX2" fmla="*/ 481606 w 738970"/>
              <a:gd name="connsiteY2" fmla="*/ 0 h 3315278"/>
              <a:gd name="connsiteX0" fmla="*/ 0 w 481606"/>
              <a:gd name="connsiteY0" fmla="*/ 3315278 h 3315278"/>
              <a:gd name="connsiteX1" fmla="*/ 423845 w 481606"/>
              <a:gd name="connsiteY1" fmla="*/ 2008632 h 3315278"/>
              <a:gd name="connsiteX2" fmla="*/ 481606 w 481606"/>
              <a:gd name="connsiteY2" fmla="*/ 0 h 3315278"/>
              <a:gd name="connsiteX0" fmla="*/ 60007 w 541613"/>
              <a:gd name="connsiteY0" fmla="*/ 3315278 h 3315278"/>
              <a:gd name="connsiteX1" fmla="*/ 16108 w 541613"/>
              <a:gd name="connsiteY1" fmla="*/ 1894617 h 3315278"/>
              <a:gd name="connsiteX2" fmla="*/ 541613 w 541613"/>
              <a:gd name="connsiteY2" fmla="*/ 0 h 3315278"/>
              <a:gd name="connsiteX0" fmla="*/ 0 w 481606"/>
              <a:gd name="connsiteY0" fmla="*/ 3315278 h 3315278"/>
              <a:gd name="connsiteX1" fmla="*/ 481606 w 481606"/>
              <a:gd name="connsiteY1" fmla="*/ 0 h 3315278"/>
              <a:gd name="connsiteX0" fmla="*/ 0 w 832238"/>
              <a:gd name="connsiteY0" fmla="*/ 3315278 h 3315278"/>
              <a:gd name="connsiteX1" fmla="*/ 481606 w 832238"/>
              <a:gd name="connsiteY1" fmla="*/ 0 h 3315278"/>
              <a:gd name="connsiteX0" fmla="*/ 0 w 735464"/>
              <a:gd name="connsiteY0" fmla="*/ 3030245 h 3030245"/>
              <a:gd name="connsiteX1" fmla="*/ 161233 w 735464"/>
              <a:gd name="connsiteY1" fmla="*/ 0 h 3030245"/>
              <a:gd name="connsiteX0" fmla="*/ 0 w 753002"/>
              <a:gd name="connsiteY0" fmla="*/ 3087331 h 3087331"/>
              <a:gd name="connsiteX1" fmla="*/ 225396 w 753002"/>
              <a:gd name="connsiteY1" fmla="*/ 0 h 3087331"/>
              <a:gd name="connsiteX0" fmla="*/ 0 w 529457"/>
              <a:gd name="connsiteY0" fmla="*/ 3087331 h 3087331"/>
              <a:gd name="connsiteX1" fmla="*/ 225396 w 529457"/>
              <a:gd name="connsiteY1" fmla="*/ 0 h 3087331"/>
              <a:gd name="connsiteX0" fmla="*/ 0 w 554542"/>
              <a:gd name="connsiteY0" fmla="*/ 3046555 h 3046555"/>
              <a:gd name="connsiteX1" fmla="*/ 307892 w 554542"/>
              <a:gd name="connsiteY1" fmla="*/ 0 h 3046555"/>
              <a:gd name="connsiteX0" fmla="*/ 84237 w 444837"/>
              <a:gd name="connsiteY0" fmla="*/ 3046555 h 3046555"/>
              <a:gd name="connsiteX1" fmla="*/ 392129 w 444837"/>
              <a:gd name="connsiteY1" fmla="*/ 0 h 3046555"/>
              <a:gd name="connsiteX0" fmla="*/ 99826 w 457862"/>
              <a:gd name="connsiteY0" fmla="*/ 3115874 h 3115874"/>
              <a:gd name="connsiteX1" fmla="*/ 389386 w 457862"/>
              <a:gd name="connsiteY1" fmla="*/ 0 h 3115874"/>
              <a:gd name="connsiteX0" fmla="*/ 99826 w 457862"/>
              <a:gd name="connsiteY0" fmla="*/ 3115874 h 3115874"/>
              <a:gd name="connsiteX1" fmla="*/ 389386 w 457862"/>
              <a:gd name="connsiteY1" fmla="*/ 0 h 3115874"/>
              <a:gd name="connsiteX0" fmla="*/ 128634 w 478200"/>
              <a:gd name="connsiteY0" fmla="*/ 3115874 h 3115874"/>
              <a:gd name="connsiteX1" fmla="*/ 418194 w 478200"/>
              <a:gd name="connsiteY1" fmla="*/ 0 h 3115874"/>
              <a:gd name="connsiteX0" fmla="*/ 156631 w 498359"/>
              <a:gd name="connsiteY0" fmla="*/ 3115874 h 3115874"/>
              <a:gd name="connsiteX1" fmla="*/ 446191 w 498359"/>
              <a:gd name="connsiteY1" fmla="*/ 0 h 3115874"/>
              <a:gd name="connsiteX0" fmla="*/ 151483 w 493986"/>
              <a:gd name="connsiteY0" fmla="*/ 2876656 h 2876656"/>
              <a:gd name="connsiteX1" fmla="*/ 447154 w 493986"/>
              <a:gd name="connsiteY1" fmla="*/ 0 h 2876656"/>
              <a:gd name="connsiteX0" fmla="*/ 276482 w 587895"/>
              <a:gd name="connsiteY0" fmla="*/ 2876656 h 2876656"/>
              <a:gd name="connsiteX1" fmla="*/ 572153 w 587895"/>
              <a:gd name="connsiteY1" fmla="*/ 0 h 2876656"/>
              <a:gd name="connsiteX0" fmla="*/ 280276 w 591209"/>
              <a:gd name="connsiteY0" fmla="*/ 2990828 h 2990828"/>
              <a:gd name="connsiteX1" fmla="*/ 571364 w 591209"/>
              <a:gd name="connsiteY1" fmla="*/ 0 h 2990828"/>
              <a:gd name="connsiteX0" fmla="*/ 266047 w 613720"/>
              <a:gd name="connsiteY0" fmla="*/ 2990828 h 2990828"/>
              <a:gd name="connsiteX1" fmla="*/ 557135 w 613720"/>
              <a:gd name="connsiteY1" fmla="*/ 0 h 2990828"/>
              <a:gd name="connsiteX0" fmla="*/ 343114 w 680887"/>
              <a:gd name="connsiteY0" fmla="*/ 3012575 h 3012575"/>
              <a:gd name="connsiteX1" fmla="*/ 542540 w 680887"/>
              <a:gd name="connsiteY1" fmla="*/ 0 h 3012575"/>
            </a:gdLst>
            <a:ahLst/>
            <a:cxnLst>
              <a:cxn ang="0">
                <a:pos x="connsiteX0" y="connsiteY0"/>
              </a:cxn>
              <a:cxn ang="0">
                <a:pos x="connsiteX1" y="connsiteY1"/>
              </a:cxn>
            </a:cxnLst>
            <a:rect l="l" t="t" r="r" b="b"/>
            <a:pathLst>
              <a:path w="680887" h="3012575">
                <a:moveTo>
                  <a:pt x="343114" y="3012575"/>
                </a:moveTo>
                <a:cubicBezTo>
                  <a:pt x="1574347" y="2678499"/>
                  <a:pt x="-1080005" y="2199243"/>
                  <a:pt x="54254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3365041" y="3719480"/>
            <a:ext cx="1943161" cy="523220"/>
          </a:xfrm>
          <a:prstGeom prst="rect">
            <a:avLst/>
          </a:prstGeom>
          <a:noFill/>
        </p:spPr>
        <p:txBody>
          <a:bodyPr wrap="none" rtlCol="0">
            <a:spAutoFit/>
          </a:bodyPr>
          <a:lstStyle/>
          <a:p>
            <a:pPr algn="ctr" fontAlgn="ctr"/>
            <a:r>
              <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High-quality link</a:t>
            </a:r>
          </a:p>
          <a:p>
            <a:pPr algn="ctr" fontAlgn="ctr"/>
            <a:r>
              <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(network congestion)</a:t>
            </a:r>
          </a:p>
        </p:txBody>
      </p:sp>
      <p:sp>
        <p:nvSpPr>
          <p:cNvPr id="47" name="文本框 46"/>
          <p:cNvSpPr txBox="1"/>
          <p:nvPr/>
        </p:nvSpPr>
        <p:spPr bwMode="gray">
          <a:xfrm>
            <a:off x="7332837" y="3708344"/>
            <a:ext cx="1500732" cy="307777"/>
          </a:xfrm>
          <a:prstGeom prst="rect">
            <a:avLst/>
          </a:prstGeom>
          <a:noFill/>
        </p:spPr>
        <p:txBody>
          <a:bodyPr wrap="none" rtlCol="0">
            <a:spAutoFit/>
          </a:bodyPr>
          <a:lstStyle/>
          <a:p>
            <a:pPr algn="ctr" fontAlgn="ctr"/>
            <a:r>
              <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Low-quality link</a:t>
            </a:r>
          </a:p>
        </p:txBody>
      </p:sp>
    </p:spTree>
    <p:extLst>
      <p:ext uri="{BB962C8B-B14F-4D97-AF65-F5344CB8AC3E}">
        <p14:creationId xmlns:p14="http://schemas.microsoft.com/office/powerpoint/2010/main" val="6452488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err="1" smtClean="0">
                <a:solidFill>
                  <a:schemeClr val="bg1">
                    <a:lumMod val="50000"/>
                  </a:schemeClr>
                </a:solidFill>
                <a:sym typeface="Huawei Sans" panose="020C0503030203020204" pitchFamily="34" charset="0"/>
              </a:rPr>
              <a:t>CloudCampus</a:t>
            </a:r>
            <a:r>
              <a:rPr lang="en-US" altLang="zh-CN" sz="2000" dirty="0" smtClean="0">
                <a:solidFill>
                  <a:schemeClr val="bg1">
                    <a:lumMod val="50000"/>
                  </a:schemeClr>
                </a:solidFill>
                <a:sym typeface="Huawei Sans" panose="020C0503030203020204" pitchFamily="34" charset="0"/>
              </a:rPr>
              <a:t> Overview</a:t>
            </a:r>
          </a:p>
          <a:p>
            <a:r>
              <a:rPr lang="en-US" altLang="zh-CN" sz="2000" dirty="0" smtClean="0">
                <a:solidFill>
                  <a:schemeClr val="bg1">
                    <a:lumMod val="50000"/>
                  </a:schemeClr>
                </a:solidFill>
                <a:sym typeface="Huawei Sans" panose="020C0503030203020204" pitchFamily="34" charset="0"/>
              </a:rPr>
              <a:t>Full-Lifecycle Management</a:t>
            </a:r>
            <a:endParaRPr lang="zh-CN" altLang="en-US" sz="2000" dirty="0" smtClean="0">
              <a:solidFill>
                <a:schemeClr val="bg1">
                  <a:lumMod val="50000"/>
                </a:schemeClr>
              </a:solidFill>
              <a:sym typeface="Huawei Sans" panose="020C0503030203020204" pitchFamily="34" charset="0"/>
            </a:endParaRPr>
          </a:p>
          <a:p>
            <a:pPr lvl="0"/>
            <a:r>
              <a:rPr lang="en-US" altLang="zh-CN" sz="2000" dirty="0" smtClean="0">
                <a:solidFill>
                  <a:schemeClr val="bg1">
                    <a:lumMod val="50000"/>
                  </a:schemeClr>
                </a:solidFill>
                <a:sym typeface="Huawei Sans" panose="020C0503030203020204" pitchFamily="34" charset="0"/>
              </a:rPr>
              <a:t>Ultra-Broadband Connectivity</a:t>
            </a:r>
          </a:p>
          <a:p>
            <a:pPr lvl="0"/>
            <a:r>
              <a:rPr lang="en-US" altLang="zh-CN" sz="2000" dirty="0" smtClean="0">
                <a:solidFill>
                  <a:schemeClr val="bg1">
                    <a:lumMod val="50000"/>
                  </a:schemeClr>
                </a:solidFill>
                <a:sym typeface="Huawei Sans" panose="020C0503030203020204" pitchFamily="34" charset="0"/>
              </a:rPr>
              <a:t>Simplified Network</a:t>
            </a:r>
          </a:p>
          <a:p>
            <a:pPr lvl="0"/>
            <a:r>
              <a:rPr lang="en-US" altLang="zh-CN" sz="2000" dirty="0" smtClean="0">
                <a:solidFill>
                  <a:schemeClr val="bg1">
                    <a:lumMod val="50000"/>
                  </a:schemeClr>
                </a:solidFill>
                <a:sym typeface="Huawei Sans" panose="020C0503030203020204" pitchFamily="34" charset="0"/>
              </a:rPr>
              <a:t>Multi-Purpose Network</a:t>
            </a:r>
          </a:p>
          <a:p>
            <a:pPr lvl="0"/>
            <a:r>
              <a:rPr lang="en-US" altLang="zh-CN" sz="2000" dirty="0" smtClean="0">
                <a:solidFill>
                  <a:schemeClr val="bg1">
                    <a:lumMod val="50000"/>
                  </a:schemeClr>
                </a:solidFill>
                <a:sym typeface="Huawei Sans" panose="020C0503030203020204" pitchFamily="34" charset="0"/>
              </a:rPr>
              <a:t>Access Authentication</a:t>
            </a:r>
          </a:p>
          <a:p>
            <a:pPr lvl="0"/>
            <a:r>
              <a:rPr lang="en-US" altLang="zh-CN" sz="2000" dirty="0" smtClean="0">
                <a:solidFill>
                  <a:schemeClr val="bg1">
                    <a:lumMod val="50000"/>
                  </a:schemeClr>
                </a:solidFill>
                <a:sym typeface="Huawei Sans" panose="020C0503030203020204" pitchFamily="34" charset="0"/>
              </a:rPr>
              <a:t>Intelligent Policy</a:t>
            </a:r>
          </a:p>
          <a:p>
            <a:pPr lvl="0"/>
            <a:r>
              <a:rPr lang="en-US" altLang="zh-CN" sz="2000" b="1" dirty="0" smtClean="0">
                <a:sym typeface="Huawei Sans" panose="020C0503030203020204" pitchFamily="34" charset="0"/>
              </a:rPr>
              <a:t>Intelligent O&amp;M</a:t>
            </a:r>
            <a:endParaRPr lang="en-US" altLang="zh-CN" sz="2000" b="1" dirty="0">
              <a:sym typeface="Huawei Sans" panose="020C0503030203020204" pitchFamily="34" charset="0"/>
            </a:endParaRPr>
          </a:p>
        </p:txBody>
      </p:sp>
    </p:spTree>
    <p:extLst>
      <p:ext uri="{BB962C8B-B14F-4D97-AF65-F5344CB8AC3E}">
        <p14:creationId xmlns:p14="http://schemas.microsoft.com/office/powerpoint/2010/main" val="12571768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Panorama of Intelligent O&amp;M </a:t>
            </a:r>
            <a:endParaRPr lang="zh-CN" altLang="en-US" dirty="0">
              <a:sym typeface="Huawei Sans" panose="020C0503030203020204" pitchFamily="34" charset="0"/>
            </a:endParaRPr>
          </a:p>
        </p:txBody>
      </p:sp>
      <p:grpSp>
        <p:nvGrpSpPr>
          <p:cNvPr id="307" name="组合 306"/>
          <p:cNvGrpSpPr/>
          <p:nvPr/>
        </p:nvGrpSpPr>
        <p:grpSpPr bwMode="gray">
          <a:xfrm>
            <a:off x="1122748" y="1316707"/>
            <a:ext cx="10046518" cy="4754053"/>
            <a:chOff x="616299" y="1387088"/>
            <a:chExt cx="10046518" cy="4754053"/>
          </a:xfrm>
        </p:grpSpPr>
        <p:sp>
          <p:nvSpPr>
            <p:cNvPr id="308" name="矩形 307"/>
            <p:cNvSpPr/>
            <p:nvPr/>
          </p:nvSpPr>
          <p:spPr bwMode="gray">
            <a:xfrm>
              <a:off x="4478899" y="3609249"/>
              <a:ext cx="6083905" cy="568614"/>
            </a:xfrm>
            <a:prstGeom prst="rect">
              <a:avLst/>
            </a:prstGeom>
            <a:solidFill>
              <a:schemeClr val="bg1">
                <a:lumMod val="95000"/>
              </a:schemeClr>
            </a:solidFill>
            <a:ln w="12700" cap="flat" cmpd="sng" algn="ctr">
              <a:noFill/>
              <a:prstDash val="solid"/>
              <a:miter lim="800000"/>
            </a:ln>
            <a:effectLst/>
          </p:spPr>
          <p:txBody>
            <a:bodyPr rtlCol="0" anchor="ctr"/>
            <a:lstStyle/>
            <a:p>
              <a:pPr algn="ctr" fontAlgn="ctr">
                <a:defRPr/>
              </a:pPr>
              <a:endParaRPr lang="en-US" altLang="zh-CN" sz="105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9" name="矩形 308"/>
            <p:cNvSpPr/>
            <p:nvPr/>
          </p:nvSpPr>
          <p:spPr bwMode="gray">
            <a:xfrm>
              <a:off x="4478899" y="2941043"/>
              <a:ext cx="6083905" cy="568614"/>
            </a:xfrm>
            <a:prstGeom prst="rect">
              <a:avLst/>
            </a:prstGeom>
            <a:solidFill>
              <a:schemeClr val="bg1">
                <a:lumMod val="95000"/>
              </a:schemeClr>
            </a:solidFill>
            <a:ln w="12700" cap="flat" cmpd="sng" algn="ctr">
              <a:noFill/>
              <a:prstDash val="solid"/>
              <a:miter lim="800000"/>
            </a:ln>
            <a:effectLst/>
          </p:spPr>
          <p:txBody>
            <a:bodyPr rtlCol="0" anchor="ctr"/>
            <a:lstStyle/>
            <a:p>
              <a:pPr algn="ctr" fontAlgn="ctr">
                <a:defRPr/>
              </a:pPr>
              <a:endParaRPr lang="en-US" altLang="zh-CN" sz="105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0" name="矩形 309"/>
            <p:cNvSpPr/>
            <p:nvPr/>
          </p:nvSpPr>
          <p:spPr bwMode="gray">
            <a:xfrm>
              <a:off x="4478899" y="2035060"/>
              <a:ext cx="6083905" cy="568614"/>
            </a:xfrm>
            <a:prstGeom prst="rect">
              <a:avLst/>
            </a:prstGeom>
            <a:solidFill>
              <a:schemeClr val="bg1">
                <a:lumMod val="95000"/>
              </a:schemeClr>
            </a:solidFill>
            <a:ln w="12700" cap="flat" cmpd="sng" algn="ctr">
              <a:noFill/>
              <a:prstDash val="solid"/>
              <a:miter lim="800000"/>
            </a:ln>
            <a:effectLst/>
          </p:spPr>
          <p:txBody>
            <a:bodyPr rtlCol="0" anchor="ctr"/>
            <a:lstStyle/>
            <a:p>
              <a:pPr algn="ctr" fontAlgn="ctr">
                <a:defRPr/>
              </a:pPr>
              <a:endParaRPr lang="en-US" altLang="zh-CN" sz="105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1" name="矩形 310"/>
            <p:cNvSpPr/>
            <p:nvPr/>
          </p:nvSpPr>
          <p:spPr bwMode="gray">
            <a:xfrm>
              <a:off x="4478899" y="4505325"/>
              <a:ext cx="6083905" cy="711836"/>
            </a:xfrm>
            <a:prstGeom prst="rect">
              <a:avLst/>
            </a:prstGeom>
            <a:solidFill>
              <a:schemeClr val="bg1">
                <a:lumMod val="95000"/>
              </a:schemeClr>
            </a:solidFill>
            <a:ln w="12700" cap="flat" cmpd="sng" algn="ctr">
              <a:noFill/>
              <a:prstDash val="solid"/>
              <a:miter lim="800000"/>
            </a:ln>
            <a:effectLst/>
          </p:spPr>
          <p:txBody>
            <a:bodyPr rtlCol="0" anchor="ctr"/>
            <a:lstStyle/>
            <a:p>
              <a:pPr algn="ctr" fontAlgn="ctr">
                <a:defRPr/>
              </a:pPr>
              <a:endParaRPr lang="en-US" altLang="zh-CN" sz="105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2" name="矩形 311"/>
            <p:cNvSpPr/>
            <p:nvPr/>
          </p:nvSpPr>
          <p:spPr bwMode="gray">
            <a:xfrm>
              <a:off x="4478899" y="1387088"/>
              <a:ext cx="6083905" cy="568614"/>
            </a:xfrm>
            <a:prstGeom prst="rect">
              <a:avLst/>
            </a:prstGeom>
            <a:solidFill>
              <a:schemeClr val="bg1">
                <a:lumMod val="95000"/>
              </a:schemeClr>
            </a:solidFill>
            <a:ln w="12700" cap="flat" cmpd="sng" algn="ctr">
              <a:noFill/>
              <a:prstDash val="solid"/>
              <a:miter lim="800000"/>
            </a:ln>
            <a:effectLst/>
          </p:spPr>
          <p:txBody>
            <a:bodyPr rtlCol="0" anchor="ctr"/>
            <a:lstStyle/>
            <a:p>
              <a:pPr algn="ctr" fontAlgn="ctr">
                <a:defRPr/>
              </a:pPr>
              <a:endParaRPr lang="en-US" altLang="zh-CN" sz="105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3" name="矩形 312"/>
            <p:cNvSpPr/>
            <p:nvPr/>
          </p:nvSpPr>
          <p:spPr bwMode="gray">
            <a:xfrm>
              <a:off x="621951" y="1390236"/>
              <a:ext cx="2250678" cy="1231101"/>
            </a:xfrm>
            <a:prstGeom prst="rect">
              <a:avLst/>
            </a:prstGeom>
            <a:solidFill>
              <a:srgbClr val="EAF8FA"/>
            </a:solidFill>
            <a:ln w="12700" cap="flat" cmpd="sng" algn="ctr">
              <a:noFill/>
              <a:prstDash val="solid"/>
              <a:miter lim="800000"/>
            </a:ln>
            <a:effectLst/>
          </p:spPr>
          <p:txBody>
            <a:bodyPr rtlCol="0" anchor="ctr"/>
            <a:lstStyle/>
            <a:p>
              <a:pPr algn="ctr" fontAlgn="ctr">
                <a:defRPr/>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Fault prediction &amp; autonomous self-healing</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4" name="矩形 313"/>
            <p:cNvSpPr/>
            <p:nvPr/>
          </p:nvSpPr>
          <p:spPr bwMode="gray">
            <a:xfrm>
              <a:off x="621574" y="2940441"/>
              <a:ext cx="2251433" cy="1261869"/>
            </a:xfrm>
            <a:prstGeom prst="rect">
              <a:avLst/>
            </a:prstGeom>
            <a:solidFill>
              <a:srgbClr val="EAF8FA"/>
            </a:solidFill>
            <a:ln w="12700" cap="flat" cmpd="sng" algn="ctr">
              <a:noFill/>
              <a:prstDash val="solid"/>
              <a:miter lim="800000"/>
            </a:ln>
            <a:effectLst/>
          </p:spPr>
          <p:txBody>
            <a:bodyPr rtlCol="0" anchor="ct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Fault identification &amp; root cause analysis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i="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(Big data &amp; ML-powered)</a:t>
              </a:r>
              <a:endParaRPr lang="en-US" altLang="zh-CN" sz="1200" i="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p:cNvSpPr/>
            <p:nvPr/>
          </p:nvSpPr>
          <p:spPr bwMode="gray">
            <a:xfrm>
              <a:off x="621574" y="4505325"/>
              <a:ext cx="2251433" cy="711836"/>
            </a:xfrm>
            <a:prstGeom prst="rect">
              <a:avLst/>
            </a:prstGeom>
            <a:solidFill>
              <a:srgbClr val="EAF8FA"/>
            </a:solidFill>
            <a:ln w="12700" cap="flat" cmpd="sng" algn="ctr">
              <a:noFill/>
              <a:prstDash val="solid"/>
              <a:miter lim="800000"/>
            </a:ln>
            <a:effectLst/>
          </p:spPr>
          <p:txBody>
            <a:bodyPr rtlCol="0" anchor="ct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Experience visualization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i="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(Telemetry)</a:t>
              </a:r>
              <a:endParaRPr lang="en-US" altLang="zh-CN" sz="1200" i="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矩形 315"/>
            <p:cNvSpPr/>
            <p:nvPr/>
          </p:nvSpPr>
          <p:spPr bwMode="gray">
            <a:xfrm>
              <a:off x="2926344" y="3609249"/>
              <a:ext cx="1472227" cy="568614"/>
            </a:xfrm>
            <a:prstGeom prst="rect">
              <a:avLst/>
            </a:prstGeom>
            <a:solidFill>
              <a:schemeClr val="bg1">
                <a:lumMod val="85000"/>
              </a:schemeClr>
            </a:solidFill>
            <a:ln w="12700" cap="flat" cmpd="sng" algn="ctr">
              <a:noFill/>
              <a:prstDash val="solid"/>
              <a:miter lim="800000"/>
            </a:ln>
            <a:effectLst/>
          </p:spPr>
          <p:txBody>
            <a:bodyPr rtlCol="0" anchor="ctr"/>
            <a:lstStyle/>
            <a:p>
              <a:pPr algn="ctr" fontAlgn="ctr">
                <a:defRPr/>
              </a:pP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Individual fault analysis</a:t>
              </a:r>
              <a:endParaRPr lang="en-US" altLang="zh-CN" sz="11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7" name="矩形 316"/>
            <p:cNvSpPr/>
            <p:nvPr/>
          </p:nvSpPr>
          <p:spPr bwMode="gray">
            <a:xfrm>
              <a:off x="2926344" y="2941043"/>
              <a:ext cx="1472227" cy="568614"/>
            </a:xfrm>
            <a:prstGeom prst="rect">
              <a:avLst/>
            </a:prstGeom>
            <a:solidFill>
              <a:schemeClr val="bg1">
                <a:lumMod val="85000"/>
              </a:schemeClr>
            </a:solidFill>
            <a:ln w="12700" cap="flat" cmpd="sng" algn="ctr">
              <a:noFill/>
              <a:prstDash val="solid"/>
              <a:miter lim="800000"/>
            </a:ln>
            <a:effectLst/>
          </p:spPr>
          <p:txBody>
            <a:bodyPr rtlCol="0" anchor="ctr"/>
            <a:lstStyle/>
            <a:p>
              <a:pPr algn="ctr" fontAlgn="ctr">
                <a:defRPr/>
              </a:pP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Group fault analysis</a:t>
              </a:r>
              <a:endParaRPr lang="en-US" altLang="zh-CN" sz="110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8" name="矩形 317"/>
            <p:cNvSpPr/>
            <p:nvPr/>
          </p:nvSpPr>
          <p:spPr bwMode="gray">
            <a:xfrm>
              <a:off x="2926344" y="2035060"/>
              <a:ext cx="1472227" cy="568614"/>
            </a:xfrm>
            <a:prstGeom prst="rect">
              <a:avLst/>
            </a:prstGeom>
            <a:solidFill>
              <a:schemeClr val="bg1">
                <a:lumMod val="85000"/>
              </a:schemeClr>
            </a:solidFill>
            <a:ln w="12700" cap="flat" cmpd="sng" algn="ctr">
              <a:noFill/>
              <a:prstDash val="solid"/>
              <a:miter lim="800000"/>
            </a:ln>
            <a:effectLst/>
          </p:spPr>
          <p:txBody>
            <a:bodyPr rtlCol="0" anchor="ctr"/>
            <a:lstStyle/>
            <a:p>
              <a:pPr algn="ctr" fontAlgn="ctr">
                <a:defRPr/>
              </a:pP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Fault prediction</a:t>
              </a:r>
              <a:endParaRPr lang="en-US" altLang="zh-CN" sz="110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9" name="文本框 318"/>
            <p:cNvSpPr txBox="1"/>
            <p:nvPr/>
          </p:nvSpPr>
          <p:spPr bwMode="gray">
            <a:xfrm>
              <a:off x="4583785" y="3670418"/>
              <a:ext cx="1173718" cy="446276"/>
            </a:xfrm>
            <a:prstGeom prst="rect">
              <a:avLst/>
            </a:prstGeom>
          </p:spPr>
          <p:txBody>
            <a:bodyPr wrap="none">
              <a:spAutoFit/>
            </a:bodyPr>
            <a:lstStyle>
              <a:defPPr>
                <a:defRPr lang="en-US"/>
              </a:defPPr>
              <a:lvl1pPr>
                <a:defRPr sz="1200">
                  <a:latin typeface="Arial"/>
                  <a:ea typeface="+mj-ea"/>
                </a:defRPr>
              </a:lvl1p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Access analysis:</a:t>
              </a:r>
              <a:endParaRPr lang="en-US" altLang="zh-CN" sz="11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Protocol trace</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0" name="文本框 319"/>
            <p:cNvSpPr txBox="1"/>
            <p:nvPr/>
          </p:nvSpPr>
          <p:spPr bwMode="gray">
            <a:xfrm>
              <a:off x="5865393" y="3678113"/>
              <a:ext cx="1661032" cy="430887"/>
            </a:xfrm>
            <a:prstGeom prst="rect">
              <a:avLst/>
            </a:prstGeom>
          </p:spPr>
          <p:txBody>
            <a:bodyPr wrap="none">
              <a:spAutoFit/>
            </a:bodyPr>
            <a:lstStyle>
              <a:defPPr>
                <a:defRPr lang="en-US"/>
              </a:defPPr>
              <a:lvl1pPr>
                <a:defRPr sz="1200">
                  <a:latin typeface="Arial"/>
                  <a:ea typeface="+mj-ea"/>
                </a:defRPr>
              </a:lvl1p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Experience analysis:</a:t>
              </a:r>
              <a:endParaRPr lang="en-US" altLang="zh-CN" sz="11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Poor-QoE user analysis</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1" name="文本框 320"/>
            <p:cNvSpPr txBox="1"/>
            <p:nvPr/>
          </p:nvSpPr>
          <p:spPr bwMode="gray">
            <a:xfrm>
              <a:off x="7634313" y="3678113"/>
              <a:ext cx="2885725" cy="430887"/>
            </a:xfrm>
            <a:prstGeom prst="rect">
              <a:avLst/>
            </a:prstGeom>
          </p:spPr>
          <p:txBody>
            <a:bodyPr wrap="none">
              <a:spAutoFit/>
            </a:bodyPr>
            <a:lstStyle>
              <a:defPPr>
                <a:defRPr lang="en-US"/>
              </a:defPPr>
              <a:lvl1pPr>
                <a:defRPr sz="1200">
                  <a:latin typeface="Arial"/>
                  <a:ea typeface="+mj-ea"/>
                </a:defRPr>
              </a:lvl1p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Application analysis:</a:t>
              </a:r>
              <a:endParaRPr lang="en-US" altLang="zh-CN" sz="11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Voice/Video application quality awareness</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2" name="文本框 321"/>
            <p:cNvSpPr txBox="1"/>
            <p:nvPr/>
          </p:nvSpPr>
          <p:spPr bwMode="gray">
            <a:xfrm>
              <a:off x="4851556" y="3009907"/>
              <a:ext cx="3445174" cy="430887"/>
            </a:xfrm>
            <a:prstGeom prst="rect">
              <a:avLst/>
            </a:prstGeom>
          </p:spPr>
          <p:txBody>
            <a:bodyPr wrap="none">
              <a:spAutoFit/>
            </a:bodyPr>
            <a:lstStyle>
              <a:defPPr>
                <a:defRPr lang="en-US"/>
              </a:defPPr>
              <a:lvl1pPr>
                <a:defRPr sz="1200">
                  <a:latin typeface="Arial"/>
                  <a:ea typeface="+mj-ea"/>
                </a:defRPr>
              </a:lvl1p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Analysis of four types of issues:</a:t>
              </a:r>
              <a:endParaRPr lang="en-US" altLang="zh-CN" sz="11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Quick root cause analysis based on the rule engine</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3" name="文本框 322"/>
            <p:cNvSpPr txBox="1"/>
            <p:nvPr/>
          </p:nvSpPr>
          <p:spPr bwMode="gray">
            <a:xfrm>
              <a:off x="6422634" y="2188562"/>
              <a:ext cx="2196435" cy="261610"/>
            </a:xfrm>
            <a:prstGeom prst="rect">
              <a:avLst/>
            </a:prstGeom>
          </p:spPr>
          <p:txBody>
            <a:bodyPr wrap="none">
              <a:spAutoFit/>
            </a:bodyPr>
            <a:lstStyle>
              <a:defPPr>
                <a:defRPr lang="en-US"/>
              </a:defPPr>
              <a:lvl1pPr>
                <a:defRPr sz="1200">
                  <a:latin typeface="Arial"/>
                  <a:ea typeface="+mj-ea"/>
                </a:defRPr>
              </a:lvl1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Optical module fault prediction</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4" name="矩形 323"/>
            <p:cNvSpPr/>
            <p:nvPr/>
          </p:nvSpPr>
          <p:spPr bwMode="gray">
            <a:xfrm>
              <a:off x="2926344" y="4505325"/>
              <a:ext cx="1472227" cy="711836"/>
            </a:xfrm>
            <a:prstGeom prst="rect">
              <a:avLst/>
            </a:prstGeom>
            <a:solidFill>
              <a:schemeClr val="bg1">
                <a:lumMod val="85000"/>
              </a:schemeClr>
            </a:solidFill>
            <a:ln w="12700" cap="flat" cmpd="sng" algn="ctr">
              <a:noFill/>
              <a:prstDash val="solid"/>
              <a:miter lim="800000"/>
            </a:ln>
            <a:effectLst/>
          </p:spPr>
          <p:txBody>
            <a:bodyPr rtlCol="0" anchor="ctr"/>
            <a:lstStyle/>
            <a:p>
              <a:pPr algn="ctr" fontAlgn="ctr">
                <a:defRPr/>
              </a:pP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Experience visualization</a:t>
              </a:r>
              <a:endParaRPr lang="en-US" altLang="zh-CN" sz="11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5" name="文本框 324"/>
            <p:cNvSpPr txBox="1"/>
            <p:nvPr/>
          </p:nvSpPr>
          <p:spPr bwMode="gray">
            <a:xfrm>
              <a:off x="6016973" y="4568523"/>
              <a:ext cx="1887055" cy="261610"/>
            </a:xfrm>
            <a:prstGeom prst="rect">
              <a:avLst/>
            </a:prstGeom>
          </p:spPr>
          <p:txBody>
            <a:bodyPr wrap="none">
              <a:spAutoFit/>
            </a:bodyPr>
            <a:lstStyle>
              <a:defPPr>
                <a:defRPr lang="en-US"/>
              </a:defPPr>
              <a:lvl1pPr>
                <a:defRPr sz="1400">
                  <a:latin typeface="Arial" panose="020B0604020202020204" pitchFamily="34" charset="0"/>
                  <a:ea typeface="微软雅黑" panose="020B0503020204020204" pitchFamily="34" charset="-122"/>
                  <a:cs typeface="Arial" panose="020B0604020202020204" pitchFamily="34" charset="0"/>
                </a:defRPr>
              </a:lvl1pPr>
            </a:lstStyle>
            <a:p>
              <a:pPr marL="0" marR="0" lvl="0" indent="0" defTabSz="914400" eaLnBrk="1" fontAlgn="ctr" latinLnBrk="0" hangingPunct="1">
                <a:lnSpc>
                  <a:spcPct val="100000"/>
                </a:lnSpc>
                <a:spcBef>
                  <a:spcPts val="0"/>
                </a:spcBef>
                <a:spcAft>
                  <a:spcPts val="0"/>
                </a:spcAft>
                <a:buClrTx/>
                <a:buSzTx/>
                <a:buFontTx/>
                <a:buNone/>
                <a:tabLst/>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Per-user journey playback</a:t>
              </a:r>
              <a:endParaRPr kumimoji="0" lang="en-US" altLang="zh-CN" sz="11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矩形 325"/>
            <p:cNvSpPr/>
            <p:nvPr/>
          </p:nvSpPr>
          <p:spPr bwMode="gray">
            <a:xfrm>
              <a:off x="2926344" y="1387088"/>
              <a:ext cx="1472227" cy="568614"/>
            </a:xfrm>
            <a:prstGeom prst="rect">
              <a:avLst/>
            </a:prstGeom>
            <a:solidFill>
              <a:schemeClr val="bg1">
                <a:lumMod val="85000"/>
              </a:schemeClr>
            </a:solidFill>
            <a:ln w="12700" cap="flat" cmpd="sng" algn="ctr">
              <a:noFill/>
              <a:prstDash val="solid"/>
              <a:miter lim="800000"/>
            </a:ln>
            <a:effectLst/>
          </p:spPr>
          <p:txBody>
            <a:bodyPr rtlCol="0" anchor="ctr"/>
            <a:lstStyle/>
            <a:p>
              <a:pPr algn="ctr" fontAlgn="ctr">
                <a:defRPr/>
              </a:pP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Autonomy and self-healing</a:t>
              </a:r>
              <a:endParaRPr lang="en-US" altLang="zh-CN" sz="110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7" name="矩形 326"/>
            <p:cNvSpPr/>
            <p:nvPr/>
          </p:nvSpPr>
          <p:spPr bwMode="gray">
            <a:xfrm>
              <a:off x="616299" y="5335603"/>
              <a:ext cx="9946505" cy="805538"/>
            </a:xfrm>
            <a:prstGeom prst="rect">
              <a:avLst/>
            </a:prstGeom>
            <a:solidFill>
              <a:srgbClr val="EBEBEB"/>
            </a:solidFill>
            <a:ln w="12700" cap="flat" cmpd="sng" algn="ctr">
              <a:solidFill>
                <a:srgbClr val="EBEBEB"/>
              </a:solidFill>
              <a:prstDash val="solid"/>
              <a:miter lim="800000"/>
            </a:ln>
            <a:effectLst/>
          </p:spPr>
          <p:txBody>
            <a:bodyPr rtlCol="0" anchor="ctr"/>
            <a:lstStyle/>
            <a:p>
              <a:pPr algn="ctr" fontAlgn="ctr">
                <a:defRPr/>
              </a:pPr>
              <a:endParaRPr lang="en-US" altLang="zh-CN" sz="1400" kern="0" dirty="0" smtClean="0">
                <a:solidFill>
                  <a:srgbClr val="666666"/>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8" name="文本框 327"/>
            <p:cNvSpPr txBox="1"/>
            <p:nvPr/>
          </p:nvSpPr>
          <p:spPr bwMode="gray">
            <a:xfrm>
              <a:off x="1458461" y="5576330"/>
              <a:ext cx="1164101" cy="261610"/>
            </a:xfrm>
            <a:prstGeom prst="rect">
              <a:avLst/>
            </a:prstGeom>
          </p:spPr>
          <p:txBody>
            <a:bodyPr wrap="none">
              <a:spAutoFit/>
            </a:bodyPr>
            <a:lstStyle>
              <a:defPPr>
                <a:defRPr lang="en-US"/>
              </a:defPPr>
              <a:lvl1pPr>
                <a:defRPr sz="1200">
                  <a:latin typeface="Arial"/>
                  <a:ea typeface="+mj-ea"/>
                </a:defRPr>
              </a:lvl1pPr>
            </a:lstStyle>
            <a:p>
              <a:pPr fontAlgn="ct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CampusInsight:</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9" name="文本框 328"/>
            <p:cNvSpPr txBox="1"/>
            <p:nvPr/>
          </p:nvSpPr>
          <p:spPr bwMode="gray">
            <a:xfrm>
              <a:off x="8422277" y="3002212"/>
              <a:ext cx="1492716" cy="446276"/>
            </a:xfrm>
            <a:prstGeom prst="rect">
              <a:avLst/>
            </a:prstGeom>
          </p:spPr>
          <p:txBody>
            <a:bodyPr wrap="none">
              <a:spAutoFit/>
            </a:bodyPr>
            <a:lstStyle>
              <a:defPPr>
                <a:defRPr lang="en-US"/>
              </a:defPPr>
              <a:lvl1pPr>
                <a:defRPr sz="1200">
                  <a:latin typeface="Arial"/>
                  <a:ea typeface="+mj-ea"/>
                </a:defRPr>
              </a:lvl1p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Network dialing test</a:t>
              </a:r>
              <a:endParaRPr lang="en-US" altLang="zh-CN" sz="11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for access service</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0" name="文本框 329"/>
            <p:cNvSpPr txBox="1"/>
            <p:nvPr/>
          </p:nvSpPr>
          <p:spPr bwMode="gray">
            <a:xfrm>
              <a:off x="4145014" y="5532924"/>
              <a:ext cx="1589780" cy="461665"/>
            </a:xfrm>
            <a:prstGeom prst="rect">
              <a:avLst/>
            </a:prstGeom>
          </p:spPr>
          <p:txBody>
            <a:bodyPr wrap="square">
              <a:spAutoFit/>
            </a:bodyPr>
            <a:lstStyle>
              <a:defPPr>
                <a:defRPr lang="en-US"/>
              </a:defPPr>
              <a:lvl1pPr>
                <a:defRPr sz="1200">
                  <a:latin typeface="Arial"/>
                  <a:ea typeface="+mj-ea"/>
                </a:defRPr>
              </a:lvl1pPr>
            </a:lstStyle>
            <a:p>
              <a:pPr algn="ct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Cloud-based deployment</a:t>
              </a:r>
              <a:endParaRPr lang="en-US" altLang="zh-CN" sz="700" dirty="0">
                <a:solidFill>
                  <a:schemeClr val="bg1">
                    <a:lumMod val="50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1" name="文本框 330"/>
            <p:cNvSpPr txBox="1"/>
            <p:nvPr/>
          </p:nvSpPr>
          <p:spPr bwMode="gray">
            <a:xfrm>
              <a:off x="6873032" y="5517819"/>
              <a:ext cx="1056093" cy="461665"/>
            </a:xfrm>
            <a:prstGeom prst="rect">
              <a:avLst/>
            </a:prstGeom>
          </p:spPr>
          <p:txBody>
            <a:bodyPr wrap="square">
              <a:spAutoFit/>
            </a:bodyPr>
            <a:lstStyle>
              <a:defPPr>
                <a:defRPr lang="en-US"/>
              </a:defPPr>
              <a:lvl1pPr>
                <a:defRPr sz="1200">
                  <a:latin typeface="Arial"/>
                  <a:ea typeface="+mj-ea"/>
                </a:defRPr>
              </a:lvl1pPr>
            </a:lstStyle>
            <a:p>
              <a:pP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Single-node deployment</a:t>
              </a:r>
              <a:endParaRPr lang="en-US" altLang="zh-CN" sz="700" dirty="0">
                <a:solidFill>
                  <a:schemeClr val="bg1">
                    <a:lumMod val="50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2" name="文本框 331"/>
            <p:cNvSpPr txBox="1"/>
            <p:nvPr/>
          </p:nvSpPr>
          <p:spPr bwMode="gray">
            <a:xfrm>
              <a:off x="9478480" y="5532924"/>
              <a:ext cx="1184337" cy="461665"/>
            </a:xfrm>
            <a:prstGeom prst="rect">
              <a:avLst/>
            </a:prstGeom>
          </p:spPr>
          <p:txBody>
            <a:bodyPr wrap="square">
              <a:spAutoFit/>
            </a:bodyPr>
            <a:lstStyle>
              <a:defPPr>
                <a:defRPr lang="en-US"/>
              </a:defPPr>
              <a:lvl1pPr>
                <a:defRPr sz="1200">
                  <a:latin typeface="Arial"/>
                  <a:ea typeface="+mj-ea"/>
                </a:defRPr>
              </a:lvl1pPr>
            </a:lstStyle>
            <a:p>
              <a:pPr algn="ct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Cluster deployment</a:t>
              </a:r>
              <a:endParaRPr lang="en-US" altLang="zh-CN" dirty="0">
                <a:solidFill>
                  <a:schemeClr val="bg1">
                    <a:lumMod val="50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3" name="文本框 332"/>
            <p:cNvSpPr txBox="1"/>
            <p:nvPr/>
          </p:nvSpPr>
          <p:spPr bwMode="gray">
            <a:xfrm>
              <a:off x="7929125" y="4568523"/>
              <a:ext cx="2690160" cy="261610"/>
            </a:xfrm>
            <a:prstGeom prst="rect">
              <a:avLst/>
            </a:prstGeom>
          </p:spPr>
          <p:txBody>
            <a:bodyPr wrap="none">
              <a:spAutoFit/>
            </a:bodyPr>
            <a:lstStyle>
              <a:defPPr>
                <a:defRPr lang="en-US"/>
              </a:defPPr>
              <a:lvl1pPr>
                <a:defRPr sz="1400">
                  <a:latin typeface="Arial" panose="020B0604020202020204" pitchFamily="34" charset="0"/>
                  <a:ea typeface="微软雅黑" panose="020B0503020204020204" pitchFamily="34" charset="-122"/>
                  <a:cs typeface="Arial" panose="020B0604020202020204" pitchFamily="34" charset="0"/>
                </a:defRPr>
              </a:lvl1pPr>
            </a:lstStyle>
            <a:p>
              <a:pPr marL="0" marR="0" lvl="0" indent="0" defTabSz="914400" eaLnBrk="1" fontAlgn="ctr" latinLnBrk="0" hangingPunct="1">
                <a:lnSpc>
                  <a:spcPct val="100000"/>
                </a:lnSpc>
                <a:spcBef>
                  <a:spcPts val="0"/>
                </a:spcBef>
                <a:spcAft>
                  <a:spcPts val="0"/>
                </a:spcAft>
                <a:buClrTx/>
                <a:buSzTx/>
                <a:buFontTx/>
                <a:buNone/>
                <a:tabLst/>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Integrated wired and wireless topology</a:t>
              </a:r>
              <a:endParaRPr kumimoji="0" lang="en-US" altLang="zh-CN" sz="11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文本框 333"/>
            <p:cNvSpPr txBox="1"/>
            <p:nvPr/>
          </p:nvSpPr>
          <p:spPr bwMode="gray">
            <a:xfrm>
              <a:off x="5101759" y="1540590"/>
              <a:ext cx="3857146" cy="261610"/>
            </a:xfrm>
            <a:prstGeom prst="rect">
              <a:avLst/>
            </a:prstGeom>
          </p:spPr>
          <p:txBody>
            <a:bodyPr wrap="none">
              <a:spAutoFit/>
            </a:bodyPr>
            <a:lstStyle>
              <a:defPPr>
                <a:defRPr lang="en-US"/>
              </a:defPPr>
              <a:lvl1pPr>
                <a:defRPr sz="1200">
                  <a:latin typeface="Arial"/>
                  <a:ea typeface="+mj-ea"/>
                </a:defRPr>
              </a:lvl1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Automatic optimization in the event of high interference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文本框 334"/>
            <p:cNvSpPr txBox="1"/>
            <p:nvPr/>
          </p:nvSpPr>
          <p:spPr bwMode="gray">
            <a:xfrm>
              <a:off x="4466386" y="4931803"/>
              <a:ext cx="1600118" cy="261610"/>
            </a:xfrm>
            <a:prstGeom prst="rect">
              <a:avLst/>
            </a:prstGeom>
          </p:spPr>
          <p:txBody>
            <a:bodyPr wrap="none">
              <a:spAutoFit/>
            </a:bodyPr>
            <a:lstStyle>
              <a:defPPr>
                <a:defRPr lang="en-US"/>
              </a:defPPr>
              <a:lvl1pPr>
                <a:defRPr sz="1400">
                  <a:latin typeface="Arial" panose="020B0604020202020204" pitchFamily="34" charset="0"/>
                  <a:ea typeface="微软雅黑" panose="020B0503020204020204" pitchFamily="34" charset="-122"/>
                  <a:cs typeface="Arial" panose="020B0604020202020204" pitchFamily="34" charset="0"/>
                </a:defRPr>
              </a:lvl1pPr>
            </a:lstStyle>
            <a:p>
              <a:pPr algn="ctr" fontAlgn="ctr">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Wi-Fi signal heat map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文本框 335"/>
            <p:cNvSpPr txBox="1"/>
            <p:nvPr/>
          </p:nvSpPr>
          <p:spPr bwMode="gray">
            <a:xfrm>
              <a:off x="7415242" y="4878463"/>
              <a:ext cx="3212739" cy="261610"/>
            </a:xfrm>
            <a:prstGeom prst="rect">
              <a:avLst/>
            </a:prstGeom>
          </p:spPr>
          <p:txBody>
            <a:bodyPr wrap="none">
              <a:spAutoFit/>
            </a:bodyPr>
            <a:lstStyle>
              <a:defPPr>
                <a:defRPr lang="en-US"/>
              </a:defPPr>
              <a:lvl1pPr>
                <a:defRPr sz="1400">
                  <a:latin typeface="Arial" panose="020B0604020202020204" pitchFamily="34" charset="0"/>
                  <a:ea typeface="微软雅黑" panose="020B0503020204020204" pitchFamily="34" charset="-122"/>
                  <a:cs typeface="Arial" panose="020B0604020202020204" pitchFamily="34" charset="0"/>
                </a:defRPr>
              </a:lvl1pPr>
            </a:lstStyle>
            <a:p>
              <a:pPr fontAlgn="ctr">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Visualized and comparable WLAN optimization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Right Arrow 157"/>
            <p:cNvSpPr/>
            <p:nvPr/>
          </p:nvSpPr>
          <p:spPr bwMode="gray">
            <a:xfrm rot="16200000">
              <a:off x="1626730" y="2568916"/>
              <a:ext cx="241121" cy="459399"/>
            </a:xfrm>
            <a:prstGeom prst="rightArrow">
              <a:avLst>
                <a:gd name="adj1" fmla="val 59013"/>
                <a:gd name="adj2" fmla="val 50000"/>
              </a:avLst>
            </a:prstGeom>
            <a:gradFill flip="none" rotWithShape="1">
              <a:gsLst>
                <a:gs pos="15000">
                  <a:srgbClr val="1AABE2">
                    <a:lumMod val="5000"/>
                    <a:lumOff val="95000"/>
                    <a:alpha val="0"/>
                  </a:srgbClr>
                </a:gs>
                <a:gs pos="81000">
                  <a:srgbClr val="EAF8FA"/>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Right Arrow 157"/>
            <p:cNvSpPr/>
            <p:nvPr/>
          </p:nvSpPr>
          <p:spPr bwMode="gray">
            <a:xfrm rot="16200000">
              <a:off x="1626730" y="4133093"/>
              <a:ext cx="241121" cy="459399"/>
            </a:xfrm>
            <a:prstGeom prst="rightArrow">
              <a:avLst>
                <a:gd name="adj1" fmla="val 59013"/>
                <a:gd name="adj2" fmla="val 50000"/>
              </a:avLst>
            </a:prstGeom>
            <a:gradFill flip="none" rotWithShape="1">
              <a:gsLst>
                <a:gs pos="15000">
                  <a:srgbClr val="1AABE2">
                    <a:lumMod val="5000"/>
                    <a:lumOff val="95000"/>
                    <a:alpha val="0"/>
                  </a:srgbClr>
                </a:gs>
                <a:gs pos="81000">
                  <a:srgbClr val="EAF8FA"/>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9" name="组合 338"/>
            <p:cNvGrpSpPr/>
            <p:nvPr/>
          </p:nvGrpSpPr>
          <p:grpSpPr bwMode="gray">
            <a:xfrm>
              <a:off x="3514156" y="5512068"/>
              <a:ext cx="723046" cy="452608"/>
              <a:chOff x="541338" y="830263"/>
              <a:chExt cx="761999" cy="477837"/>
            </a:xfrm>
            <a:solidFill>
              <a:schemeClr val="bg1">
                <a:lumMod val="65000"/>
              </a:schemeClr>
            </a:solidFill>
          </p:grpSpPr>
          <p:sp>
            <p:nvSpPr>
              <p:cNvPr id="606" name="Freeform 25"/>
              <p:cNvSpPr>
                <a:spLocks/>
              </p:cNvSpPr>
              <p:nvPr/>
            </p:nvSpPr>
            <p:spPr bwMode="gray">
              <a:xfrm>
                <a:off x="541338" y="830263"/>
                <a:ext cx="761999" cy="477837"/>
              </a:xfrm>
              <a:custGeom>
                <a:avLst/>
                <a:gdLst>
                  <a:gd name="T0" fmla="*/ 316 w 1754"/>
                  <a:gd name="T1" fmla="*/ 1065 h 1101"/>
                  <a:gd name="T2" fmla="*/ 316 w 1754"/>
                  <a:gd name="T3" fmla="*/ 1065 h 1101"/>
                  <a:gd name="T4" fmla="*/ 1130 w 1754"/>
                  <a:gd name="T5" fmla="*/ 1065 h 1101"/>
                  <a:gd name="T6" fmla="*/ 1191 w 1754"/>
                  <a:gd name="T7" fmla="*/ 1101 h 1101"/>
                  <a:gd name="T8" fmla="*/ 1261 w 1754"/>
                  <a:gd name="T9" fmla="*/ 1032 h 1101"/>
                  <a:gd name="T10" fmla="*/ 1191 w 1754"/>
                  <a:gd name="T11" fmla="*/ 963 h 1101"/>
                  <a:gd name="T12" fmla="*/ 1131 w 1754"/>
                  <a:gd name="T13" fmla="*/ 998 h 1101"/>
                  <a:gd name="T14" fmla="*/ 316 w 1754"/>
                  <a:gd name="T15" fmla="*/ 998 h 1101"/>
                  <a:gd name="T16" fmla="*/ 66 w 1754"/>
                  <a:gd name="T17" fmla="*/ 749 h 1101"/>
                  <a:gd name="T18" fmla="*/ 279 w 1754"/>
                  <a:gd name="T19" fmla="*/ 502 h 1101"/>
                  <a:gd name="T20" fmla="*/ 306 w 1754"/>
                  <a:gd name="T21" fmla="*/ 477 h 1101"/>
                  <a:gd name="T22" fmla="*/ 838 w 1754"/>
                  <a:gd name="T23" fmla="*/ 66 h 1101"/>
                  <a:gd name="T24" fmla="*/ 1318 w 1754"/>
                  <a:gd name="T25" fmla="*/ 349 h 1101"/>
                  <a:gd name="T26" fmla="*/ 1347 w 1754"/>
                  <a:gd name="T27" fmla="*/ 366 h 1101"/>
                  <a:gd name="T28" fmla="*/ 1687 w 1754"/>
                  <a:gd name="T29" fmla="*/ 710 h 1101"/>
                  <a:gd name="T30" fmla="*/ 1554 w 1754"/>
                  <a:gd name="T31" fmla="*/ 981 h 1101"/>
                  <a:gd name="T32" fmla="*/ 1493 w 1754"/>
                  <a:gd name="T33" fmla="*/ 998 h 1101"/>
                  <a:gd name="T34" fmla="*/ 1466 w 1754"/>
                  <a:gd name="T35" fmla="*/ 998 h 1101"/>
                  <a:gd name="T36" fmla="*/ 1405 w 1754"/>
                  <a:gd name="T37" fmla="*/ 962 h 1101"/>
                  <a:gd name="T38" fmla="*/ 1336 w 1754"/>
                  <a:gd name="T39" fmla="*/ 1031 h 1101"/>
                  <a:gd name="T40" fmla="*/ 1405 w 1754"/>
                  <a:gd name="T41" fmla="*/ 1101 h 1101"/>
                  <a:gd name="T42" fmla="*/ 1465 w 1754"/>
                  <a:gd name="T43" fmla="*/ 1065 h 1101"/>
                  <a:gd name="T44" fmla="*/ 1493 w 1754"/>
                  <a:gd name="T45" fmla="*/ 1065 h 1101"/>
                  <a:gd name="T46" fmla="*/ 1596 w 1754"/>
                  <a:gd name="T47" fmla="*/ 1033 h 1101"/>
                  <a:gd name="T48" fmla="*/ 1754 w 1754"/>
                  <a:gd name="T49" fmla="*/ 710 h 1101"/>
                  <a:gd name="T50" fmla="*/ 1367 w 1754"/>
                  <a:gd name="T51" fmla="*/ 300 h 1101"/>
                  <a:gd name="T52" fmla="*/ 838 w 1754"/>
                  <a:gd name="T53" fmla="*/ 0 h 1101"/>
                  <a:gd name="T54" fmla="*/ 248 w 1754"/>
                  <a:gd name="T55" fmla="*/ 440 h 1101"/>
                  <a:gd name="T56" fmla="*/ 0 w 1754"/>
                  <a:gd name="T57" fmla="*/ 749 h 1101"/>
                  <a:gd name="T58" fmla="*/ 316 w 1754"/>
                  <a:gd name="T59" fmla="*/ 10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4" h="1101">
                    <a:moveTo>
                      <a:pt x="316" y="1065"/>
                    </a:moveTo>
                    <a:lnTo>
                      <a:pt x="316" y="1065"/>
                    </a:lnTo>
                    <a:lnTo>
                      <a:pt x="1130" y="1065"/>
                    </a:lnTo>
                    <a:cubicBezTo>
                      <a:pt x="1142" y="1087"/>
                      <a:pt x="1165" y="1101"/>
                      <a:pt x="1191" y="1101"/>
                    </a:cubicBezTo>
                    <a:cubicBezTo>
                      <a:pt x="1229" y="1101"/>
                      <a:pt x="1261" y="1070"/>
                      <a:pt x="1261" y="1032"/>
                    </a:cubicBezTo>
                    <a:cubicBezTo>
                      <a:pt x="1261" y="994"/>
                      <a:pt x="1229" y="963"/>
                      <a:pt x="1191" y="963"/>
                    </a:cubicBezTo>
                    <a:cubicBezTo>
                      <a:pt x="1165" y="963"/>
                      <a:pt x="1143" y="977"/>
                      <a:pt x="1131" y="998"/>
                    </a:cubicBezTo>
                    <a:lnTo>
                      <a:pt x="316" y="998"/>
                    </a:lnTo>
                    <a:cubicBezTo>
                      <a:pt x="178" y="998"/>
                      <a:pt x="66" y="886"/>
                      <a:pt x="66" y="749"/>
                    </a:cubicBezTo>
                    <a:cubicBezTo>
                      <a:pt x="66" y="626"/>
                      <a:pt x="158" y="520"/>
                      <a:pt x="279" y="502"/>
                    </a:cubicBezTo>
                    <a:cubicBezTo>
                      <a:pt x="292" y="500"/>
                      <a:pt x="303" y="490"/>
                      <a:pt x="306" y="477"/>
                    </a:cubicBezTo>
                    <a:cubicBezTo>
                      <a:pt x="369" y="235"/>
                      <a:pt x="588" y="66"/>
                      <a:pt x="838" y="66"/>
                    </a:cubicBezTo>
                    <a:cubicBezTo>
                      <a:pt x="1037" y="66"/>
                      <a:pt x="1221" y="174"/>
                      <a:pt x="1318" y="349"/>
                    </a:cubicBezTo>
                    <a:cubicBezTo>
                      <a:pt x="1324" y="359"/>
                      <a:pt x="1335" y="366"/>
                      <a:pt x="1347" y="366"/>
                    </a:cubicBezTo>
                    <a:cubicBezTo>
                      <a:pt x="1534" y="368"/>
                      <a:pt x="1687" y="522"/>
                      <a:pt x="1687" y="710"/>
                    </a:cubicBezTo>
                    <a:cubicBezTo>
                      <a:pt x="1687" y="813"/>
                      <a:pt x="1638" y="912"/>
                      <a:pt x="1554" y="981"/>
                    </a:cubicBezTo>
                    <a:cubicBezTo>
                      <a:pt x="1540" y="992"/>
                      <a:pt x="1518" y="998"/>
                      <a:pt x="1493" y="998"/>
                    </a:cubicBezTo>
                    <a:lnTo>
                      <a:pt x="1466" y="998"/>
                    </a:lnTo>
                    <a:cubicBezTo>
                      <a:pt x="1454" y="977"/>
                      <a:pt x="1431" y="962"/>
                      <a:pt x="1405" y="962"/>
                    </a:cubicBezTo>
                    <a:cubicBezTo>
                      <a:pt x="1366" y="962"/>
                      <a:pt x="1336" y="993"/>
                      <a:pt x="1336" y="1031"/>
                    </a:cubicBezTo>
                    <a:cubicBezTo>
                      <a:pt x="1336" y="1069"/>
                      <a:pt x="1366" y="1101"/>
                      <a:pt x="1405" y="1101"/>
                    </a:cubicBezTo>
                    <a:cubicBezTo>
                      <a:pt x="1431" y="1101"/>
                      <a:pt x="1453" y="1086"/>
                      <a:pt x="1465" y="1065"/>
                    </a:cubicBezTo>
                    <a:lnTo>
                      <a:pt x="1493" y="1065"/>
                    </a:lnTo>
                    <a:cubicBezTo>
                      <a:pt x="1534" y="1065"/>
                      <a:pt x="1570" y="1054"/>
                      <a:pt x="1596" y="1033"/>
                    </a:cubicBezTo>
                    <a:cubicBezTo>
                      <a:pt x="1696" y="951"/>
                      <a:pt x="1754" y="833"/>
                      <a:pt x="1754" y="710"/>
                    </a:cubicBezTo>
                    <a:cubicBezTo>
                      <a:pt x="1754" y="492"/>
                      <a:pt x="1582" y="312"/>
                      <a:pt x="1367" y="300"/>
                    </a:cubicBezTo>
                    <a:cubicBezTo>
                      <a:pt x="1256" y="114"/>
                      <a:pt x="1055" y="0"/>
                      <a:pt x="838" y="0"/>
                    </a:cubicBezTo>
                    <a:cubicBezTo>
                      <a:pt x="565" y="0"/>
                      <a:pt x="325" y="179"/>
                      <a:pt x="248" y="440"/>
                    </a:cubicBezTo>
                    <a:cubicBezTo>
                      <a:pt x="105" y="472"/>
                      <a:pt x="0" y="601"/>
                      <a:pt x="0" y="749"/>
                    </a:cubicBezTo>
                    <a:cubicBezTo>
                      <a:pt x="0" y="923"/>
                      <a:pt x="141" y="1065"/>
                      <a:pt x="316" y="1065"/>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7" name="Freeform 26"/>
              <p:cNvSpPr>
                <a:spLocks/>
              </p:cNvSpPr>
              <p:nvPr/>
            </p:nvSpPr>
            <p:spPr bwMode="gray">
              <a:xfrm>
                <a:off x="846138" y="1104900"/>
                <a:ext cx="127000" cy="127000"/>
              </a:xfrm>
              <a:custGeom>
                <a:avLst/>
                <a:gdLst>
                  <a:gd name="T0" fmla="*/ 126 w 290"/>
                  <a:gd name="T1" fmla="*/ 283 h 291"/>
                  <a:gd name="T2" fmla="*/ 126 w 290"/>
                  <a:gd name="T3" fmla="*/ 283 h 291"/>
                  <a:gd name="T4" fmla="*/ 126 w 290"/>
                  <a:gd name="T5" fmla="*/ 283 h 291"/>
                  <a:gd name="T6" fmla="*/ 126 w 290"/>
                  <a:gd name="T7" fmla="*/ 283 h 291"/>
                  <a:gd name="T8" fmla="*/ 145 w 290"/>
                  <a:gd name="T9" fmla="*/ 291 h 291"/>
                  <a:gd name="T10" fmla="*/ 164 w 290"/>
                  <a:gd name="T11" fmla="*/ 283 h 291"/>
                  <a:gd name="T12" fmla="*/ 290 w 290"/>
                  <a:gd name="T13" fmla="*/ 158 h 291"/>
                  <a:gd name="T14" fmla="*/ 253 w 290"/>
                  <a:gd name="T15" fmla="*/ 120 h 291"/>
                  <a:gd name="T16" fmla="*/ 172 w 290"/>
                  <a:gd name="T17" fmla="*/ 200 h 291"/>
                  <a:gd name="T18" fmla="*/ 172 w 290"/>
                  <a:gd name="T19" fmla="*/ 53 h 291"/>
                  <a:gd name="T20" fmla="*/ 221 w 290"/>
                  <a:gd name="T21" fmla="*/ 53 h 291"/>
                  <a:gd name="T22" fmla="*/ 248 w 290"/>
                  <a:gd name="T23" fmla="*/ 26 h 291"/>
                  <a:gd name="T24" fmla="*/ 221 w 290"/>
                  <a:gd name="T25" fmla="*/ 0 h 291"/>
                  <a:gd name="T26" fmla="*/ 149 w 290"/>
                  <a:gd name="T27" fmla="*/ 0 h 291"/>
                  <a:gd name="T28" fmla="*/ 137 w 290"/>
                  <a:gd name="T29" fmla="*/ 3 h 291"/>
                  <a:gd name="T30" fmla="*/ 119 w 290"/>
                  <a:gd name="T31" fmla="*/ 28 h 291"/>
                  <a:gd name="T32" fmla="*/ 119 w 290"/>
                  <a:gd name="T33" fmla="*/ 200 h 291"/>
                  <a:gd name="T34" fmla="*/ 37 w 290"/>
                  <a:gd name="T35" fmla="*/ 120 h 291"/>
                  <a:gd name="T36" fmla="*/ 0 w 290"/>
                  <a:gd name="T37" fmla="*/ 158 h 291"/>
                  <a:gd name="T38" fmla="*/ 126 w 290"/>
                  <a:gd name="T39" fmla="*/ 283 h 291"/>
                  <a:gd name="T40" fmla="*/ 126 w 290"/>
                  <a:gd name="T41" fmla="*/ 28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0" h="291">
                    <a:moveTo>
                      <a:pt x="126" y="283"/>
                    </a:moveTo>
                    <a:lnTo>
                      <a:pt x="126" y="283"/>
                    </a:lnTo>
                    <a:lnTo>
                      <a:pt x="126" y="283"/>
                    </a:lnTo>
                    <a:lnTo>
                      <a:pt x="126" y="283"/>
                    </a:lnTo>
                    <a:cubicBezTo>
                      <a:pt x="131" y="288"/>
                      <a:pt x="138" y="291"/>
                      <a:pt x="145" y="291"/>
                    </a:cubicBezTo>
                    <a:cubicBezTo>
                      <a:pt x="153" y="291"/>
                      <a:pt x="159" y="288"/>
                      <a:pt x="164" y="283"/>
                    </a:cubicBezTo>
                    <a:lnTo>
                      <a:pt x="290" y="158"/>
                    </a:lnTo>
                    <a:lnTo>
                      <a:pt x="253" y="120"/>
                    </a:lnTo>
                    <a:lnTo>
                      <a:pt x="172" y="200"/>
                    </a:lnTo>
                    <a:lnTo>
                      <a:pt x="172" y="53"/>
                    </a:lnTo>
                    <a:lnTo>
                      <a:pt x="221" y="53"/>
                    </a:lnTo>
                    <a:cubicBezTo>
                      <a:pt x="236" y="53"/>
                      <a:pt x="248" y="41"/>
                      <a:pt x="248" y="26"/>
                    </a:cubicBezTo>
                    <a:cubicBezTo>
                      <a:pt x="248" y="12"/>
                      <a:pt x="236" y="0"/>
                      <a:pt x="221" y="0"/>
                    </a:cubicBezTo>
                    <a:lnTo>
                      <a:pt x="149" y="0"/>
                    </a:lnTo>
                    <a:cubicBezTo>
                      <a:pt x="145" y="0"/>
                      <a:pt x="140" y="1"/>
                      <a:pt x="137" y="3"/>
                    </a:cubicBezTo>
                    <a:cubicBezTo>
                      <a:pt x="126" y="6"/>
                      <a:pt x="119" y="16"/>
                      <a:pt x="119" y="28"/>
                    </a:cubicBezTo>
                    <a:lnTo>
                      <a:pt x="119" y="200"/>
                    </a:lnTo>
                    <a:lnTo>
                      <a:pt x="37" y="120"/>
                    </a:lnTo>
                    <a:lnTo>
                      <a:pt x="0" y="158"/>
                    </a:lnTo>
                    <a:lnTo>
                      <a:pt x="126" y="283"/>
                    </a:lnTo>
                    <a:lnTo>
                      <a:pt x="126" y="283"/>
                    </a:ln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8" name="Freeform 27"/>
              <p:cNvSpPr>
                <a:spLocks/>
              </p:cNvSpPr>
              <p:nvPr/>
            </p:nvSpPr>
            <p:spPr bwMode="gray">
              <a:xfrm>
                <a:off x="942975" y="1008063"/>
                <a:ext cx="127000" cy="127000"/>
              </a:xfrm>
              <a:custGeom>
                <a:avLst/>
                <a:gdLst>
                  <a:gd name="T0" fmla="*/ 282 w 290"/>
                  <a:gd name="T1" fmla="*/ 127 h 291"/>
                  <a:gd name="T2" fmla="*/ 282 w 290"/>
                  <a:gd name="T3" fmla="*/ 127 h 291"/>
                  <a:gd name="T4" fmla="*/ 282 w 290"/>
                  <a:gd name="T5" fmla="*/ 127 h 291"/>
                  <a:gd name="T6" fmla="*/ 282 w 290"/>
                  <a:gd name="T7" fmla="*/ 127 h 291"/>
                  <a:gd name="T8" fmla="*/ 282 w 290"/>
                  <a:gd name="T9" fmla="*/ 127 h 291"/>
                  <a:gd name="T10" fmla="*/ 157 w 290"/>
                  <a:gd name="T11" fmla="*/ 0 h 291"/>
                  <a:gd name="T12" fmla="*/ 119 w 290"/>
                  <a:gd name="T13" fmla="*/ 38 h 291"/>
                  <a:gd name="T14" fmla="*/ 199 w 290"/>
                  <a:gd name="T15" fmla="*/ 119 h 291"/>
                  <a:gd name="T16" fmla="*/ 54 w 290"/>
                  <a:gd name="T17" fmla="*/ 119 h 291"/>
                  <a:gd name="T18" fmla="*/ 54 w 290"/>
                  <a:gd name="T19" fmla="*/ 71 h 291"/>
                  <a:gd name="T20" fmla="*/ 28 w 290"/>
                  <a:gd name="T21" fmla="*/ 45 h 291"/>
                  <a:gd name="T22" fmla="*/ 1 w 290"/>
                  <a:gd name="T23" fmla="*/ 71 h 291"/>
                  <a:gd name="T24" fmla="*/ 1 w 290"/>
                  <a:gd name="T25" fmla="*/ 140 h 291"/>
                  <a:gd name="T26" fmla="*/ 0 w 290"/>
                  <a:gd name="T27" fmla="*/ 146 h 291"/>
                  <a:gd name="T28" fmla="*/ 27 w 290"/>
                  <a:gd name="T29" fmla="*/ 172 h 291"/>
                  <a:gd name="T30" fmla="*/ 199 w 290"/>
                  <a:gd name="T31" fmla="*/ 172 h 291"/>
                  <a:gd name="T32" fmla="*/ 119 w 290"/>
                  <a:gd name="T33" fmla="*/ 253 h 291"/>
                  <a:gd name="T34" fmla="*/ 157 w 290"/>
                  <a:gd name="T35" fmla="*/ 291 h 291"/>
                  <a:gd name="T36" fmla="*/ 282 w 290"/>
                  <a:gd name="T37" fmla="*/ 165 h 291"/>
                  <a:gd name="T38" fmla="*/ 282 w 290"/>
                  <a:gd name="T39" fmla="*/ 164 h 291"/>
                  <a:gd name="T40" fmla="*/ 282 w 290"/>
                  <a:gd name="T41" fmla="*/ 164 h 291"/>
                  <a:gd name="T42" fmla="*/ 282 w 290"/>
                  <a:gd name="T43" fmla="*/ 164 h 291"/>
                  <a:gd name="T44" fmla="*/ 290 w 290"/>
                  <a:gd name="T45" fmla="*/ 146 h 291"/>
                  <a:gd name="T46" fmla="*/ 282 w 290"/>
                  <a:gd name="T47" fmla="*/ 12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91">
                    <a:moveTo>
                      <a:pt x="282" y="127"/>
                    </a:moveTo>
                    <a:lnTo>
                      <a:pt x="282" y="127"/>
                    </a:lnTo>
                    <a:lnTo>
                      <a:pt x="282" y="127"/>
                    </a:lnTo>
                    <a:lnTo>
                      <a:pt x="282" y="127"/>
                    </a:lnTo>
                    <a:lnTo>
                      <a:pt x="282" y="127"/>
                    </a:lnTo>
                    <a:lnTo>
                      <a:pt x="157" y="0"/>
                    </a:lnTo>
                    <a:lnTo>
                      <a:pt x="119" y="38"/>
                    </a:lnTo>
                    <a:lnTo>
                      <a:pt x="199" y="119"/>
                    </a:lnTo>
                    <a:lnTo>
                      <a:pt x="54" y="119"/>
                    </a:lnTo>
                    <a:lnTo>
                      <a:pt x="54" y="71"/>
                    </a:lnTo>
                    <a:cubicBezTo>
                      <a:pt x="54" y="57"/>
                      <a:pt x="42" y="45"/>
                      <a:pt x="28" y="45"/>
                    </a:cubicBezTo>
                    <a:cubicBezTo>
                      <a:pt x="13" y="45"/>
                      <a:pt x="1" y="57"/>
                      <a:pt x="1" y="71"/>
                    </a:cubicBezTo>
                    <a:lnTo>
                      <a:pt x="1" y="140"/>
                    </a:lnTo>
                    <a:cubicBezTo>
                      <a:pt x="1" y="142"/>
                      <a:pt x="0" y="144"/>
                      <a:pt x="0" y="146"/>
                    </a:cubicBezTo>
                    <a:cubicBezTo>
                      <a:pt x="0" y="160"/>
                      <a:pt x="12" y="172"/>
                      <a:pt x="27" y="172"/>
                    </a:cubicBezTo>
                    <a:lnTo>
                      <a:pt x="199" y="172"/>
                    </a:lnTo>
                    <a:lnTo>
                      <a:pt x="119" y="253"/>
                    </a:lnTo>
                    <a:lnTo>
                      <a:pt x="157" y="291"/>
                    </a:lnTo>
                    <a:lnTo>
                      <a:pt x="282" y="165"/>
                    </a:lnTo>
                    <a:lnTo>
                      <a:pt x="282" y="164"/>
                    </a:lnTo>
                    <a:lnTo>
                      <a:pt x="282" y="164"/>
                    </a:lnTo>
                    <a:lnTo>
                      <a:pt x="282" y="164"/>
                    </a:lnTo>
                    <a:cubicBezTo>
                      <a:pt x="287" y="160"/>
                      <a:pt x="290" y="153"/>
                      <a:pt x="290" y="146"/>
                    </a:cubicBezTo>
                    <a:cubicBezTo>
                      <a:pt x="290" y="138"/>
                      <a:pt x="287" y="132"/>
                      <a:pt x="282" y="127"/>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9" name="Freeform 28"/>
              <p:cNvSpPr>
                <a:spLocks/>
              </p:cNvSpPr>
              <p:nvPr/>
            </p:nvSpPr>
            <p:spPr bwMode="gray">
              <a:xfrm>
                <a:off x="749300" y="1009650"/>
                <a:ext cx="125412" cy="127000"/>
              </a:xfrm>
              <a:custGeom>
                <a:avLst/>
                <a:gdLst>
                  <a:gd name="T0" fmla="*/ 236 w 290"/>
                  <a:gd name="T1" fmla="*/ 215 h 290"/>
                  <a:gd name="T2" fmla="*/ 236 w 290"/>
                  <a:gd name="T3" fmla="*/ 215 h 290"/>
                  <a:gd name="T4" fmla="*/ 263 w 290"/>
                  <a:gd name="T5" fmla="*/ 242 h 290"/>
                  <a:gd name="T6" fmla="*/ 290 w 290"/>
                  <a:gd name="T7" fmla="*/ 215 h 290"/>
                  <a:gd name="T8" fmla="*/ 290 w 290"/>
                  <a:gd name="T9" fmla="*/ 143 h 290"/>
                  <a:gd name="T10" fmla="*/ 263 w 290"/>
                  <a:gd name="T11" fmla="*/ 116 h 290"/>
                  <a:gd name="T12" fmla="*/ 94 w 290"/>
                  <a:gd name="T13" fmla="*/ 116 h 290"/>
                  <a:gd name="T14" fmla="*/ 173 w 290"/>
                  <a:gd name="T15" fmla="*/ 37 h 290"/>
                  <a:gd name="T16" fmla="*/ 135 w 290"/>
                  <a:gd name="T17" fmla="*/ 0 h 290"/>
                  <a:gd name="T18" fmla="*/ 18 w 290"/>
                  <a:gd name="T19" fmla="*/ 118 h 290"/>
                  <a:gd name="T20" fmla="*/ 0 w 290"/>
                  <a:gd name="T21" fmla="*/ 143 h 290"/>
                  <a:gd name="T22" fmla="*/ 10 w 290"/>
                  <a:gd name="T23" fmla="*/ 164 h 290"/>
                  <a:gd name="T24" fmla="*/ 10 w 290"/>
                  <a:gd name="T25" fmla="*/ 164 h 290"/>
                  <a:gd name="T26" fmla="*/ 135 w 290"/>
                  <a:gd name="T27" fmla="*/ 290 h 290"/>
                  <a:gd name="T28" fmla="*/ 173 w 290"/>
                  <a:gd name="T29" fmla="*/ 253 h 290"/>
                  <a:gd name="T30" fmla="*/ 91 w 290"/>
                  <a:gd name="T31" fmla="*/ 170 h 290"/>
                  <a:gd name="T32" fmla="*/ 236 w 290"/>
                  <a:gd name="T33" fmla="*/ 170 h 290"/>
                  <a:gd name="T34" fmla="*/ 236 w 290"/>
                  <a:gd name="T35" fmla="*/ 21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290">
                    <a:moveTo>
                      <a:pt x="236" y="215"/>
                    </a:moveTo>
                    <a:lnTo>
                      <a:pt x="236" y="215"/>
                    </a:lnTo>
                    <a:cubicBezTo>
                      <a:pt x="236" y="230"/>
                      <a:pt x="248" y="242"/>
                      <a:pt x="263" y="242"/>
                    </a:cubicBezTo>
                    <a:cubicBezTo>
                      <a:pt x="278" y="242"/>
                      <a:pt x="290" y="230"/>
                      <a:pt x="290" y="215"/>
                    </a:cubicBezTo>
                    <a:lnTo>
                      <a:pt x="290" y="143"/>
                    </a:lnTo>
                    <a:cubicBezTo>
                      <a:pt x="290" y="128"/>
                      <a:pt x="278" y="116"/>
                      <a:pt x="263" y="116"/>
                    </a:cubicBezTo>
                    <a:lnTo>
                      <a:pt x="94" y="116"/>
                    </a:lnTo>
                    <a:lnTo>
                      <a:pt x="173" y="37"/>
                    </a:lnTo>
                    <a:lnTo>
                      <a:pt x="135" y="0"/>
                    </a:lnTo>
                    <a:lnTo>
                      <a:pt x="18" y="118"/>
                    </a:lnTo>
                    <a:cubicBezTo>
                      <a:pt x="7" y="122"/>
                      <a:pt x="0" y="132"/>
                      <a:pt x="0" y="143"/>
                    </a:cubicBezTo>
                    <a:cubicBezTo>
                      <a:pt x="0" y="151"/>
                      <a:pt x="4" y="159"/>
                      <a:pt x="10" y="164"/>
                    </a:cubicBezTo>
                    <a:lnTo>
                      <a:pt x="10" y="164"/>
                    </a:lnTo>
                    <a:lnTo>
                      <a:pt x="135" y="290"/>
                    </a:lnTo>
                    <a:lnTo>
                      <a:pt x="173" y="253"/>
                    </a:lnTo>
                    <a:lnTo>
                      <a:pt x="91" y="170"/>
                    </a:lnTo>
                    <a:lnTo>
                      <a:pt x="236" y="170"/>
                    </a:lnTo>
                    <a:lnTo>
                      <a:pt x="236" y="215"/>
                    </a:ln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0" name="Freeform 29"/>
              <p:cNvSpPr>
                <a:spLocks/>
              </p:cNvSpPr>
              <p:nvPr/>
            </p:nvSpPr>
            <p:spPr bwMode="gray">
              <a:xfrm>
                <a:off x="846138" y="911225"/>
                <a:ext cx="125412" cy="125412"/>
              </a:xfrm>
              <a:custGeom>
                <a:avLst/>
                <a:gdLst>
                  <a:gd name="T0" fmla="*/ 72 w 291"/>
                  <a:gd name="T1" fmla="*/ 232 h 286"/>
                  <a:gd name="T2" fmla="*/ 72 w 291"/>
                  <a:gd name="T3" fmla="*/ 232 h 286"/>
                  <a:gd name="T4" fmla="*/ 45 w 291"/>
                  <a:gd name="T5" fmla="*/ 259 h 286"/>
                  <a:gd name="T6" fmla="*/ 72 w 291"/>
                  <a:gd name="T7" fmla="*/ 286 h 286"/>
                  <a:gd name="T8" fmla="*/ 144 w 291"/>
                  <a:gd name="T9" fmla="*/ 286 h 286"/>
                  <a:gd name="T10" fmla="*/ 145 w 291"/>
                  <a:gd name="T11" fmla="*/ 286 h 286"/>
                  <a:gd name="T12" fmla="*/ 146 w 291"/>
                  <a:gd name="T13" fmla="*/ 286 h 286"/>
                  <a:gd name="T14" fmla="*/ 172 w 291"/>
                  <a:gd name="T15" fmla="*/ 259 h 286"/>
                  <a:gd name="T16" fmla="*/ 172 w 291"/>
                  <a:gd name="T17" fmla="*/ 91 h 286"/>
                  <a:gd name="T18" fmla="*/ 253 w 291"/>
                  <a:gd name="T19" fmla="*/ 171 h 286"/>
                  <a:gd name="T20" fmla="*/ 291 w 291"/>
                  <a:gd name="T21" fmla="*/ 133 h 286"/>
                  <a:gd name="T22" fmla="*/ 165 w 291"/>
                  <a:gd name="T23" fmla="*/ 8 h 286"/>
                  <a:gd name="T24" fmla="*/ 165 w 291"/>
                  <a:gd name="T25" fmla="*/ 8 h 286"/>
                  <a:gd name="T26" fmla="*/ 164 w 291"/>
                  <a:gd name="T27" fmla="*/ 8 h 286"/>
                  <a:gd name="T28" fmla="*/ 164 w 291"/>
                  <a:gd name="T29" fmla="*/ 8 h 286"/>
                  <a:gd name="T30" fmla="*/ 146 w 291"/>
                  <a:gd name="T31" fmla="*/ 0 h 286"/>
                  <a:gd name="T32" fmla="*/ 127 w 291"/>
                  <a:gd name="T33" fmla="*/ 8 h 286"/>
                  <a:gd name="T34" fmla="*/ 127 w 291"/>
                  <a:gd name="T35" fmla="*/ 8 h 286"/>
                  <a:gd name="T36" fmla="*/ 127 w 291"/>
                  <a:gd name="T37" fmla="*/ 8 h 286"/>
                  <a:gd name="T38" fmla="*/ 127 w 291"/>
                  <a:gd name="T39" fmla="*/ 8 h 286"/>
                  <a:gd name="T40" fmla="*/ 0 w 291"/>
                  <a:gd name="T41" fmla="*/ 133 h 286"/>
                  <a:gd name="T42" fmla="*/ 38 w 291"/>
                  <a:gd name="T43" fmla="*/ 171 h 286"/>
                  <a:gd name="T44" fmla="*/ 119 w 291"/>
                  <a:gd name="T45" fmla="*/ 91 h 286"/>
                  <a:gd name="T46" fmla="*/ 119 w 291"/>
                  <a:gd name="T47" fmla="*/ 232 h 286"/>
                  <a:gd name="T48" fmla="*/ 72 w 291"/>
                  <a:gd name="T49"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1" h="286">
                    <a:moveTo>
                      <a:pt x="72" y="232"/>
                    </a:moveTo>
                    <a:lnTo>
                      <a:pt x="72" y="232"/>
                    </a:lnTo>
                    <a:cubicBezTo>
                      <a:pt x="57" y="232"/>
                      <a:pt x="45" y="244"/>
                      <a:pt x="45" y="259"/>
                    </a:cubicBezTo>
                    <a:cubicBezTo>
                      <a:pt x="45" y="274"/>
                      <a:pt x="57" y="286"/>
                      <a:pt x="72" y="286"/>
                    </a:cubicBezTo>
                    <a:lnTo>
                      <a:pt x="144" y="286"/>
                    </a:lnTo>
                    <a:cubicBezTo>
                      <a:pt x="144" y="286"/>
                      <a:pt x="145" y="286"/>
                      <a:pt x="145" y="286"/>
                    </a:cubicBezTo>
                    <a:cubicBezTo>
                      <a:pt x="145" y="286"/>
                      <a:pt x="145" y="286"/>
                      <a:pt x="146" y="286"/>
                    </a:cubicBezTo>
                    <a:cubicBezTo>
                      <a:pt x="160" y="286"/>
                      <a:pt x="172" y="274"/>
                      <a:pt x="172" y="259"/>
                    </a:cubicBezTo>
                    <a:lnTo>
                      <a:pt x="172" y="91"/>
                    </a:lnTo>
                    <a:lnTo>
                      <a:pt x="253" y="171"/>
                    </a:lnTo>
                    <a:lnTo>
                      <a:pt x="291" y="133"/>
                    </a:lnTo>
                    <a:lnTo>
                      <a:pt x="165" y="8"/>
                    </a:lnTo>
                    <a:lnTo>
                      <a:pt x="165" y="8"/>
                    </a:lnTo>
                    <a:lnTo>
                      <a:pt x="164" y="8"/>
                    </a:lnTo>
                    <a:lnTo>
                      <a:pt x="164" y="8"/>
                    </a:lnTo>
                    <a:cubicBezTo>
                      <a:pt x="160" y="3"/>
                      <a:pt x="153" y="0"/>
                      <a:pt x="146" y="0"/>
                    </a:cubicBezTo>
                    <a:cubicBezTo>
                      <a:pt x="138" y="0"/>
                      <a:pt x="132" y="3"/>
                      <a:pt x="127" y="8"/>
                    </a:cubicBezTo>
                    <a:lnTo>
                      <a:pt x="127" y="8"/>
                    </a:lnTo>
                    <a:lnTo>
                      <a:pt x="127" y="8"/>
                    </a:lnTo>
                    <a:lnTo>
                      <a:pt x="127" y="8"/>
                    </a:lnTo>
                    <a:lnTo>
                      <a:pt x="0" y="133"/>
                    </a:lnTo>
                    <a:lnTo>
                      <a:pt x="38" y="171"/>
                    </a:lnTo>
                    <a:lnTo>
                      <a:pt x="119" y="91"/>
                    </a:lnTo>
                    <a:lnTo>
                      <a:pt x="119" y="232"/>
                    </a:lnTo>
                    <a:lnTo>
                      <a:pt x="72" y="232"/>
                    </a:ln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0" name="组合 993"/>
            <p:cNvGrpSpPr>
              <a:grpSpLocks/>
            </p:cNvGrpSpPr>
            <p:nvPr/>
          </p:nvGrpSpPr>
          <p:grpSpPr bwMode="gray">
            <a:xfrm>
              <a:off x="5877669" y="5641535"/>
              <a:ext cx="973138" cy="193675"/>
              <a:chOff x="2305050" y="1276351"/>
              <a:chExt cx="973138" cy="193675"/>
            </a:xfrm>
            <a:solidFill>
              <a:schemeClr val="bg1">
                <a:lumMod val="65000"/>
              </a:schemeClr>
            </a:solidFill>
          </p:grpSpPr>
          <p:sp>
            <p:nvSpPr>
              <p:cNvPr id="577" name="Freeform 204"/>
              <p:cNvSpPr>
                <a:spLocks/>
              </p:cNvSpPr>
              <p:nvPr/>
            </p:nvSpPr>
            <p:spPr bwMode="gray">
              <a:xfrm>
                <a:off x="2305050" y="1276351"/>
                <a:ext cx="119063" cy="174625"/>
              </a:xfrm>
              <a:custGeom>
                <a:avLst/>
                <a:gdLst>
                  <a:gd name="T0" fmla="*/ 2147483647 w 253"/>
                  <a:gd name="T1" fmla="*/ 2147483647 h 369"/>
                  <a:gd name="T2" fmla="*/ 2147483647 w 253"/>
                  <a:gd name="T3" fmla="*/ 2147483647 h 369"/>
                  <a:gd name="T4" fmla="*/ 2147483647 w 253"/>
                  <a:gd name="T5" fmla="*/ 2147483647 h 369"/>
                  <a:gd name="T6" fmla="*/ 0 w 253"/>
                  <a:gd name="T7" fmla="*/ 2147483647 h 369"/>
                  <a:gd name="T8" fmla="*/ 0 w 253"/>
                  <a:gd name="T9" fmla="*/ 2147483647 h 369"/>
                  <a:gd name="T10" fmla="*/ 2147483647 w 253"/>
                  <a:gd name="T11" fmla="*/ 0 h 369"/>
                  <a:gd name="T12" fmla="*/ 2147483647 w 253"/>
                  <a:gd name="T13" fmla="*/ 0 h 369"/>
                  <a:gd name="T14" fmla="*/ 2147483647 w 253"/>
                  <a:gd name="T15" fmla="*/ 2147483647 h 369"/>
                  <a:gd name="T16" fmla="*/ 2147483647 w 253"/>
                  <a:gd name="T17" fmla="*/ 2147483647 h 369"/>
                  <a:gd name="T18" fmla="*/ 2147483647 w 253"/>
                  <a:gd name="T19" fmla="*/ 2147483647 h 369"/>
                  <a:gd name="T20" fmla="*/ 2147483647 w 253"/>
                  <a:gd name="T21" fmla="*/ 2147483647 h 369"/>
                  <a:gd name="T22" fmla="*/ 2147483647 w 253"/>
                  <a:gd name="T23" fmla="*/ 2147483647 h 369"/>
                  <a:gd name="T24" fmla="*/ 2147483647 w 253"/>
                  <a:gd name="T25" fmla="*/ 2147483647 h 369"/>
                  <a:gd name="T26" fmla="*/ 2147483647 w 253"/>
                  <a:gd name="T27" fmla="*/ 2147483647 h 369"/>
                  <a:gd name="T28" fmla="*/ 2147483647 w 253"/>
                  <a:gd name="T29" fmla="*/ 2147483647 h 369"/>
                  <a:gd name="T30" fmla="*/ 2147483647 w 253"/>
                  <a:gd name="T31" fmla="*/ 2147483647 h 3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3"/>
                  <a:gd name="T49" fmla="*/ 0 h 369"/>
                  <a:gd name="T50" fmla="*/ 253 w 253"/>
                  <a:gd name="T51" fmla="*/ 369 h 3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3" h="369">
                    <a:moveTo>
                      <a:pt x="226" y="369"/>
                    </a:moveTo>
                    <a:lnTo>
                      <a:pt x="226" y="369"/>
                    </a:lnTo>
                    <a:lnTo>
                      <a:pt x="56" y="369"/>
                    </a:lnTo>
                    <a:cubicBezTo>
                      <a:pt x="25" y="369"/>
                      <a:pt x="0" y="344"/>
                      <a:pt x="0" y="312"/>
                    </a:cubicBezTo>
                    <a:lnTo>
                      <a:pt x="0" y="57"/>
                    </a:lnTo>
                    <a:cubicBezTo>
                      <a:pt x="0" y="25"/>
                      <a:pt x="25" y="0"/>
                      <a:pt x="56" y="0"/>
                    </a:cubicBezTo>
                    <a:lnTo>
                      <a:pt x="226" y="0"/>
                    </a:lnTo>
                    <a:cubicBezTo>
                      <a:pt x="241" y="0"/>
                      <a:pt x="253" y="12"/>
                      <a:pt x="253" y="27"/>
                    </a:cubicBezTo>
                    <a:cubicBezTo>
                      <a:pt x="253" y="41"/>
                      <a:pt x="241" y="53"/>
                      <a:pt x="226" y="53"/>
                    </a:cubicBezTo>
                    <a:lnTo>
                      <a:pt x="56" y="53"/>
                    </a:lnTo>
                    <a:cubicBezTo>
                      <a:pt x="54" y="53"/>
                      <a:pt x="53" y="55"/>
                      <a:pt x="53" y="57"/>
                    </a:cubicBezTo>
                    <a:lnTo>
                      <a:pt x="53" y="312"/>
                    </a:lnTo>
                    <a:cubicBezTo>
                      <a:pt x="53" y="314"/>
                      <a:pt x="54" y="316"/>
                      <a:pt x="56" y="316"/>
                    </a:cubicBezTo>
                    <a:lnTo>
                      <a:pt x="226" y="316"/>
                    </a:lnTo>
                    <a:cubicBezTo>
                      <a:pt x="241" y="316"/>
                      <a:pt x="253" y="328"/>
                      <a:pt x="253" y="342"/>
                    </a:cubicBezTo>
                    <a:cubicBezTo>
                      <a:pt x="253" y="357"/>
                      <a:pt x="241" y="369"/>
                      <a:pt x="226" y="3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8" name="Freeform 205"/>
              <p:cNvSpPr>
                <a:spLocks/>
              </p:cNvSpPr>
              <p:nvPr/>
            </p:nvSpPr>
            <p:spPr bwMode="gray">
              <a:xfrm>
                <a:off x="3136900" y="1276351"/>
                <a:ext cx="141288" cy="174625"/>
              </a:xfrm>
              <a:custGeom>
                <a:avLst/>
                <a:gdLst>
                  <a:gd name="T0" fmla="*/ 2147483647 w 303"/>
                  <a:gd name="T1" fmla="*/ 2147483647 h 369"/>
                  <a:gd name="T2" fmla="*/ 2147483647 w 303"/>
                  <a:gd name="T3" fmla="*/ 2147483647 h 369"/>
                  <a:gd name="T4" fmla="*/ 2147483647 w 303"/>
                  <a:gd name="T5" fmla="*/ 2147483647 h 369"/>
                  <a:gd name="T6" fmla="*/ 0 w 303"/>
                  <a:gd name="T7" fmla="*/ 2147483647 h 369"/>
                  <a:gd name="T8" fmla="*/ 2147483647 w 303"/>
                  <a:gd name="T9" fmla="*/ 2147483647 h 369"/>
                  <a:gd name="T10" fmla="*/ 2147483647 w 303"/>
                  <a:gd name="T11" fmla="*/ 2147483647 h 369"/>
                  <a:gd name="T12" fmla="*/ 2147483647 w 303"/>
                  <a:gd name="T13" fmla="*/ 2147483647 h 369"/>
                  <a:gd name="T14" fmla="*/ 2147483647 w 303"/>
                  <a:gd name="T15" fmla="*/ 2147483647 h 369"/>
                  <a:gd name="T16" fmla="*/ 2147483647 w 303"/>
                  <a:gd name="T17" fmla="*/ 2147483647 h 369"/>
                  <a:gd name="T18" fmla="*/ 2147483647 w 303"/>
                  <a:gd name="T19" fmla="*/ 2147483647 h 369"/>
                  <a:gd name="T20" fmla="*/ 2147483647 w 303"/>
                  <a:gd name="T21" fmla="*/ 2147483647 h 369"/>
                  <a:gd name="T22" fmla="*/ 2147483647 w 303"/>
                  <a:gd name="T23" fmla="*/ 0 h 369"/>
                  <a:gd name="T24" fmla="*/ 2147483647 w 303"/>
                  <a:gd name="T25" fmla="*/ 0 h 369"/>
                  <a:gd name="T26" fmla="*/ 2147483647 w 303"/>
                  <a:gd name="T27" fmla="*/ 2147483647 h 369"/>
                  <a:gd name="T28" fmla="*/ 2147483647 w 303"/>
                  <a:gd name="T29" fmla="*/ 2147483647 h 369"/>
                  <a:gd name="T30" fmla="*/ 2147483647 w 303"/>
                  <a:gd name="T31" fmla="*/ 2147483647 h 3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3"/>
                  <a:gd name="T49" fmla="*/ 0 h 369"/>
                  <a:gd name="T50" fmla="*/ 303 w 303"/>
                  <a:gd name="T51" fmla="*/ 369 h 3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3" h="369">
                    <a:moveTo>
                      <a:pt x="246" y="369"/>
                    </a:moveTo>
                    <a:lnTo>
                      <a:pt x="246" y="369"/>
                    </a:lnTo>
                    <a:lnTo>
                      <a:pt x="27" y="369"/>
                    </a:lnTo>
                    <a:cubicBezTo>
                      <a:pt x="12" y="369"/>
                      <a:pt x="0" y="357"/>
                      <a:pt x="0" y="342"/>
                    </a:cubicBezTo>
                    <a:cubicBezTo>
                      <a:pt x="0" y="328"/>
                      <a:pt x="12" y="316"/>
                      <a:pt x="27" y="316"/>
                    </a:cubicBezTo>
                    <a:lnTo>
                      <a:pt x="246" y="316"/>
                    </a:lnTo>
                    <a:cubicBezTo>
                      <a:pt x="248" y="316"/>
                      <a:pt x="249" y="314"/>
                      <a:pt x="249" y="312"/>
                    </a:cubicBezTo>
                    <a:lnTo>
                      <a:pt x="249" y="57"/>
                    </a:lnTo>
                    <a:cubicBezTo>
                      <a:pt x="249" y="55"/>
                      <a:pt x="248" y="53"/>
                      <a:pt x="246" y="53"/>
                    </a:cubicBezTo>
                    <a:lnTo>
                      <a:pt x="45" y="53"/>
                    </a:lnTo>
                    <a:cubicBezTo>
                      <a:pt x="31" y="53"/>
                      <a:pt x="19" y="41"/>
                      <a:pt x="19" y="27"/>
                    </a:cubicBezTo>
                    <a:cubicBezTo>
                      <a:pt x="19" y="12"/>
                      <a:pt x="31" y="0"/>
                      <a:pt x="45" y="0"/>
                    </a:cubicBezTo>
                    <a:lnTo>
                      <a:pt x="246" y="0"/>
                    </a:lnTo>
                    <a:cubicBezTo>
                      <a:pt x="277" y="0"/>
                      <a:pt x="303" y="25"/>
                      <a:pt x="303" y="57"/>
                    </a:cubicBezTo>
                    <a:lnTo>
                      <a:pt x="303" y="312"/>
                    </a:lnTo>
                    <a:cubicBezTo>
                      <a:pt x="303" y="344"/>
                      <a:pt x="277" y="369"/>
                      <a:pt x="246" y="3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9" name="Freeform 206"/>
              <p:cNvSpPr>
                <a:spLocks/>
              </p:cNvSpPr>
              <p:nvPr/>
            </p:nvSpPr>
            <p:spPr bwMode="gray">
              <a:xfrm>
                <a:off x="3046413" y="1425576"/>
                <a:ext cx="138113" cy="25400"/>
              </a:xfrm>
              <a:custGeom>
                <a:avLst/>
                <a:gdLst>
                  <a:gd name="T0" fmla="*/ 2147483647 w 294"/>
                  <a:gd name="T1" fmla="*/ 2147483647 h 53"/>
                  <a:gd name="T2" fmla="*/ 2147483647 w 294"/>
                  <a:gd name="T3" fmla="*/ 2147483647 h 53"/>
                  <a:gd name="T4" fmla="*/ 2147483647 w 294"/>
                  <a:gd name="T5" fmla="*/ 2147483647 h 53"/>
                  <a:gd name="T6" fmla="*/ 0 w 294"/>
                  <a:gd name="T7" fmla="*/ 2147483647 h 53"/>
                  <a:gd name="T8" fmla="*/ 2147483647 w 294"/>
                  <a:gd name="T9" fmla="*/ 0 h 53"/>
                  <a:gd name="T10" fmla="*/ 2147483647 w 294"/>
                  <a:gd name="T11" fmla="*/ 0 h 53"/>
                  <a:gd name="T12" fmla="*/ 2147483647 w 294"/>
                  <a:gd name="T13" fmla="*/ 2147483647 h 53"/>
                  <a:gd name="T14" fmla="*/ 2147483647 w 294"/>
                  <a:gd name="T15" fmla="*/ 2147483647 h 53"/>
                  <a:gd name="T16" fmla="*/ 0 60000 65536"/>
                  <a:gd name="T17" fmla="*/ 0 60000 65536"/>
                  <a:gd name="T18" fmla="*/ 0 60000 65536"/>
                  <a:gd name="T19" fmla="*/ 0 60000 65536"/>
                  <a:gd name="T20" fmla="*/ 0 60000 65536"/>
                  <a:gd name="T21" fmla="*/ 0 60000 65536"/>
                  <a:gd name="T22" fmla="*/ 0 60000 65536"/>
                  <a:gd name="T23" fmla="*/ 0 60000 65536"/>
                  <a:gd name="T24" fmla="*/ 0 w 294"/>
                  <a:gd name="T25" fmla="*/ 0 h 53"/>
                  <a:gd name="T26" fmla="*/ 294 w 294"/>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4" h="53">
                    <a:moveTo>
                      <a:pt x="268" y="53"/>
                    </a:moveTo>
                    <a:lnTo>
                      <a:pt x="268" y="53"/>
                    </a:lnTo>
                    <a:lnTo>
                      <a:pt x="26" y="53"/>
                    </a:lnTo>
                    <a:cubicBezTo>
                      <a:pt x="12" y="53"/>
                      <a:pt x="0" y="41"/>
                      <a:pt x="0" y="26"/>
                    </a:cubicBezTo>
                    <a:cubicBezTo>
                      <a:pt x="0" y="12"/>
                      <a:pt x="12" y="0"/>
                      <a:pt x="26" y="0"/>
                    </a:cubicBezTo>
                    <a:lnTo>
                      <a:pt x="268" y="0"/>
                    </a:lnTo>
                    <a:cubicBezTo>
                      <a:pt x="282" y="0"/>
                      <a:pt x="294" y="12"/>
                      <a:pt x="294" y="26"/>
                    </a:cubicBezTo>
                    <a:cubicBezTo>
                      <a:pt x="294" y="41"/>
                      <a:pt x="282" y="53"/>
                      <a:pt x="268" y="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0" name="Freeform 207"/>
              <p:cNvSpPr>
                <a:spLocks/>
              </p:cNvSpPr>
              <p:nvPr/>
            </p:nvSpPr>
            <p:spPr bwMode="gray">
              <a:xfrm>
                <a:off x="2398713" y="1276351"/>
                <a:ext cx="785813" cy="25400"/>
              </a:xfrm>
              <a:custGeom>
                <a:avLst/>
                <a:gdLst>
                  <a:gd name="T0" fmla="*/ 2147483647 w 1669"/>
                  <a:gd name="T1" fmla="*/ 2147483647 h 53"/>
                  <a:gd name="T2" fmla="*/ 2147483647 w 1669"/>
                  <a:gd name="T3" fmla="*/ 2147483647 h 53"/>
                  <a:gd name="T4" fmla="*/ 2147483647 w 1669"/>
                  <a:gd name="T5" fmla="*/ 2147483647 h 53"/>
                  <a:gd name="T6" fmla="*/ 0 w 1669"/>
                  <a:gd name="T7" fmla="*/ 2147483647 h 53"/>
                  <a:gd name="T8" fmla="*/ 2147483647 w 1669"/>
                  <a:gd name="T9" fmla="*/ 0 h 53"/>
                  <a:gd name="T10" fmla="*/ 2147483647 w 1669"/>
                  <a:gd name="T11" fmla="*/ 0 h 53"/>
                  <a:gd name="T12" fmla="*/ 2147483647 w 1669"/>
                  <a:gd name="T13" fmla="*/ 2147483647 h 53"/>
                  <a:gd name="T14" fmla="*/ 2147483647 w 1669"/>
                  <a:gd name="T15" fmla="*/ 2147483647 h 53"/>
                  <a:gd name="T16" fmla="*/ 0 60000 65536"/>
                  <a:gd name="T17" fmla="*/ 0 60000 65536"/>
                  <a:gd name="T18" fmla="*/ 0 60000 65536"/>
                  <a:gd name="T19" fmla="*/ 0 60000 65536"/>
                  <a:gd name="T20" fmla="*/ 0 60000 65536"/>
                  <a:gd name="T21" fmla="*/ 0 60000 65536"/>
                  <a:gd name="T22" fmla="*/ 0 60000 65536"/>
                  <a:gd name="T23" fmla="*/ 0 60000 65536"/>
                  <a:gd name="T24" fmla="*/ 0 w 1669"/>
                  <a:gd name="T25" fmla="*/ 0 h 53"/>
                  <a:gd name="T26" fmla="*/ 1669 w 1669"/>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69" h="53">
                    <a:moveTo>
                      <a:pt x="1643" y="53"/>
                    </a:moveTo>
                    <a:lnTo>
                      <a:pt x="1643" y="53"/>
                    </a:lnTo>
                    <a:lnTo>
                      <a:pt x="26" y="53"/>
                    </a:lnTo>
                    <a:cubicBezTo>
                      <a:pt x="12" y="53"/>
                      <a:pt x="0" y="41"/>
                      <a:pt x="0" y="27"/>
                    </a:cubicBezTo>
                    <a:cubicBezTo>
                      <a:pt x="0" y="12"/>
                      <a:pt x="12" y="0"/>
                      <a:pt x="26" y="0"/>
                    </a:cubicBezTo>
                    <a:lnTo>
                      <a:pt x="1643" y="0"/>
                    </a:lnTo>
                    <a:cubicBezTo>
                      <a:pt x="1657" y="0"/>
                      <a:pt x="1669" y="12"/>
                      <a:pt x="1669" y="27"/>
                    </a:cubicBezTo>
                    <a:cubicBezTo>
                      <a:pt x="1669" y="41"/>
                      <a:pt x="1657" y="53"/>
                      <a:pt x="1643" y="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1" name="Freeform 208"/>
              <p:cNvSpPr>
                <a:spLocks/>
              </p:cNvSpPr>
              <p:nvPr/>
            </p:nvSpPr>
            <p:spPr bwMode="gray">
              <a:xfrm>
                <a:off x="2398713" y="1425576"/>
                <a:ext cx="569913" cy="25400"/>
              </a:xfrm>
              <a:custGeom>
                <a:avLst/>
                <a:gdLst>
                  <a:gd name="T0" fmla="*/ 2147483647 w 1212"/>
                  <a:gd name="T1" fmla="*/ 2147483647 h 53"/>
                  <a:gd name="T2" fmla="*/ 2147483647 w 1212"/>
                  <a:gd name="T3" fmla="*/ 2147483647 h 53"/>
                  <a:gd name="T4" fmla="*/ 2147483647 w 1212"/>
                  <a:gd name="T5" fmla="*/ 2147483647 h 53"/>
                  <a:gd name="T6" fmla="*/ 0 w 1212"/>
                  <a:gd name="T7" fmla="*/ 2147483647 h 53"/>
                  <a:gd name="T8" fmla="*/ 2147483647 w 1212"/>
                  <a:gd name="T9" fmla="*/ 0 h 53"/>
                  <a:gd name="T10" fmla="*/ 2147483647 w 1212"/>
                  <a:gd name="T11" fmla="*/ 0 h 53"/>
                  <a:gd name="T12" fmla="*/ 2147483647 w 1212"/>
                  <a:gd name="T13" fmla="*/ 2147483647 h 53"/>
                  <a:gd name="T14" fmla="*/ 2147483647 w 1212"/>
                  <a:gd name="T15" fmla="*/ 2147483647 h 53"/>
                  <a:gd name="T16" fmla="*/ 0 60000 65536"/>
                  <a:gd name="T17" fmla="*/ 0 60000 65536"/>
                  <a:gd name="T18" fmla="*/ 0 60000 65536"/>
                  <a:gd name="T19" fmla="*/ 0 60000 65536"/>
                  <a:gd name="T20" fmla="*/ 0 60000 65536"/>
                  <a:gd name="T21" fmla="*/ 0 60000 65536"/>
                  <a:gd name="T22" fmla="*/ 0 60000 65536"/>
                  <a:gd name="T23" fmla="*/ 0 60000 65536"/>
                  <a:gd name="T24" fmla="*/ 0 w 1212"/>
                  <a:gd name="T25" fmla="*/ 0 h 53"/>
                  <a:gd name="T26" fmla="*/ 1212 w 121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2" h="53">
                    <a:moveTo>
                      <a:pt x="1185" y="53"/>
                    </a:moveTo>
                    <a:lnTo>
                      <a:pt x="1185" y="53"/>
                    </a:lnTo>
                    <a:lnTo>
                      <a:pt x="26" y="53"/>
                    </a:lnTo>
                    <a:cubicBezTo>
                      <a:pt x="12" y="53"/>
                      <a:pt x="0" y="41"/>
                      <a:pt x="0" y="26"/>
                    </a:cubicBezTo>
                    <a:cubicBezTo>
                      <a:pt x="0" y="12"/>
                      <a:pt x="12" y="0"/>
                      <a:pt x="26" y="0"/>
                    </a:cubicBezTo>
                    <a:lnTo>
                      <a:pt x="1185" y="0"/>
                    </a:lnTo>
                    <a:cubicBezTo>
                      <a:pt x="1200" y="0"/>
                      <a:pt x="1212" y="12"/>
                      <a:pt x="1212" y="26"/>
                    </a:cubicBezTo>
                    <a:cubicBezTo>
                      <a:pt x="1212" y="41"/>
                      <a:pt x="1200" y="53"/>
                      <a:pt x="1185" y="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2" name="Freeform 209"/>
              <p:cNvSpPr>
                <a:spLocks/>
              </p:cNvSpPr>
              <p:nvPr/>
            </p:nvSpPr>
            <p:spPr bwMode="gray">
              <a:xfrm>
                <a:off x="2906713" y="14049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3" name="Freeform 210"/>
              <p:cNvSpPr>
                <a:spLocks/>
              </p:cNvSpPr>
              <p:nvPr/>
            </p:nvSpPr>
            <p:spPr bwMode="gray">
              <a:xfrm>
                <a:off x="3006725" y="14049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4" name="Freeform 211"/>
              <p:cNvSpPr>
                <a:spLocks/>
              </p:cNvSpPr>
              <p:nvPr/>
            </p:nvSpPr>
            <p:spPr bwMode="gray">
              <a:xfrm>
                <a:off x="2370138" y="1282701"/>
                <a:ext cx="12700" cy="161925"/>
              </a:xfrm>
              <a:custGeom>
                <a:avLst/>
                <a:gdLst>
                  <a:gd name="T0" fmla="*/ 2147483647 w 26"/>
                  <a:gd name="T1" fmla="*/ 2147483647 h 343"/>
                  <a:gd name="T2" fmla="*/ 2147483647 w 26"/>
                  <a:gd name="T3" fmla="*/ 2147483647 h 343"/>
                  <a:gd name="T4" fmla="*/ 0 w 26"/>
                  <a:gd name="T5" fmla="*/ 2147483647 h 343"/>
                  <a:gd name="T6" fmla="*/ 0 w 26"/>
                  <a:gd name="T7" fmla="*/ 2147483647 h 343"/>
                  <a:gd name="T8" fmla="*/ 2147483647 w 26"/>
                  <a:gd name="T9" fmla="*/ 0 h 343"/>
                  <a:gd name="T10" fmla="*/ 2147483647 w 26"/>
                  <a:gd name="T11" fmla="*/ 2147483647 h 343"/>
                  <a:gd name="T12" fmla="*/ 2147483647 w 26"/>
                  <a:gd name="T13" fmla="*/ 2147483647 h 343"/>
                  <a:gd name="T14" fmla="*/ 2147483647 w 26"/>
                  <a:gd name="T15" fmla="*/ 2147483647 h 34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343"/>
                  <a:gd name="T26" fmla="*/ 26 w 26"/>
                  <a:gd name="T27" fmla="*/ 343 h 3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343">
                    <a:moveTo>
                      <a:pt x="13" y="343"/>
                    </a:moveTo>
                    <a:lnTo>
                      <a:pt x="13" y="343"/>
                    </a:lnTo>
                    <a:cubicBezTo>
                      <a:pt x="6" y="343"/>
                      <a:pt x="0" y="337"/>
                      <a:pt x="0" y="329"/>
                    </a:cubicBezTo>
                    <a:lnTo>
                      <a:pt x="0" y="14"/>
                    </a:lnTo>
                    <a:cubicBezTo>
                      <a:pt x="0" y="6"/>
                      <a:pt x="6" y="0"/>
                      <a:pt x="13" y="0"/>
                    </a:cubicBezTo>
                    <a:cubicBezTo>
                      <a:pt x="20" y="0"/>
                      <a:pt x="26" y="6"/>
                      <a:pt x="26" y="14"/>
                    </a:cubicBezTo>
                    <a:lnTo>
                      <a:pt x="26" y="329"/>
                    </a:lnTo>
                    <a:cubicBezTo>
                      <a:pt x="26" y="337"/>
                      <a:pt x="20" y="343"/>
                      <a:pt x="13" y="34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5" name="Freeform 212"/>
              <p:cNvSpPr>
                <a:spLocks/>
              </p:cNvSpPr>
              <p:nvPr/>
            </p:nvSpPr>
            <p:spPr bwMode="gray">
              <a:xfrm>
                <a:off x="3195638" y="1282701"/>
                <a:ext cx="12700" cy="161925"/>
              </a:xfrm>
              <a:custGeom>
                <a:avLst/>
                <a:gdLst>
                  <a:gd name="T0" fmla="*/ 2147483647 w 27"/>
                  <a:gd name="T1" fmla="*/ 2147483647 h 343"/>
                  <a:gd name="T2" fmla="*/ 2147483647 w 27"/>
                  <a:gd name="T3" fmla="*/ 2147483647 h 343"/>
                  <a:gd name="T4" fmla="*/ 0 w 27"/>
                  <a:gd name="T5" fmla="*/ 2147483647 h 343"/>
                  <a:gd name="T6" fmla="*/ 0 w 27"/>
                  <a:gd name="T7" fmla="*/ 2147483647 h 343"/>
                  <a:gd name="T8" fmla="*/ 2147483647 w 27"/>
                  <a:gd name="T9" fmla="*/ 0 h 343"/>
                  <a:gd name="T10" fmla="*/ 2147483647 w 27"/>
                  <a:gd name="T11" fmla="*/ 2147483647 h 343"/>
                  <a:gd name="T12" fmla="*/ 2147483647 w 27"/>
                  <a:gd name="T13" fmla="*/ 2147483647 h 343"/>
                  <a:gd name="T14" fmla="*/ 2147483647 w 27"/>
                  <a:gd name="T15" fmla="*/ 2147483647 h 343"/>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343"/>
                  <a:gd name="T26" fmla="*/ 27 w 27"/>
                  <a:gd name="T27" fmla="*/ 343 h 3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343">
                    <a:moveTo>
                      <a:pt x="13" y="343"/>
                    </a:moveTo>
                    <a:lnTo>
                      <a:pt x="13" y="343"/>
                    </a:lnTo>
                    <a:cubicBezTo>
                      <a:pt x="6" y="343"/>
                      <a:pt x="0" y="337"/>
                      <a:pt x="0" y="329"/>
                    </a:cubicBezTo>
                    <a:lnTo>
                      <a:pt x="0" y="14"/>
                    </a:lnTo>
                    <a:cubicBezTo>
                      <a:pt x="0" y="6"/>
                      <a:pt x="6" y="0"/>
                      <a:pt x="13" y="0"/>
                    </a:cubicBezTo>
                    <a:cubicBezTo>
                      <a:pt x="21" y="0"/>
                      <a:pt x="27" y="6"/>
                      <a:pt x="27" y="14"/>
                    </a:cubicBezTo>
                    <a:lnTo>
                      <a:pt x="27" y="329"/>
                    </a:lnTo>
                    <a:cubicBezTo>
                      <a:pt x="27" y="337"/>
                      <a:pt x="21" y="343"/>
                      <a:pt x="13" y="34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Freeform 213"/>
              <p:cNvSpPr>
                <a:spLocks/>
              </p:cNvSpPr>
              <p:nvPr/>
            </p:nvSpPr>
            <p:spPr bwMode="gray">
              <a:xfrm>
                <a:off x="2311400" y="1330326"/>
                <a:ext cx="71438" cy="12700"/>
              </a:xfrm>
              <a:custGeom>
                <a:avLst/>
                <a:gdLst>
                  <a:gd name="T0" fmla="*/ 2147483647 w 152"/>
                  <a:gd name="T1" fmla="*/ 2147483647 h 27"/>
                  <a:gd name="T2" fmla="*/ 2147483647 w 152"/>
                  <a:gd name="T3" fmla="*/ 2147483647 h 27"/>
                  <a:gd name="T4" fmla="*/ 2147483647 w 152"/>
                  <a:gd name="T5" fmla="*/ 2147483647 h 27"/>
                  <a:gd name="T6" fmla="*/ 0 w 152"/>
                  <a:gd name="T7" fmla="*/ 2147483647 h 27"/>
                  <a:gd name="T8" fmla="*/ 2147483647 w 152"/>
                  <a:gd name="T9" fmla="*/ 0 h 27"/>
                  <a:gd name="T10" fmla="*/ 2147483647 w 152"/>
                  <a:gd name="T11" fmla="*/ 0 h 27"/>
                  <a:gd name="T12" fmla="*/ 2147483647 w 152"/>
                  <a:gd name="T13" fmla="*/ 2147483647 h 27"/>
                  <a:gd name="T14" fmla="*/ 2147483647 w 152"/>
                  <a:gd name="T15" fmla="*/ 2147483647 h 27"/>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27"/>
                  <a:gd name="T26" fmla="*/ 152 w 152"/>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27">
                    <a:moveTo>
                      <a:pt x="139" y="27"/>
                    </a:moveTo>
                    <a:lnTo>
                      <a:pt x="139" y="27"/>
                    </a:lnTo>
                    <a:lnTo>
                      <a:pt x="13" y="27"/>
                    </a:lnTo>
                    <a:cubicBezTo>
                      <a:pt x="6" y="27"/>
                      <a:pt x="0" y="21"/>
                      <a:pt x="0" y="13"/>
                    </a:cubicBezTo>
                    <a:cubicBezTo>
                      <a:pt x="0" y="6"/>
                      <a:pt x="6" y="0"/>
                      <a:pt x="13" y="0"/>
                    </a:cubicBezTo>
                    <a:lnTo>
                      <a:pt x="139" y="0"/>
                    </a:lnTo>
                    <a:cubicBezTo>
                      <a:pt x="146" y="0"/>
                      <a:pt x="152" y="6"/>
                      <a:pt x="152" y="13"/>
                    </a:cubicBezTo>
                    <a:cubicBezTo>
                      <a:pt x="152" y="21"/>
                      <a:pt x="146" y="27"/>
                      <a:pt x="139" y="2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Freeform 214"/>
              <p:cNvSpPr>
                <a:spLocks/>
              </p:cNvSpPr>
              <p:nvPr/>
            </p:nvSpPr>
            <p:spPr bwMode="gray">
              <a:xfrm>
                <a:off x="2339975" y="1374776"/>
                <a:ext cx="20638" cy="20638"/>
              </a:xfrm>
              <a:custGeom>
                <a:avLst/>
                <a:gdLst>
                  <a:gd name="T0" fmla="*/ 2147483647 w 43"/>
                  <a:gd name="T1" fmla="*/ 2147483647 h 43"/>
                  <a:gd name="T2" fmla="*/ 2147483647 w 43"/>
                  <a:gd name="T3" fmla="*/ 2147483647 h 43"/>
                  <a:gd name="T4" fmla="*/ 0 w 43"/>
                  <a:gd name="T5" fmla="*/ 2147483647 h 43"/>
                  <a:gd name="T6" fmla="*/ 0 w 43"/>
                  <a:gd name="T7" fmla="*/ 0 h 43"/>
                  <a:gd name="T8" fmla="*/ 2147483647 w 43"/>
                  <a:gd name="T9" fmla="*/ 0 h 43"/>
                  <a:gd name="T10" fmla="*/ 2147483647 w 43"/>
                  <a:gd name="T11" fmla="*/ 2147483647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43" y="43"/>
                    </a:moveTo>
                    <a:lnTo>
                      <a:pt x="43" y="43"/>
                    </a:lnTo>
                    <a:lnTo>
                      <a:pt x="0" y="43"/>
                    </a:lnTo>
                    <a:lnTo>
                      <a:pt x="0" y="0"/>
                    </a:lnTo>
                    <a:lnTo>
                      <a:pt x="43" y="0"/>
                    </a:lnTo>
                    <a:lnTo>
                      <a:pt x="43" y="4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Freeform 215"/>
              <p:cNvSpPr>
                <a:spLocks/>
              </p:cNvSpPr>
              <p:nvPr/>
            </p:nvSpPr>
            <p:spPr bwMode="gray">
              <a:xfrm>
                <a:off x="3197225" y="1330326"/>
                <a:ext cx="71438" cy="12700"/>
              </a:xfrm>
              <a:custGeom>
                <a:avLst/>
                <a:gdLst>
                  <a:gd name="T0" fmla="*/ 2147483647 w 150"/>
                  <a:gd name="T1" fmla="*/ 2147483647 h 27"/>
                  <a:gd name="T2" fmla="*/ 2147483647 w 150"/>
                  <a:gd name="T3" fmla="*/ 2147483647 h 27"/>
                  <a:gd name="T4" fmla="*/ 2147483647 w 150"/>
                  <a:gd name="T5" fmla="*/ 2147483647 h 27"/>
                  <a:gd name="T6" fmla="*/ 0 w 150"/>
                  <a:gd name="T7" fmla="*/ 2147483647 h 27"/>
                  <a:gd name="T8" fmla="*/ 2147483647 w 150"/>
                  <a:gd name="T9" fmla="*/ 0 h 27"/>
                  <a:gd name="T10" fmla="*/ 2147483647 w 150"/>
                  <a:gd name="T11" fmla="*/ 0 h 27"/>
                  <a:gd name="T12" fmla="*/ 2147483647 w 150"/>
                  <a:gd name="T13" fmla="*/ 2147483647 h 27"/>
                  <a:gd name="T14" fmla="*/ 2147483647 w 150"/>
                  <a:gd name="T15" fmla="*/ 2147483647 h 27"/>
                  <a:gd name="T16" fmla="*/ 0 60000 65536"/>
                  <a:gd name="T17" fmla="*/ 0 60000 65536"/>
                  <a:gd name="T18" fmla="*/ 0 60000 65536"/>
                  <a:gd name="T19" fmla="*/ 0 60000 65536"/>
                  <a:gd name="T20" fmla="*/ 0 60000 65536"/>
                  <a:gd name="T21" fmla="*/ 0 60000 65536"/>
                  <a:gd name="T22" fmla="*/ 0 60000 65536"/>
                  <a:gd name="T23" fmla="*/ 0 60000 65536"/>
                  <a:gd name="T24" fmla="*/ 0 w 150"/>
                  <a:gd name="T25" fmla="*/ 0 h 27"/>
                  <a:gd name="T26" fmla="*/ 150 w 150"/>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0" h="27">
                    <a:moveTo>
                      <a:pt x="136" y="27"/>
                    </a:moveTo>
                    <a:lnTo>
                      <a:pt x="136" y="27"/>
                    </a:lnTo>
                    <a:lnTo>
                      <a:pt x="14" y="27"/>
                    </a:lnTo>
                    <a:cubicBezTo>
                      <a:pt x="6" y="27"/>
                      <a:pt x="0" y="21"/>
                      <a:pt x="0" y="13"/>
                    </a:cubicBezTo>
                    <a:cubicBezTo>
                      <a:pt x="0" y="6"/>
                      <a:pt x="6" y="0"/>
                      <a:pt x="14" y="0"/>
                    </a:cubicBezTo>
                    <a:lnTo>
                      <a:pt x="136" y="0"/>
                    </a:lnTo>
                    <a:cubicBezTo>
                      <a:pt x="144" y="0"/>
                      <a:pt x="150" y="6"/>
                      <a:pt x="150" y="13"/>
                    </a:cubicBezTo>
                    <a:cubicBezTo>
                      <a:pt x="150" y="21"/>
                      <a:pt x="144" y="27"/>
                      <a:pt x="136" y="2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Freeform 216"/>
              <p:cNvSpPr>
                <a:spLocks/>
              </p:cNvSpPr>
              <p:nvPr/>
            </p:nvSpPr>
            <p:spPr bwMode="gray">
              <a:xfrm>
                <a:off x="3221038" y="1374776"/>
                <a:ext cx="20638" cy="20638"/>
              </a:xfrm>
              <a:custGeom>
                <a:avLst/>
                <a:gdLst>
                  <a:gd name="T0" fmla="*/ 2147483647 w 43"/>
                  <a:gd name="T1" fmla="*/ 2147483647 h 43"/>
                  <a:gd name="T2" fmla="*/ 2147483647 w 43"/>
                  <a:gd name="T3" fmla="*/ 2147483647 h 43"/>
                  <a:gd name="T4" fmla="*/ 0 w 43"/>
                  <a:gd name="T5" fmla="*/ 2147483647 h 43"/>
                  <a:gd name="T6" fmla="*/ 0 w 43"/>
                  <a:gd name="T7" fmla="*/ 0 h 43"/>
                  <a:gd name="T8" fmla="*/ 2147483647 w 43"/>
                  <a:gd name="T9" fmla="*/ 0 h 43"/>
                  <a:gd name="T10" fmla="*/ 2147483647 w 43"/>
                  <a:gd name="T11" fmla="*/ 2147483647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43" y="43"/>
                    </a:moveTo>
                    <a:lnTo>
                      <a:pt x="43" y="43"/>
                    </a:lnTo>
                    <a:lnTo>
                      <a:pt x="0" y="43"/>
                    </a:lnTo>
                    <a:lnTo>
                      <a:pt x="0" y="0"/>
                    </a:lnTo>
                    <a:lnTo>
                      <a:pt x="43" y="0"/>
                    </a:lnTo>
                    <a:lnTo>
                      <a:pt x="43" y="4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Freeform 217"/>
              <p:cNvSpPr>
                <a:spLocks/>
              </p:cNvSpPr>
              <p:nvPr/>
            </p:nvSpPr>
            <p:spPr bwMode="gray">
              <a:xfrm>
                <a:off x="2466975" y="1319213"/>
                <a:ext cx="100013" cy="28575"/>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Freeform 218"/>
              <p:cNvSpPr>
                <a:spLocks/>
              </p:cNvSpPr>
              <p:nvPr/>
            </p:nvSpPr>
            <p:spPr bwMode="gray">
              <a:xfrm>
                <a:off x="2557463" y="1323976"/>
                <a:ext cx="26988" cy="20638"/>
              </a:xfrm>
              <a:custGeom>
                <a:avLst/>
                <a:gdLst>
                  <a:gd name="T0" fmla="*/ 0 w 57"/>
                  <a:gd name="T1" fmla="*/ 0 h 43"/>
                  <a:gd name="T2" fmla="*/ 0 w 57"/>
                  <a:gd name="T3" fmla="*/ 0 h 43"/>
                  <a:gd name="T4" fmla="*/ 2147483647 w 57"/>
                  <a:gd name="T5" fmla="*/ 0 h 43"/>
                  <a:gd name="T6" fmla="*/ 2147483647 w 57"/>
                  <a:gd name="T7" fmla="*/ 2147483647 h 43"/>
                  <a:gd name="T8" fmla="*/ 2147483647 w 57"/>
                  <a:gd name="T9" fmla="*/ 2147483647 h 43"/>
                  <a:gd name="T10" fmla="*/ 0 w 57"/>
                  <a:gd name="T11" fmla="*/ 0 h 43"/>
                  <a:gd name="T12" fmla="*/ 0 60000 65536"/>
                  <a:gd name="T13" fmla="*/ 0 60000 65536"/>
                  <a:gd name="T14" fmla="*/ 0 60000 65536"/>
                  <a:gd name="T15" fmla="*/ 0 60000 65536"/>
                  <a:gd name="T16" fmla="*/ 0 60000 65536"/>
                  <a:gd name="T17" fmla="*/ 0 60000 65536"/>
                  <a:gd name="T18" fmla="*/ 0 w 57"/>
                  <a:gd name="T19" fmla="*/ 0 h 43"/>
                  <a:gd name="T20" fmla="*/ 57 w 57"/>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7" h="43">
                    <a:moveTo>
                      <a:pt x="0" y="0"/>
                    </a:moveTo>
                    <a:lnTo>
                      <a:pt x="0" y="0"/>
                    </a:lnTo>
                    <a:lnTo>
                      <a:pt x="57" y="0"/>
                    </a:lnTo>
                    <a:lnTo>
                      <a:pt x="57" y="43"/>
                    </a:lnTo>
                    <a:lnTo>
                      <a:pt x="30" y="4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2" name="Freeform 219"/>
              <p:cNvSpPr>
                <a:spLocks/>
              </p:cNvSpPr>
              <p:nvPr/>
            </p:nvSpPr>
            <p:spPr bwMode="gray">
              <a:xfrm>
                <a:off x="2466975" y="1365251"/>
                <a:ext cx="100013" cy="26988"/>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Freeform 220"/>
              <p:cNvSpPr>
                <a:spLocks/>
              </p:cNvSpPr>
              <p:nvPr/>
            </p:nvSpPr>
            <p:spPr bwMode="gray">
              <a:xfrm>
                <a:off x="2557463" y="1368426"/>
                <a:ext cx="26988" cy="20638"/>
              </a:xfrm>
              <a:custGeom>
                <a:avLst/>
                <a:gdLst>
                  <a:gd name="T0" fmla="*/ 0 w 57"/>
                  <a:gd name="T1" fmla="*/ 0 h 42"/>
                  <a:gd name="T2" fmla="*/ 0 w 57"/>
                  <a:gd name="T3" fmla="*/ 0 h 42"/>
                  <a:gd name="T4" fmla="*/ 2147483647 w 57"/>
                  <a:gd name="T5" fmla="*/ 0 h 42"/>
                  <a:gd name="T6" fmla="*/ 2147483647 w 57"/>
                  <a:gd name="T7" fmla="*/ 2147483647 h 42"/>
                  <a:gd name="T8" fmla="*/ 2147483647 w 57"/>
                  <a:gd name="T9" fmla="*/ 2147483647 h 42"/>
                  <a:gd name="T10" fmla="*/ 0 w 57"/>
                  <a:gd name="T11" fmla="*/ 0 h 42"/>
                  <a:gd name="T12" fmla="*/ 0 60000 65536"/>
                  <a:gd name="T13" fmla="*/ 0 60000 65536"/>
                  <a:gd name="T14" fmla="*/ 0 60000 65536"/>
                  <a:gd name="T15" fmla="*/ 0 60000 65536"/>
                  <a:gd name="T16" fmla="*/ 0 60000 65536"/>
                  <a:gd name="T17" fmla="*/ 0 60000 65536"/>
                  <a:gd name="T18" fmla="*/ 0 w 57"/>
                  <a:gd name="T19" fmla="*/ 0 h 42"/>
                  <a:gd name="T20" fmla="*/ 57 w 57"/>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57" h="42">
                    <a:moveTo>
                      <a:pt x="0" y="0"/>
                    </a:moveTo>
                    <a:lnTo>
                      <a:pt x="0" y="0"/>
                    </a:lnTo>
                    <a:lnTo>
                      <a:pt x="57" y="0"/>
                    </a:lnTo>
                    <a:lnTo>
                      <a:pt x="57" y="42"/>
                    </a:lnTo>
                    <a:lnTo>
                      <a:pt x="30" y="4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4" name="Freeform 221"/>
              <p:cNvSpPr>
                <a:spLocks/>
              </p:cNvSpPr>
              <p:nvPr/>
            </p:nvSpPr>
            <p:spPr bwMode="gray">
              <a:xfrm>
                <a:off x="2641600" y="1319213"/>
                <a:ext cx="100013" cy="28575"/>
              </a:xfrm>
              <a:custGeom>
                <a:avLst/>
                <a:gdLst>
                  <a:gd name="T0" fmla="*/ 2147483647 w 212"/>
                  <a:gd name="T1" fmla="*/ 2147483647 h 60"/>
                  <a:gd name="T2" fmla="*/ 2147483647 w 212"/>
                  <a:gd name="T3" fmla="*/ 2147483647 h 60"/>
                  <a:gd name="T4" fmla="*/ 0 w 212"/>
                  <a:gd name="T5" fmla="*/ 2147483647 h 60"/>
                  <a:gd name="T6" fmla="*/ 0 w 212"/>
                  <a:gd name="T7" fmla="*/ 0 h 60"/>
                  <a:gd name="T8" fmla="*/ 2147483647 w 212"/>
                  <a:gd name="T9" fmla="*/ 0 h 60"/>
                  <a:gd name="T10" fmla="*/ 2147483647 w 212"/>
                  <a:gd name="T11" fmla="*/ 2147483647 h 60"/>
                  <a:gd name="T12" fmla="*/ 0 60000 65536"/>
                  <a:gd name="T13" fmla="*/ 0 60000 65536"/>
                  <a:gd name="T14" fmla="*/ 0 60000 65536"/>
                  <a:gd name="T15" fmla="*/ 0 60000 65536"/>
                  <a:gd name="T16" fmla="*/ 0 60000 65536"/>
                  <a:gd name="T17" fmla="*/ 0 60000 65536"/>
                  <a:gd name="T18" fmla="*/ 0 w 212"/>
                  <a:gd name="T19" fmla="*/ 0 h 60"/>
                  <a:gd name="T20" fmla="*/ 212 w 212"/>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2" h="60">
                    <a:moveTo>
                      <a:pt x="212" y="60"/>
                    </a:moveTo>
                    <a:lnTo>
                      <a:pt x="212" y="60"/>
                    </a:lnTo>
                    <a:lnTo>
                      <a:pt x="0" y="60"/>
                    </a:lnTo>
                    <a:lnTo>
                      <a:pt x="0" y="0"/>
                    </a:lnTo>
                    <a:lnTo>
                      <a:pt x="169" y="0"/>
                    </a:lnTo>
                    <a:lnTo>
                      <a:pt x="212"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5" name="Freeform 222"/>
              <p:cNvSpPr>
                <a:spLocks/>
              </p:cNvSpPr>
              <p:nvPr/>
            </p:nvSpPr>
            <p:spPr bwMode="gray">
              <a:xfrm>
                <a:off x="2732088" y="1323976"/>
                <a:ext cx="26988" cy="20638"/>
              </a:xfrm>
              <a:custGeom>
                <a:avLst/>
                <a:gdLst>
                  <a:gd name="T0" fmla="*/ 0 w 58"/>
                  <a:gd name="T1" fmla="*/ 0 h 43"/>
                  <a:gd name="T2" fmla="*/ 0 w 58"/>
                  <a:gd name="T3" fmla="*/ 0 h 43"/>
                  <a:gd name="T4" fmla="*/ 2147483647 w 58"/>
                  <a:gd name="T5" fmla="*/ 0 h 43"/>
                  <a:gd name="T6" fmla="*/ 2147483647 w 58"/>
                  <a:gd name="T7" fmla="*/ 2147483647 h 43"/>
                  <a:gd name="T8" fmla="*/ 2147483647 w 58"/>
                  <a:gd name="T9" fmla="*/ 2147483647 h 43"/>
                  <a:gd name="T10" fmla="*/ 0 w 58"/>
                  <a:gd name="T11" fmla="*/ 0 h 43"/>
                  <a:gd name="T12" fmla="*/ 0 60000 65536"/>
                  <a:gd name="T13" fmla="*/ 0 60000 65536"/>
                  <a:gd name="T14" fmla="*/ 0 60000 65536"/>
                  <a:gd name="T15" fmla="*/ 0 60000 65536"/>
                  <a:gd name="T16" fmla="*/ 0 60000 65536"/>
                  <a:gd name="T17" fmla="*/ 0 60000 65536"/>
                  <a:gd name="T18" fmla="*/ 0 w 58"/>
                  <a:gd name="T19" fmla="*/ 0 h 43"/>
                  <a:gd name="T20" fmla="*/ 58 w 58"/>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8" h="43">
                    <a:moveTo>
                      <a:pt x="0" y="0"/>
                    </a:moveTo>
                    <a:lnTo>
                      <a:pt x="0" y="0"/>
                    </a:lnTo>
                    <a:lnTo>
                      <a:pt x="58" y="0"/>
                    </a:lnTo>
                    <a:lnTo>
                      <a:pt x="58" y="43"/>
                    </a:lnTo>
                    <a:lnTo>
                      <a:pt x="31" y="4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Freeform 223"/>
              <p:cNvSpPr>
                <a:spLocks/>
              </p:cNvSpPr>
              <p:nvPr/>
            </p:nvSpPr>
            <p:spPr bwMode="gray">
              <a:xfrm>
                <a:off x="2641600" y="1365251"/>
                <a:ext cx="100013" cy="26988"/>
              </a:xfrm>
              <a:custGeom>
                <a:avLst/>
                <a:gdLst>
                  <a:gd name="T0" fmla="*/ 2147483647 w 212"/>
                  <a:gd name="T1" fmla="*/ 2147483647 h 60"/>
                  <a:gd name="T2" fmla="*/ 2147483647 w 212"/>
                  <a:gd name="T3" fmla="*/ 2147483647 h 60"/>
                  <a:gd name="T4" fmla="*/ 0 w 212"/>
                  <a:gd name="T5" fmla="*/ 2147483647 h 60"/>
                  <a:gd name="T6" fmla="*/ 0 w 212"/>
                  <a:gd name="T7" fmla="*/ 0 h 60"/>
                  <a:gd name="T8" fmla="*/ 2147483647 w 212"/>
                  <a:gd name="T9" fmla="*/ 0 h 60"/>
                  <a:gd name="T10" fmla="*/ 2147483647 w 212"/>
                  <a:gd name="T11" fmla="*/ 2147483647 h 60"/>
                  <a:gd name="T12" fmla="*/ 0 60000 65536"/>
                  <a:gd name="T13" fmla="*/ 0 60000 65536"/>
                  <a:gd name="T14" fmla="*/ 0 60000 65536"/>
                  <a:gd name="T15" fmla="*/ 0 60000 65536"/>
                  <a:gd name="T16" fmla="*/ 0 60000 65536"/>
                  <a:gd name="T17" fmla="*/ 0 60000 65536"/>
                  <a:gd name="T18" fmla="*/ 0 w 212"/>
                  <a:gd name="T19" fmla="*/ 0 h 60"/>
                  <a:gd name="T20" fmla="*/ 212 w 212"/>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2" h="60">
                    <a:moveTo>
                      <a:pt x="212" y="60"/>
                    </a:moveTo>
                    <a:lnTo>
                      <a:pt x="212" y="60"/>
                    </a:lnTo>
                    <a:lnTo>
                      <a:pt x="0" y="60"/>
                    </a:lnTo>
                    <a:lnTo>
                      <a:pt x="0" y="0"/>
                    </a:lnTo>
                    <a:lnTo>
                      <a:pt x="169" y="0"/>
                    </a:lnTo>
                    <a:lnTo>
                      <a:pt x="212"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7" name="Freeform 225"/>
              <p:cNvSpPr>
                <a:spLocks/>
              </p:cNvSpPr>
              <p:nvPr/>
            </p:nvSpPr>
            <p:spPr bwMode="gray">
              <a:xfrm>
                <a:off x="2732088" y="1368425"/>
                <a:ext cx="26988" cy="20638"/>
              </a:xfrm>
              <a:custGeom>
                <a:avLst/>
                <a:gdLst>
                  <a:gd name="T0" fmla="*/ 0 w 58"/>
                  <a:gd name="T1" fmla="*/ 0 h 42"/>
                  <a:gd name="T2" fmla="*/ 0 w 58"/>
                  <a:gd name="T3" fmla="*/ 0 h 42"/>
                  <a:gd name="T4" fmla="*/ 2147483647 w 58"/>
                  <a:gd name="T5" fmla="*/ 0 h 42"/>
                  <a:gd name="T6" fmla="*/ 2147483647 w 58"/>
                  <a:gd name="T7" fmla="*/ 2147483647 h 42"/>
                  <a:gd name="T8" fmla="*/ 2147483647 w 58"/>
                  <a:gd name="T9" fmla="*/ 2147483647 h 42"/>
                  <a:gd name="T10" fmla="*/ 0 w 58"/>
                  <a:gd name="T11" fmla="*/ 0 h 42"/>
                  <a:gd name="T12" fmla="*/ 0 60000 65536"/>
                  <a:gd name="T13" fmla="*/ 0 60000 65536"/>
                  <a:gd name="T14" fmla="*/ 0 60000 65536"/>
                  <a:gd name="T15" fmla="*/ 0 60000 65536"/>
                  <a:gd name="T16" fmla="*/ 0 60000 65536"/>
                  <a:gd name="T17" fmla="*/ 0 60000 65536"/>
                  <a:gd name="T18" fmla="*/ 0 w 58"/>
                  <a:gd name="T19" fmla="*/ 0 h 42"/>
                  <a:gd name="T20" fmla="*/ 58 w 58"/>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58" h="42">
                    <a:moveTo>
                      <a:pt x="0" y="0"/>
                    </a:moveTo>
                    <a:lnTo>
                      <a:pt x="0" y="0"/>
                    </a:lnTo>
                    <a:lnTo>
                      <a:pt x="58" y="0"/>
                    </a:lnTo>
                    <a:lnTo>
                      <a:pt x="58" y="42"/>
                    </a:lnTo>
                    <a:lnTo>
                      <a:pt x="31" y="4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8" name="Freeform 226"/>
              <p:cNvSpPr>
                <a:spLocks/>
              </p:cNvSpPr>
              <p:nvPr/>
            </p:nvSpPr>
            <p:spPr bwMode="gray">
              <a:xfrm>
                <a:off x="2820988" y="1319213"/>
                <a:ext cx="98425" cy="28575"/>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9" name="Freeform 227"/>
              <p:cNvSpPr>
                <a:spLocks/>
              </p:cNvSpPr>
              <p:nvPr/>
            </p:nvSpPr>
            <p:spPr bwMode="gray">
              <a:xfrm>
                <a:off x="2909888" y="1323975"/>
                <a:ext cx="26988" cy="20638"/>
              </a:xfrm>
              <a:custGeom>
                <a:avLst/>
                <a:gdLst>
                  <a:gd name="T0" fmla="*/ 0 w 57"/>
                  <a:gd name="T1" fmla="*/ 0 h 43"/>
                  <a:gd name="T2" fmla="*/ 0 w 57"/>
                  <a:gd name="T3" fmla="*/ 0 h 43"/>
                  <a:gd name="T4" fmla="*/ 2147483647 w 57"/>
                  <a:gd name="T5" fmla="*/ 0 h 43"/>
                  <a:gd name="T6" fmla="*/ 2147483647 w 57"/>
                  <a:gd name="T7" fmla="*/ 2147483647 h 43"/>
                  <a:gd name="T8" fmla="*/ 2147483647 w 57"/>
                  <a:gd name="T9" fmla="*/ 2147483647 h 43"/>
                  <a:gd name="T10" fmla="*/ 0 w 57"/>
                  <a:gd name="T11" fmla="*/ 0 h 43"/>
                  <a:gd name="T12" fmla="*/ 0 60000 65536"/>
                  <a:gd name="T13" fmla="*/ 0 60000 65536"/>
                  <a:gd name="T14" fmla="*/ 0 60000 65536"/>
                  <a:gd name="T15" fmla="*/ 0 60000 65536"/>
                  <a:gd name="T16" fmla="*/ 0 60000 65536"/>
                  <a:gd name="T17" fmla="*/ 0 60000 65536"/>
                  <a:gd name="T18" fmla="*/ 0 w 57"/>
                  <a:gd name="T19" fmla="*/ 0 h 43"/>
                  <a:gd name="T20" fmla="*/ 57 w 57"/>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7" h="43">
                    <a:moveTo>
                      <a:pt x="0" y="0"/>
                    </a:moveTo>
                    <a:lnTo>
                      <a:pt x="0" y="0"/>
                    </a:lnTo>
                    <a:lnTo>
                      <a:pt x="57" y="0"/>
                    </a:lnTo>
                    <a:lnTo>
                      <a:pt x="57" y="43"/>
                    </a:lnTo>
                    <a:lnTo>
                      <a:pt x="31" y="4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0" name="Freeform 228"/>
              <p:cNvSpPr>
                <a:spLocks/>
              </p:cNvSpPr>
              <p:nvPr/>
            </p:nvSpPr>
            <p:spPr bwMode="gray">
              <a:xfrm>
                <a:off x="2820988" y="1365250"/>
                <a:ext cx="98425" cy="26988"/>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1" name="Freeform 229"/>
              <p:cNvSpPr>
                <a:spLocks/>
              </p:cNvSpPr>
              <p:nvPr/>
            </p:nvSpPr>
            <p:spPr bwMode="gray">
              <a:xfrm>
                <a:off x="2909888" y="1368425"/>
                <a:ext cx="26988" cy="20638"/>
              </a:xfrm>
              <a:custGeom>
                <a:avLst/>
                <a:gdLst>
                  <a:gd name="T0" fmla="*/ 0 w 57"/>
                  <a:gd name="T1" fmla="*/ 0 h 42"/>
                  <a:gd name="T2" fmla="*/ 0 w 57"/>
                  <a:gd name="T3" fmla="*/ 0 h 42"/>
                  <a:gd name="T4" fmla="*/ 2147483647 w 57"/>
                  <a:gd name="T5" fmla="*/ 0 h 42"/>
                  <a:gd name="T6" fmla="*/ 2147483647 w 57"/>
                  <a:gd name="T7" fmla="*/ 2147483647 h 42"/>
                  <a:gd name="T8" fmla="*/ 2147483647 w 57"/>
                  <a:gd name="T9" fmla="*/ 2147483647 h 42"/>
                  <a:gd name="T10" fmla="*/ 0 w 57"/>
                  <a:gd name="T11" fmla="*/ 0 h 42"/>
                  <a:gd name="T12" fmla="*/ 0 60000 65536"/>
                  <a:gd name="T13" fmla="*/ 0 60000 65536"/>
                  <a:gd name="T14" fmla="*/ 0 60000 65536"/>
                  <a:gd name="T15" fmla="*/ 0 60000 65536"/>
                  <a:gd name="T16" fmla="*/ 0 60000 65536"/>
                  <a:gd name="T17" fmla="*/ 0 60000 65536"/>
                  <a:gd name="T18" fmla="*/ 0 w 57"/>
                  <a:gd name="T19" fmla="*/ 0 h 42"/>
                  <a:gd name="T20" fmla="*/ 57 w 57"/>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57" h="42">
                    <a:moveTo>
                      <a:pt x="0" y="0"/>
                    </a:moveTo>
                    <a:lnTo>
                      <a:pt x="0" y="0"/>
                    </a:lnTo>
                    <a:lnTo>
                      <a:pt x="57" y="0"/>
                    </a:lnTo>
                    <a:lnTo>
                      <a:pt x="57" y="42"/>
                    </a:lnTo>
                    <a:lnTo>
                      <a:pt x="31" y="4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2" name="Freeform 230"/>
              <p:cNvSpPr>
                <a:spLocks/>
              </p:cNvSpPr>
              <p:nvPr/>
            </p:nvSpPr>
            <p:spPr bwMode="gray">
              <a:xfrm>
                <a:off x="2998788" y="1319213"/>
                <a:ext cx="98425" cy="28575"/>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3" name="Freeform 231"/>
              <p:cNvSpPr>
                <a:spLocks/>
              </p:cNvSpPr>
              <p:nvPr/>
            </p:nvSpPr>
            <p:spPr bwMode="gray">
              <a:xfrm>
                <a:off x="3089275" y="1323975"/>
                <a:ext cx="25400" cy="20638"/>
              </a:xfrm>
              <a:custGeom>
                <a:avLst/>
                <a:gdLst>
                  <a:gd name="T0" fmla="*/ 0 w 57"/>
                  <a:gd name="T1" fmla="*/ 0 h 43"/>
                  <a:gd name="T2" fmla="*/ 0 w 57"/>
                  <a:gd name="T3" fmla="*/ 0 h 43"/>
                  <a:gd name="T4" fmla="*/ 2147483647 w 57"/>
                  <a:gd name="T5" fmla="*/ 0 h 43"/>
                  <a:gd name="T6" fmla="*/ 2147483647 w 57"/>
                  <a:gd name="T7" fmla="*/ 2147483647 h 43"/>
                  <a:gd name="T8" fmla="*/ 2147483647 w 57"/>
                  <a:gd name="T9" fmla="*/ 2147483647 h 43"/>
                  <a:gd name="T10" fmla="*/ 0 w 57"/>
                  <a:gd name="T11" fmla="*/ 0 h 43"/>
                  <a:gd name="T12" fmla="*/ 0 60000 65536"/>
                  <a:gd name="T13" fmla="*/ 0 60000 65536"/>
                  <a:gd name="T14" fmla="*/ 0 60000 65536"/>
                  <a:gd name="T15" fmla="*/ 0 60000 65536"/>
                  <a:gd name="T16" fmla="*/ 0 60000 65536"/>
                  <a:gd name="T17" fmla="*/ 0 60000 65536"/>
                  <a:gd name="T18" fmla="*/ 0 w 57"/>
                  <a:gd name="T19" fmla="*/ 0 h 43"/>
                  <a:gd name="T20" fmla="*/ 57 w 57"/>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7" h="43">
                    <a:moveTo>
                      <a:pt x="0" y="0"/>
                    </a:moveTo>
                    <a:lnTo>
                      <a:pt x="0" y="0"/>
                    </a:lnTo>
                    <a:lnTo>
                      <a:pt x="57" y="0"/>
                    </a:lnTo>
                    <a:lnTo>
                      <a:pt x="57" y="43"/>
                    </a:lnTo>
                    <a:lnTo>
                      <a:pt x="31" y="4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4" name="Freeform 232"/>
              <p:cNvSpPr>
                <a:spLocks/>
              </p:cNvSpPr>
              <p:nvPr/>
            </p:nvSpPr>
            <p:spPr bwMode="gray">
              <a:xfrm>
                <a:off x="2998788" y="1365250"/>
                <a:ext cx="98425" cy="26988"/>
              </a:xfrm>
              <a:custGeom>
                <a:avLst/>
                <a:gdLst>
                  <a:gd name="T0" fmla="*/ 2147483647 w 210"/>
                  <a:gd name="T1" fmla="*/ 2147483647 h 60"/>
                  <a:gd name="T2" fmla="*/ 2147483647 w 210"/>
                  <a:gd name="T3" fmla="*/ 2147483647 h 60"/>
                  <a:gd name="T4" fmla="*/ 0 w 210"/>
                  <a:gd name="T5" fmla="*/ 2147483647 h 60"/>
                  <a:gd name="T6" fmla="*/ 0 w 210"/>
                  <a:gd name="T7" fmla="*/ 0 h 60"/>
                  <a:gd name="T8" fmla="*/ 2147483647 w 210"/>
                  <a:gd name="T9" fmla="*/ 0 h 60"/>
                  <a:gd name="T10" fmla="*/ 2147483647 w 210"/>
                  <a:gd name="T11" fmla="*/ 2147483647 h 60"/>
                  <a:gd name="T12" fmla="*/ 0 60000 65536"/>
                  <a:gd name="T13" fmla="*/ 0 60000 65536"/>
                  <a:gd name="T14" fmla="*/ 0 60000 65536"/>
                  <a:gd name="T15" fmla="*/ 0 60000 65536"/>
                  <a:gd name="T16" fmla="*/ 0 60000 65536"/>
                  <a:gd name="T17" fmla="*/ 0 60000 65536"/>
                  <a:gd name="T18" fmla="*/ 0 w 210"/>
                  <a:gd name="T19" fmla="*/ 0 h 60"/>
                  <a:gd name="T20" fmla="*/ 210 w 21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210" h="60">
                    <a:moveTo>
                      <a:pt x="210" y="60"/>
                    </a:moveTo>
                    <a:lnTo>
                      <a:pt x="210" y="60"/>
                    </a:lnTo>
                    <a:lnTo>
                      <a:pt x="0" y="60"/>
                    </a:lnTo>
                    <a:lnTo>
                      <a:pt x="0" y="0"/>
                    </a:lnTo>
                    <a:lnTo>
                      <a:pt x="167" y="0"/>
                    </a:lnTo>
                    <a:lnTo>
                      <a:pt x="210" y="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5" name="Freeform 233"/>
              <p:cNvSpPr>
                <a:spLocks/>
              </p:cNvSpPr>
              <p:nvPr/>
            </p:nvSpPr>
            <p:spPr bwMode="gray">
              <a:xfrm>
                <a:off x="3089275" y="1368425"/>
                <a:ext cx="25400" cy="20638"/>
              </a:xfrm>
              <a:custGeom>
                <a:avLst/>
                <a:gdLst>
                  <a:gd name="T0" fmla="*/ 0 w 57"/>
                  <a:gd name="T1" fmla="*/ 0 h 42"/>
                  <a:gd name="T2" fmla="*/ 0 w 57"/>
                  <a:gd name="T3" fmla="*/ 0 h 42"/>
                  <a:gd name="T4" fmla="*/ 2147483647 w 57"/>
                  <a:gd name="T5" fmla="*/ 0 h 42"/>
                  <a:gd name="T6" fmla="*/ 2147483647 w 57"/>
                  <a:gd name="T7" fmla="*/ 2147483647 h 42"/>
                  <a:gd name="T8" fmla="*/ 2147483647 w 57"/>
                  <a:gd name="T9" fmla="*/ 2147483647 h 42"/>
                  <a:gd name="T10" fmla="*/ 0 w 57"/>
                  <a:gd name="T11" fmla="*/ 0 h 42"/>
                  <a:gd name="T12" fmla="*/ 0 60000 65536"/>
                  <a:gd name="T13" fmla="*/ 0 60000 65536"/>
                  <a:gd name="T14" fmla="*/ 0 60000 65536"/>
                  <a:gd name="T15" fmla="*/ 0 60000 65536"/>
                  <a:gd name="T16" fmla="*/ 0 60000 65536"/>
                  <a:gd name="T17" fmla="*/ 0 60000 65536"/>
                  <a:gd name="T18" fmla="*/ 0 w 57"/>
                  <a:gd name="T19" fmla="*/ 0 h 42"/>
                  <a:gd name="T20" fmla="*/ 57 w 57"/>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57" h="42">
                    <a:moveTo>
                      <a:pt x="0" y="0"/>
                    </a:moveTo>
                    <a:lnTo>
                      <a:pt x="0" y="0"/>
                    </a:lnTo>
                    <a:lnTo>
                      <a:pt x="57" y="0"/>
                    </a:lnTo>
                    <a:lnTo>
                      <a:pt x="57" y="42"/>
                    </a:lnTo>
                    <a:lnTo>
                      <a:pt x="31" y="4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1" name="组合 1008"/>
            <p:cNvGrpSpPr>
              <a:grpSpLocks/>
            </p:cNvGrpSpPr>
            <p:nvPr/>
          </p:nvGrpSpPr>
          <p:grpSpPr bwMode="gray">
            <a:xfrm>
              <a:off x="8731280" y="5482785"/>
              <a:ext cx="714375" cy="511175"/>
              <a:chOff x="2584450" y="4073525"/>
              <a:chExt cx="714375" cy="509588"/>
            </a:xfrm>
            <a:solidFill>
              <a:schemeClr val="bg1">
                <a:lumMod val="65000"/>
              </a:schemeClr>
            </a:solidFill>
          </p:grpSpPr>
          <p:sp>
            <p:nvSpPr>
              <p:cNvPr id="343" name="Freeform 721"/>
              <p:cNvSpPr>
                <a:spLocks/>
              </p:cNvSpPr>
              <p:nvPr/>
            </p:nvSpPr>
            <p:spPr bwMode="gray">
              <a:xfrm>
                <a:off x="2584450" y="4073525"/>
                <a:ext cx="714375" cy="488950"/>
              </a:xfrm>
              <a:custGeom>
                <a:avLst/>
                <a:gdLst>
                  <a:gd name="T0" fmla="*/ 2147483647 w 1520"/>
                  <a:gd name="T1" fmla="*/ 2147483647 h 1039"/>
                  <a:gd name="T2" fmla="*/ 2147483647 w 1520"/>
                  <a:gd name="T3" fmla="*/ 2147483647 h 1039"/>
                  <a:gd name="T4" fmla="*/ 2147483647 w 1520"/>
                  <a:gd name="T5" fmla="*/ 2147483647 h 1039"/>
                  <a:gd name="T6" fmla="*/ 2147483647 w 1520"/>
                  <a:gd name="T7" fmla="*/ 2147483647 h 1039"/>
                  <a:gd name="T8" fmla="*/ 2147483647 w 1520"/>
                  <a:gd name="T9" fmla="*/ 2147483647 h 1039"/>
                  <a:gd name="T10" fmla="*/ 2147483647 w 1520"/>
                  <a:gd name="T11" fmla="*/ 2147483647 h 1039"/>
                  <a:gd name="T12" fmla="*/ 2147483647 w 1520"/>
                  <a:gd name="T13" fmla="*/ 2147483647 h 1039"/>
                  <a:gd name="T14" fmla="*/ 2147483647 w 1520"/>
                  <a:gd name="T15" fmla="*/ 2147483647 h 1039"/>
                  <a:gd name="T16" fmla="*/ 2147483647 w 1520"/>
                  <a:gd name="T17" fmla="*/ 2147483647 h 1039"/>
                  <a:gd name="T18" fmla="*/ 2147483647 w 1520"/>
                  <a:gd name="T19" fmla="*/ 2147483647 h 1039"/>
                  <a:gd name="T20" fmla="*/ 2147483647 w 1520"/>
                  <a:gd name="T21" fmla="*/ 2147483647 h 1039"/>
                  <a:gd name="T22" fmla="*/ 0 w 1520"/>
                  <a:gd name="T23" fmla="*/ 2147483647 h 1039"/>
                  <a:gd name="T24" fmla="*/ 0 w 1520"/>
                  <a:gd name="T25" fmla="*/ 2147483647 h 1039"/>
                  <a:gd name="T26" fmla="*/ 2147483647 w 1520"/>
                  <a:gd name="T27" fmla="*/ 0 h 1039"/>
                  <a:gd name="T28" fmla="*/ 2147483647 w 1520"/>
                  <a:gd name="T29" fmla="*/ 0 h 1039"/>
                  <a:gd name="T30" fmla="*/ 2147483647 w 1520"/>
                  <a:gd name="T31" fmla="*/ 2147483647 h 1039"/>
                  <a:gd name="T32" fmla="*/ 2147483647 w 1520"/>
                  <a:gd name="T33" fmla="*/ 2147483647 h 1039"/>
                  <a:gd name="T34" fmla="*/ 2147483647 w 1520"/>
                  <a:gd name="T35" fmla="*/ 2147483647 h 10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0"/>
                  <a:gd name="T55" fmla="*/ 0 h 1039"/>
                  <a:gd name="T56" fmla="*/ 1520 w 1520"/>
                  <a:gd name="T57" fmla="*/ 1039 h 10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0" h="1039">
                    <a:moveTo>
                      <a:pt x="1493" y="1039"/>
                    </a:moveTo>
                    <a:lnTo>
                      <a:pt x="1493" y="1039"/>
                    </a:lnTo>
                    <a:lnTo>
                      <a:pt x="1206" y="1039"/>
                    </a:lnTo>
                    <a:lnTo>
                      <a:pt x="1206" y="986"/>
                    </a:lnTo>
                    <a:lnTo>
                      <a:pt x="1467" y="986"/>
                    </a:lnTo>
                    <a:lnTo>
                      <a:pt x="1467" y="53"/>
                    </a:lnTo>
                    <a:lnTo>
                      <a:pt x="54" y="53"/>
                    </a:lnTo>
                    <a:lnTo>
                      <a:pt x="54" y="986"/>
                    </a:lnTo>
                    <a:lnTo>
                      <a:pt x="1055" y="986"/>
                    </a:lnTo>
                    <a:lnTo>
                      <a:pt x="1055" y="1039"/>
                    </a:lnTo>
                    <a:lnTo>
                      <a:pt x="27" y="1039"/>
                    </a:lnTo>
                    <a:cubicBezTo>
                      <a:pt x="12" y="1039"/>
                      <a:pt x="0" y="1027"/>
                      <a:pt x="0" y="1013"/>
                    </a:cubicBezTo>
                    <a:lnTo>
                      <a:pt x="0" y="26"/>
                    </a:lnTo>
                    <a:cubicBezTo>
                      <a:pt x="0" y="12"/>
                      <a:pt x="12" y="0"/>
                      <a:pt x="27" y="0"/>
                    </a:cubicBezTo>
                    <a:lnTo>
                      <a:pt x="1493" y="0"/>
                    </a:lnTo>
                    <a:cubicBezTo>
                      <a:pt x="1508" y="0"/>
                      <a:pt x="1520" y="12"/>
                      <a:pt x="1520" y="26"/>
                    </a:cubicBezTo>
                    <a:lnTo>
                      <a:pt x="1520" y="1013"/>
                    </a:lnTo>
                    <a:cubicBezTo>
                      <a:pt x="1520" y="1027"/>
                      <a:pt x="1508" y="1039"/>
                      <a:pt x="1493" y="10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Freeform 722"/>
              <p:cNvSpPr>
                <a:spLocks/>
              </p:cNvSpPr>
              <p:nvPr/>
            </p:nvSpPr>
            <p:spPr bwMode="gray">
              <a:xfrm>
                <a:off x="2628900" y="4494213"/>
                <a:ext cx="627063" cy="6350"/>
              </a:xfrm>
              <a:custGeom>
                <a:avLst/>
                <a:gdLst>
                  <a:gd name="T0" fmla="*/ 2147483647 w 1333"/>
                  <a:gd name="T1" fmla="*/ 2147483647 h 13"/>
                  <a:gd name="T2" fmla="*/ 2147483647 w 1333"/>
                  <a:gd name="T3" fmla="*/ 2147483647 h 13"/>
                  <a:gd name="T4" fmla="*/ 0 w 1333"/>
                  <a:gd name="T5" fmla="*/ 2147483647 h 13"/>
                  <a:gd name="T6" fmla="*/ 0 w 1333"/>
                  <a:gd name="T7" fmla="*/ 0 h 13"/>
                  <a:gd name="T8" fmla="*/ 2147483647 w 1333"/>
                  <a:gd name="T9" fmla="*/ 0 h 13"/>
                  <a:gd name="T10" fmla="*/ 2147483647 w 1333"/>
                  <a:gd name="T11" fmla="*/ 2147483647 h 13"/>
                  <a:gd name="T12" fmla="*/ 0 60000 65536"/>
                  <a:gd name="T13" fmla="*/ 0 60000 65536"/>
                  <a:gd name="T14" fmla="*/ 0 60000 65536"/>
                  <a:gd name="T15" fmla="*/ 0 60000 65536"/>
                  <a:gd name="T16" fmla="*/ 0 60000 65536"/>
                  <a:gd name="T17" fmla="*/ 0 60000 65536"/>
                  <a:gd name="T18" fmla="*/ 0 w 1333"/>
                  <a:gd name="T19" fmla="*/ 0 h 13"/>
                  <a:gd name="T20" fmla="*/ 1333 w 133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333" h="13">
                    <a:moveTo>
                      <a:pt x="1333" y="13"/>
                    </a:moveTo>
                    <a:lnTo>
                      <a:pt x="1333" y="13"/>
                    </a:lnTo>
                    <a:lnTo>
                      <a:pt x="0" y="13"/>
                    </a:lnTo>
                    <a:lnTo>
                      <a:pt x="0" y="0"/>
                    </a:lnTo>
                    <a:lnTo>
                      <a:pt x="1333" y="0"/>
                    </a:lnTo>
                    <a:lnTo>
                      <a:pt x="1333" y="1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5" name="Freeform 723"/>
              <p:cNvSpPr>
                <a:spLocks/>
              </p:cNvSpPr>
              <p:nvPr/>
            </p:nvSpPr>
            <p:spPr bwMode="gray">
              <a:xfrm>
                <a:off x="2628900" y="4108450"/>
                <a:ext cx="627063" cy="3175"/>
              </a:xfrm>
              <a:custGeom>
                <a:avLst/>
                <a:gdLst>
                  <a:gd name="T0" fmla="*/ 2147483647 w 1333"/>
                  <a:gd name="T1" fmla="*/ 2147483647 h 6"/>
                  <a:gd name="T2" fmla="*/ 2147483647 w 1333"/>
                  <a:gd name="T3" fmla="*/ 2147483647 h 6"/>
                  <a:gd name="T4" fmla="*/ 0 w 1333"/>
                  <a:gd name="T5" fmla="*/ 2147483647 h 6"/>
                  <a:gd name="T6" fmla="*/ 0 w 1333"/>
                  <a:gd name="T7" fmla="*/ 0 h 6"/>
                  <a:gd name="T8" fmla="*/ 2147483647 w 1333"/>
                  <a:gd name="T9" fmla="*/ 0 h 6"/>
                  <a:gd name="T10" fmla="*/ 2147483647 w 1333"/>
                  <a:gd name="T11" fmla="*/ 2147483647 h 6"/>
                  <a:gd name="T12" fmla="*/ 0 60000 65536"/>
                  <a:gd name="T13" fmla="*/ 0 60000 65536"/>
                  <a:gd name="T14" fmla="*/ 0 60000 65536"/>
                  <a:gd name="T15" fmla="*/ 0 60000 65536"/>
                  <a:gd name="T16" fmla="*/ 0 60000 65536"/>
                  <a:gd name="T17" fmla="*/ 0 60000 65536"/>
                  <a:gd name="T18" fmla="*/ 0 w 1333"/>
                  <a:gd name="T19" fmla="*/ 0 h 6"/>
                  <a:gd name="T20" fmla="*/ 1333 w 1333"/>
                  <a:gd name="T21" fmla="*/ 6 h 6"/>
                </a:gdLst>
                <a:ahLst/>
                <a:cxnLst>
                  <a:cxn ang="T12">
                    <a:pos x="T0" y="T1"/>
                  </a:cxn>
                  <a:cxn ang="T13">
                    <a:pos x="T2" y="T3"/>
                  </a:cxn>
                  <a:cxn ang="T14">
                    <a:pos x="T4" y="T5"/>
                  </a:cxn>
                  <a:cxn ang="T15">
                    <a:pos x="T6" y="T7"/>
                  </a:cxn>
                  <a:cxn ang="T16">
                    <a:pos x="T8" y="T9"/>
                  </a:cxn>
                  <a:cxn ang="T17">
                    <a:pos x="T10" y="T11"/>
                  </a:cxn>
                </a:cxnLst>
                <a:rect l="T18" t="T19" r="T20" b="T21"/>
                <a:pathLst>
                  <a:path w="1333" h="6">
                    <a:moveTo>
                      <a:pt x="1333" y="6"/>
                    </a:moveTo>
                    <a:lnTo>
                      <a:pt x="1333" y="6"/>
                    </a:lnTo>
                    <a:lnTo>
                      <a:pt x="0" y="6"/>
                    </a:lnTo>
                    <a:lnTo>
                      <a:pt x="0" y="0"/>
                    </a:lnTo>
                    <a:lnTo>
                      <a:pt x="1333" y="0"/>
                    </a:lnTo>
                    <a:lnTo>
                      <a:pt x="1333" y="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6" name="Freeform 724"/>
              <p:cNvSpPr>
                <a:spLocks/>
              </p:cNvSpPr>
              <p:nvPr/>
            </p:nvSpPr>
            <p:spPr bwMode="gray">
              <a:xfrm>
                <a:off x="2625725" y="4087813"/>
                <a:ext cx="6350" cy="463550"/>
              </a:xfrm>
              <a:custGeom>
                <a:avLst/>
                <a:gdLst>
                  <a:gd name="T0" fmla="*/ 2147483647 w 13"/>
                  <a:gd name="T1" fmla="*/ 2147483647 h 986"/>
                  <a:gd name="T2" fmla="*/ 2147483647 w 13"/>
                  <a:gd name="T3" fmla="*/ 2147483647 h 986"/>
                  <a:gd name="T4" fmla="*/ 0 w 13"/>
                  <a:gd name="T5" fmla="*/ 2147483647 h 986"/>
                  <a:gd name="T6" fmla="*/ 0 w 13"/>
                  <a:gd name="T7" fmla="*/ 0 h 986"/>
                  <a:gd name="T8" fmla="*/ 2147483647 w 13"/>
                  <a:gd name="T9" fmla="*/ 0 h 986"/>
                  <a:gd name="T10" fmla="*/ 2147483647 w 13"/>
                  <a:gd name="T11" fmla="*/ 2147483647 h 986"/>
                  <a:gd name="T12" fmla="*/ 0 60000 65536"/>
                  <a:gd name="T13" fmla="*/ 0 60000 65536"/>
                  <a:gd name="T14" fmla="*/ 0 60000 65536"/>
                  <a:gd name="T15" fmla="*/ 0 60000 65536"/>
                  <a:gd name="T16" fmla="*/ 0 60000 65536"/>
                  <a:gd name="T17" fmla="*/ 0 60000 65536"/>
                  <a:gd name="T18" fmla="*/ 0 w 13"/>
                  <a:gd name="T19" fmla="*/ 0 h 986"/>
                  <a:gd name="T20" fmla="*/ 13 w 13"/>
                  <a:gd name="T21" fmla="*/ 986 h 986"/>
                </a:gdLst>
                <a:ahLst/>
                <a:cxnLst>
                  <a:cxn ang="T12">
                    <a:pos x="T0" y="T1"/>
                  </a:cxn>
                  <a:cxn ang="T13">
                    <a:pos x="T2" y="T3"/>
                  </a:cxn>
                  <a:cxn ang="T14">
                    <a:pos x="T4" y="T5"/>
                  </a:cxn>
                  <a:cxn ang="T15">
                    <a:pos x="T6" y="T7"/>
                  </a:cxn>
                  <a:cxn ang="T16">
                    <a:pos x="T8" y="T9"/>
                  </a:cxn>
                  <a:cxn ang="T17">
                    <a:pos x="T10" y="T11"/>
                  </a:cxn>
                </a:cxnLst>
                <a:rect l="T18" t="T19" r="T20" b="T21"/>
                <a:pathLst>
                  <a:path w="13" h="986">
                    <a:moveTo>
                      <a:pt x="13" y="986"/>
                    </a:moveTo>
                    <a:lnTo>
                      <a:pt x="13" y="986"/>
                    </a:lnTo>
                    <a:lnTo>
                      <a:pt x="0" y="986"/>
                    </a:lnTo>
                    <a:lnTo>
                      <a:pt x="0" y="0"/>
                    </a:lnTo>
                    <a:lnTo>
                      <a:pt x="13" y="0"/>
                    </a:lnTo>
                    <a:lnTo>
                      <a:pt x="13" y="98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Freeform 725"/>
              <p:cNvSpPr>
                <a:spLocks/>
              </p:cNvSpPr>
              <p:nvPr/>
            </p:nvSpPr>
            <p:spPr bwMode="gray">
              <a:xfrm>
                <a:off x="3252788" y="4084638"/>
                <a:ext cx="6350" cy="465138"/>
              </a:xfrm>
              <a:custGeom>
                <a:avLst/>
                <a:gdLst>
                  <a:gd name="T0" fmla="*/ 2147483647 w 14"/>
                  <a:gd name="T1" fmla="*/ 2147483647 h 987"/>
                  <a:gd name="T2" fmla="*/ 2147483647 w 14"/>
                  <a:gd name="T3" fmla="*/ 2147483647 h 987"/>
                  <a:gd name="T4" fmla="*/ 0 w 14"/>
                  <a:gd name="T5" fmla="*/ 2147483647 h 987"/>
                  <a:gd name="T6" fmla="*/ 0 w 14"/>
                  <a:gd name="T7" fmla="*/ 0 h 987"/>
                  <a:gd name="T8" fmla="*/ 2147483647 w 14"/>
                  <a:gd name="T9" fmla="*/ 0 h 987"/>
                  <a:gd name="T10" fmla="*/ 2147483647 w 14"/>
                  <a:gd name="T11" fmla="*/ 2147483647 h 987"/>
                  <a:gd name="T12" fmla="*/ 0 60000 65536"/>
                  <a:gd name="T13" fmla="*/ 0 60000 65536"/>
                  <a:gd name="T14" fmla="*/ 0 60000 65536"/>
                  <a:gd name="T15" fmla="*/ 0 60000 65536"/>
                  <a:gd name="T16" fmla="*/ 0 60000 65536"/>
                  <a:gd name="T17" fmla="*/ 0 60000 65536"/>
                  <a:gd name="T18" fmla="*/ 0 w 14"/>
                  <a:gd name="T19" fmla="*/ 0 h 987"/>
                  <a:gd name="T20" fmla="*/ 14 w 14"/>
                  <a:gd name="T21" fmla="*/ 987 h 987"/>
                </a:gdLst>
                <a:ahLst/>
                <a:cxnLst>
                  <a:cxn ang="T12">
                    <a:pos x="T0" y="T1"/>
                  </a:cxn>
                  <a:cxn ang="T13">
                    <a:pos x="T2" y="T3"/>
                  </a:cxn>
                  <a:cxn ang="T14">
                    <a:pos x="T4" y="T5"/>
                  </a:cxn>
                  <a:cxn ang="T15">
                    <a:pos x="T6" y="T7"/>
                  </a:cxn>
                  <a:cxn ang="T16">
                    <a:pos x="T8" y="T9"/>
                  </a:cxn>
                  <a:cxn ang="T17">
                    <a:pos x="T10" y="T11"/>
                  </a:cxn>
                </a:cxnLst>
                <a:rect l="T18" t="T19" r="T20" b="T21"/>
                <a:pathLst>
                  <a:path w="14" h="987">
                    <a:moveTo>
                      <a:pt x="14" y="987"/>
                    </a:moveTo>
                    <a:lnTo>
                      <a:pt x="14" y="987"/>
                    </a:lnTo>
                    <a:lnTo>
                      <a:pt x="0" y="987"/>
                    </a:lnTo>
                    <a:lnTo>
                      <a:pt x="0" y="0"/>
                    </a:lnTo>
                    <a:lnTo>
                      <a:pt x="14" y="0"/>
                    </a:lnTo>
                    <a:lnTo>
                      <a:pt x="14" y="98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Freeform 726"/>
              <p:cNvSpPr>
                <a:spLocks/>
              </p:cNvSpPr>
              <p:nvPr/>
            </p:nvSpPr>
            <p:spPr bwMode="gray">
              <a:xfrm>
                <a:off x="3040063" y="4518025"/>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727"/>
              <p:cNvSpPr>
                <a:spLocks/>
              </p:cNvSpPr>
              <p:nvPr/>
            </p:nvSpPr>
            <p:spPr bwMode="gray">
              <a:xfrm>
                <a:off x="3140075" y="45164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Freeform 728"/>
              <p:cNvSpPr>
                <a:spLocks/>
              </p:cNvSpPr>
              <p:nvPr/>
            </p:nvSpPr>
            <p:spPr bwMode="gray">
              <a:xfrm>
                <a:off x="296703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729"/>
              <p:cNvSpPr>
                <a:spLocks/>
              </p:cNvSpPr>
              <p:nvPr/>
            </p:nvSpPr>
            <p:spPr bwMode="gray">
              <a:xfrm>
                <a:off x="296227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Freeform 730"/>
              <p:cNvSpPr>
                <a:spLocks/>
              </p:cNvSpPr>
              <p:nvPr/>
            </p:nvSpPr>
            <p:spPr bwMode="gray">
              <a:xfrm>
                <a:off x="2998788"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Freeform 731"/>
              <p:cNvSpPr>
                <a:spLocks/>
              </p:cNvSpPr>
              <p:nvPr/>
            </p:nvSpPr>
            <p:spPr bwMode="gray">
              <a:xfrm>
                <a:off x="2995613"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Freeform 732"/>
              <p:cNvSpPr>
                <a:spLocks/>
              </p:cNvSpPr>
              <p:nvPr/>
            </p:nvSpPr>
            <p:spPr bwMode="gray">
              <a:xfrm>
                <a:off x="2971800"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Freeform 733"/>
              <p:cNvSpPr>
                <a:spLocks/>
              </p:cNvSpPr>
              <p:nvPr/>
            </p:nvSpPr>
            <p:spPr bwMode="gray">
              <a:xfrm>
                <a:off x="296862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Freeform 734"/>
              <p:cNvSpPr>
                <a:spLocks/>
              </p:cNvSpPr>
              <p:nvPr/>
            </p:nvSpPr>
            <p:spPr bwMode="gray">
              <a:xfrm>
                <a:off x="296068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Freeform 735"/>
              <p:cNvSpPr>
                <a:spLocks/>
              </p:cNvSpPr>
              <p:nvPr/>
            </p:nvSpPr>
            <p:spPr bwMode="gray">
              <a:xfrm>
                <a:off x="2957513"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Freeform 736"/>
              <p:cNvSpPr>
                <a:spLocks/>
              </p:cNvSpPr>
              <p:nvPr/>
            </p:nvSpPr>
            <p:spPr bwMode="gray">
              <a:xfrm>
                <a:off x="2992438"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737"/>
              <p:cNvSpPr>
                <a:spLocks/>
              </p:cNvSpPr>
              <p:nvPr/>
            </p:nvSpPr>
            <p:spPr bwMode="gray">
              <a:xfrm>
                <a:off x="298926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Freeform 738"/>
              <p:cNvSpPr>
                <a:spLocks/>
              </p:cNvSpPr>
              <p:nvPr/>
            </p:nvSpPr>
            <p:spPr bwMode="gray">
              <a:xfrm>
                <a:off x="2986088"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739"/>
              <p:cNvSpPr>
                <a:spLocks/>
              </p:cNvSpPr>
              <p:nvPr/>
            </p:nvSpPr>
            <p:spPr bwMode="gray">
              <a:xfrm>
                <a:off x="298291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740"/>
              <p:cNvSpPr>
                <a:spLocks noEditPoints="1"/>
              </p:cNvSpPr>
              <p:nvPr/>
            </p:nvSpPr>
            <p:spPr bwMode="gray">
              <a:xfrm>
                <a:off x="2952750" y="4125913"/>
                <a:ext cx="55563" cy="139700"/>
              </a:xfrm>
              <a:custGeom>
                <a:avLst/>
                <a:gdLst>
                  <a:gd name="T0" fmla="*/ 2147483647 w 118"/>
                  <a:gd name="T1" fmla="*/ 2147483647 h 296"/>
                  <a:gd name="T2" fmla="*/ 2147483647 w 118"/>
                  <a:gd name="T3" fmla="*/ 2147483647 h 296"/>
                  <a:gd name="T4" fmla="*/ 2147483647 w 118"/>
                  <a:gd name="T5" fmla="*/ 2147483647 h 296"/>
                  <a:gd name="T6" fmla="*/ 2147483647 w 118"/>
                  <a:gd name="T7" fmla="*/ 2147483647 h 296"/>
                  <a:gd name="T8" fmla="*/ 2147483647 w 118"/>
                  <a:gd name="T9" fmla="*/ 2147483647 h 296"/>
                  <a:gd name="T10" fmla="*/ 2147483647 w 118"/>
                  <a:gd name="T11" fmla="*/ 2147483647 h 296"/>
                  <a:gd name="T12" fmla="*/ 2147483647 w 118"/>
                  <a:gd name="T13" fmla="*/ 2147483647 h 296"/>
                  <a:gd name="T14" fmla="*/ 2147483647 w 118"/>
                  <a:gd name="T15" fmla="*/ 2147483647 h 296"/>
                  <a:gd name="T16" fmla="*/ 2147483647 w 118"/>
                  <a:gd name="T17" fmla="*/ 2147483647 h 296"/>
                  <a:gd name="T18" fmla="*/ 2147483647 w 118"/>
                  <a:gd name="T19" fmla="*/ 2147483647 h 296"/>
                  <a:gd name="T20" fmla="*/ 2147483647 w 118"/>
                  <a:gd name="T21" fmla="*/ 2147483647 h 296"/>
                  <a:gd name="T22" fmla="*/ 2147483647 w 118"/>
                  <a:gd name="T23" fmla="*/ 2147483647 h 296"/>
                  <a:gd name="T24" fmla="*/ 2147483647 w 118"/>
                  <a:gd name="T25" fmla="*/ 2147483647 h 296"/>
                  <a:gd name="T26" fmla="*/ 2147483647 w 118"/>
                  <a:gd name="T27" fmla="*/ 2147483647 h 296"/>
                  <a:gd name="T28" fmla="*/ 2147483647 w 118"/>
                  <a:gd name="T29" fmla="*/ 2147483647 h 296"/>
                  <a:gd name="T30" fmla="*/ 2147483647 w 118"/>
                  <a:gd name="T31" fmla="*/ 2147483647 h 296"/>
                  <a:gd name="T32" fmla="*/ 2147483647 w 118"/>
                  <a:gd name="T33" fmla="*/ 0 h 296"/>
                  <a:gd name="T34" fmla="*/ 2147483647 w 118"/>
                  <a:gd name="T35" fmla="*/ 0 h 296"/>
                  <a:gd name="T36" fmla="*/ 0 w 118"/>
                  <a:gd name="T37" fmla="*/ 0 h 296"/>
                  <a:gd name="T38" fmla="*/ 0 w 118"/>
                  <a:gd name="T39" fmla="*/ 2147483647 h 296"/>
                  <a:gd name="T40" fmla="*/ 2147483647 w 118"/>
                  <a:gd name="T41" fmla="*/ 2147483647 h 296"/>
                  <a:gd name="T42" fmla="*/ 2147483647 w 118"/>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6"/>
                  <a:gd name="T68" fmla="*/ 118 w 118"/>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6">
                    <a:moveTo>
                      <a:pt x="62" y="286"/>
                    </a:moveTo>
                    <a:lnTo>
                      <a:pt x="62" y="286"/>
                    </a:lnTo>
                    <a:lnTo>
                      <a:pt x="62" y="159"/>
                    </a:lnTo>
                    <a:lnTo>
                      <a:pt x="68" y="159"/>
                    </a:lnTo>
                    <a:lnTo>
                      <a:pt x="68" y="238"/>
                    </a:lnTo>
                    <a:lnTo>
                      <a:pt x="111" y="238"/>
                    </a:lnTo>
                    <a:lnTo>
                      <a:pt x="111" y="286"/>
                    </a:lnTo>
                    <a:lnTo>
                      <a:pt x="62" y="286"/>
                    </a:lnTo>
                    <a:close/>
                    <a:moveTo>
                      <a:pt x="6" y="286"/>
                    </a:moveTo>
                    <a:lnTo>
                      <a:pt x="6" y="286"/>
                    </a:lnTo>
                    <a:lnTo>
                      <a:pt x="6" y="159"/>
                    </a:lnTo>
                    <a:lnTo>
                      <a:pt x="13" y="159"/>
                    </a:lnTo>
                    <a:lnTo>
                      <a:pt x="13" y="238"/>
                    </a:lnTo>
                    <a:lnTo>
                      <a:pt x="56" y="238"/>
                    </a:lnTo>
                    <a:lnTo>
                      <a:pt x="56" y="286"/>
                    </a:lnTo>
                    <a:lnTo>
                      <a:pt x="6" y="286"/>
                    </a:lnTo>
                    <a:close/>
                    <a:moveTo>
                      <a:pt x="118" y="0"/>
                    </a:moveTo>
                    <a:lnTo>
                      <a:pt x="118" y="0"/>
                    </a:lnTo>
                    <a:lnTo>
                      <a:pt x="0" y="0"/>
                    </a:lnTo>
                    <a:lnTo>
                      <a:pt x="0" y="296"/>
                    </a:lnTo>
                    <a:lnTo>
                      <a:pt x="118" y="296"/>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741"/>
              <p:cNvSpPr>
                <a:spLocks/>
              </p:cNvSpPr>
              <p:nvPr/>
            </p:nvSpPr>
            <p:spPr bwMode="gray">
              <a:xfrm>
                <a:off x="303847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742"/>
              <p:cNvSpPr>
                <a:spLocks/>
              </p:cNvSpPr>
              <p:nvPr/>
            </p:nvSpPr>
            <p:spPr bwMode="gray">
              <a:xfrm>
                <a:off x="303530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743"/>
              <p:cNvSpPr>
                <a:spLocks/>
              </p:cNvSpPr>
              <p:nvPr/>
            </p:nvSpPr>
            <p:spPr bwMode="gray">
              <a:xfrm>
                <a:off x="3071813"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744"/>
              <p:cNvSpPr>
                <a:spLocks/>
              </p:cNvSpPr>
              <p:nvPr/>
            </p:nvSpPr>
            <p:spPr bwMode="gray">
              <a:xfrm>
                <a:off x="306863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745"/>
              <p:cNvSpPr>
                <a:spLocks/>
              </p:cNvSpPr>
              <p:nvPr/>
            </p:nvSpPr>
            <p:spPr bwMode="gray">
              <a:xfrm>
                <a:off x="304482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746"/>
              <p:cNvSpPr>
                <a:spLocks/>
              </p:cNvSpPr>
              <p:nvPr/>
            </p:nvSpPr>
            <p:spPr bwMode="gray">
              <a:xfrm>
                <a:off x="3041650"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747"/>
              <p:cNvSpPr>
                <a:spLocks/>
              </p:cNvSpPr>
              <p:nvPr/>
            </p:nvSpPr>
            <p:spPr bwMode="gray">
              <a:xfrm>
                <a:off x="303212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748"/>
              <p:cNvSpPr>
                <a:spLocks/>
              </p:cNvSpPr>
              <p:nvPr/>
            </p:nvSpPr>
            <p:spPr bwMode="gray">
              <a:xfrm>
                <a:off x="302895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749"/>
              <p:cNvSpPr>
                <a:spLocks/>
              </p:cNvSpPr>
              <p:nvPr/>
            </p:nvSpPr>
            <p:spPr bwMode="gray">
              <a:xfrm>
                <a:off x="3065463"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750"/>
              <p:cNvSpPr>
                <a:spLocks/>
              </p:cNvSpPr>
              <p:nvPr/>
            </p:nvSpPr>
            <p:spPr bwMode="gray">
              <a:xfrm>
                <a:off x="306228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Freeform 751"/>
              <p:cNvSpPr>
                <a:spLocks/>
              </p:cNvSpPr>
              <p:nvPr/>
            </p:nvSpPr>
            <p:spPr bwMode="gray">
              <a:xfrm>
                <a:off x="3059113"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752"/>
              <p:cNvSpPr>
                <a:spLocks/>
              </p:cNvSpPr>
              <p:nvPr/>
            </p:nvSpPr>
            <p:spPr bwMode="gray">
              <a:xfrm>
                <a:off x="305593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Freeform 753"/>
              <p:cNvSpPr>
                <a:spLocks noEditPoints="1"/>
              </p:cNvSpPr>
              <p:nvPr/>
            </p:nvSpPr>
            <p:spPr bwMode="gray">
              <a:xfrm>
                <a:off x="3025775" y="4125913"/>
                <a:ext cx="55563" cy="139700"/>
              </a:xfrm>
              <a:custGeom>
                <a:avLst/>
                <a:gdLst>
                  <a:gd name="T0" fmla="*/ 2147483647 w 118"/>
                  <a:gd name="T1" fmla="*/ 2147483647 h 296"/>
                  <a:gd name="T2" fmla="*/ 2147483647 w 118"/>
                  <a:gd name="T3" fmla="*/ 2147483647 h 296"/>
                  <a:gd name="T4" fmla="*/ 2147483647 w 118"/>
                  <a:gd name="T5" fmla="*/ 2147483647 h 296"/>
                  <a:gd name="T6" fmla="*/ 2147483647 w 118"/>
                  <a:gd name="T7" fmla="*/ 2147483647 h 296"/>
                  <a:gd name="T8" fmla="*/ 2147483647 w 118"/>
                  <a:gd name="T9" fmla="*/ 2147483647 h 296"/>
                  <a:gd name="T10" fmla="*/ 2147483647 w 118"/>
                  <a:gd name="T11" fmla="*/ 2147483647 h 296"/>
                  <a:gd name="T12" fmla="*/ 2147483647 w 118"/>
                  <a:gd name="T13" fmla="*/ 2147483647 h 296"/>
                  <a:gd name="T14" fmla="*/ 2147483647 w 118"/>
                  <a:gd name="T15" fmla="*/ 2147483647 h 296"/>
                  <a:gd name="T16" fmla="*/ 2147483647 w 118"/>
                  <a:gd name="T17" fmla="*/ 2147483647 h 296"/>
                  <a:gd name="T18" fmla="*/ 2147483647 w 118"/>
                  <a:gd name="T19" fmla="*/ 2147483647 h 296"/>
                  <a:gd name="T20" fmla="*/ 2147483647 w 118"/>
                  <a:gd name="T21" fmla="*/ 2147483647 h 296"/>
                  <a:gd name="T22" fmla="*/ 2147483647 w 118"/>
                  <a:gd name="T23" fmla="*/ 2147483647 h 296"/>
                  <a:gd name="T24" fmla="*/ 2147483647 w 118"/>
                  <a:gd name="T25" fmla="*/ 2147483647 h 296"/>
                  <a:gd name="T26" fmla="*/ 2147483647 w 118"/>
                  <a:gd name="T27" fmla="*/ 2147483647 h 296"/>
                  <a:gd name="T28" fmla="*/ 2147483647 w 118"/>
                  <a:gd name="T29" fmla="*/ 2147483647 h 296"/>
                  <a:gd name="T30" fmla="*/ 2147483647 w 118"/>
                  <a:gd name="T31" fmla="*/ 2147483647 h 296"/>
                  <a:gd name="T32" fmla="*/ 2147483647 w 118"/>
                  <a:gd name="T33" fmla="*/ 0 h 296"/>
                  <a:gd name="T34" fmla="*/ 2147483647 w 118"/>
                  <a:gd name="T35" fmla="*/ 0 h 296"/>
                  <a:gd name="T36" fmla="*/ 0 w 118"/>
                  <a:gd name="T37" fmla="*/ 0 h 296"/>
                  <a:gd name="T38" fmla="*/ 0 w 118"/>
                  <a:gd name="T39" fmla="*/ 2147483647 h 296"/>
                  <a:gd name="T40" fmla="*/ 2147483647 w 118"/>
                  <a:gd name="T41" fmla="*/ 2147483647 h 296"/>
                  <a:gd name="T42" fmla="*/ 2147483647 w 118"/>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6"/>
                  <a:gd name="T68" fmla="*/ 118 w 118"/>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6">
                    <a:moveTo>
                      <a:pt x="62" y="286"/>
                    </a:moveTo>
                    <a:lnTo>
                      <a:pt x="62" y="286"/>
                    </a:lnTo>
                    <a:lnTo>
                      <a:pt x="62" y="159"/>
                    </a:lnTo>
                    <a:lnTo>
                      <a:pt x="68" y="159"/>
                    </a:lnTo>
                    <a:lnTo>
                      <a:pt x="68" y="238"/>
                    </a:lnTo>
                    <a:lnTo>
                      <a:pt x="111" y="238"/>
                    </a:lnTo>
                    <a:lnTo>
                      <a:pt x="111" y="286"/>
                    </a:lnTo>
                    <a:lnTo>
                      <a:pt x="62" y="286"/>
                    </a:lnTo>
                    <a:close/>
                    <a:moveTo>
                      <a:pt x="6" y="286"/>
                    </a:moveTo>
                    <a:lnTo>
                      <a:pt x="6" y="286"/>
                    </a:lnTo>
                    <a:lnTo>
                      <a:pt x="6" y="159"/>
                    </a:lnTo>
                    <a:lnTo>
                      <a:pt x="13" y="159"/>
                    </a:lnTo>
                    <a:lnTo>
                      <a:pt x="13" y="238"/>
                    </a:lnTo>
                    <a:lnTo>
                      <a:pt x="56" y="238"/>
                    </a:lnTo>
                    <a:lnTo>
                      <a:pt x="56" y="286"/>
                    </a:lnTo>
                    <a:lnTo>
                      <a:pt x="6" y="286"/>
                    </a:lnTo>
                    <a:close/>
                    <a:moveTo>
                      <a:pt x="118" y="0"/>
                    </a:moveTo>
                    <a:lnTo>
                      <a:pt x="118" y="0"/>
                    </a:lnTo>
                    <a:lnTo>
                      <a:pt x="0" y="0"/>
                    </a:lnTo>
                    <a:lnTo>
                      <a:pt x="0" y="296"/>
                    </a:lnTo>
                    <a:lnTo>
                      <a:pt x="118" y="296"/>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754"/>
              <p:cNvSpPr>
                <a:spLocks/>
              </p:cNvSpPr>
              <p:nvPr/>
            </p:nvSpPr>
            <p:spPr bwMode="gray">
              <a:xfrm>
                <a:off x="3111500"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755"/>
              <p:cNvSpPr>
                <a:spLocks/>
              </p:cNvSpPr>
              <p:nvPr/>
            </p:nvSpPr>
            <p:spPr bwMode="gray">
              <a:xfrm>
                <a:off x="3108325"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756"/>
              <p:cNvSpPr>
                <a:spLocks/>
              </p:cNvSpPr>
              <p:nvPr/>
            </p:nvSpPr>
            <p:spPr bwMode="gray">
              <a:xfrm>
                <a:off x="3143250"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757"/>
              <p:cNvSpPr>
                <a:spLocks/>
              </p:cNvSpPr>
              <p:nvPr/>
            </p:nvSpPr>
            <p:spPr bwMode="gray">
              <a:xfrm>
                <a:off x="314007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758"/>
              <p:cNvSpPr>
                <a:spLocks/>
              </p:cNvSpPr>
              <p:nvPr/>
            </p:nvSpPr>
            <p:spPr bwMode="gray">
              <a:xfrm>
                <a:off x="3117850"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759"/>
              <p:cNvSpPr>
                <a:spLocks/>
              </p:cNvSpPr>
              <p:nvPr/>
            </p:nvSpPr>
            <p:spPr bwMode="gray">
              <a:xfrm>
                <a:off x="3114675"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Freeform 760"/>
              <p:cNvSpPr>
                <a:spLocks/>
              </p:cNvSpPr>
              <p:nvPr/>
            </p:nvSpPr>
            <p:spPr bwMode="gray">
              <a:xfrm>
                <a:off x="3105150"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Freeform 761"/>
              <p:cNvSpPr>
                <a:spLocks/>
              </p:cNvSpPr>
              <p:nvPr/>
            </p:nvSpPr>
            <p:spPr bwMode="gray">
              <a:xfrm>
                <a:off x="3101975"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Freeform 762"/>
              <p:cNvSpPr>
                <a:spLocks/>
              </p:cNvSpPr>
              <p:nvPr/>
            </p:nvSpPr>
            <p:spPr bwMode="gray">
              <a:xfrm>
                <a:off x="3136900"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Freeform 763"/>
              <p:cNvSpPr>
                <a:spLocks/>
              </p:cNvSpPr>
              <p:nvPr/>
            </p:nvSpPr>
            <p:spPr bwMode="gray">
              <a:xfrm>
                <a:off x="313372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Freeform 764"/>
              <p:cNvSpPr>
                <a:spLocks/>
              </p:cNvSpPr>
              <p:nvPr/>
            </p:nvSpPr>
            <p:spPr bwMode="gray">
              <a:xfrm>
                <a:off x="3132138"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Freeform 765"/>
              <p:cNvSpPr>
                <a:spLocks/>
              </p:cNvSpPr>
              <p:nvPr/>
            </p:nvSpPr>
            <p:spPr bwMode="gray">
              <a:xfrm>
                <a:off x="312737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Freeform 766"/>
              <p:cNvSpPr>
                <a:spLocks noEditPoints="1"/>
              </p:cNvSpPr>
              <p:nvPr/>
            </p:nvSpPr>
            <p:spPr bwMode="gray">
              <a:xfrm>
                <a:off x="3098800" y="4125913"/>
                <a:ext cx="53975" cy="139700"/>
              </a:xfrm>
              <a:custGeom>
                <a:avLst/>
                <a:gdLst>
                  <a:gd name="T0" fmla="*/ 2147483647 w 118"/>
                  <a:gd name="T1" fmla="*/ 2147483647 h 296"/>
                  <a:gd name="T2" fmla="*/ 2147483647 w 118"/>
                  <a:gd name="T3" fmla="*/ 2147483647 h 296"/>
                  <a:gd name="T4" fmla="*/ 2147483647 w 118"/>
                  <a:gd name="T5" fmla="*/ 2147483647 h 296"/>
                  <a:gd name="T6" fmla="*/ 2147483647 w 118"/>
                  <a:gd name="T7" fmla="*/ 2147483647 h 296"/>
                  <a:gd name="T8" fmla="*/ 2147483647 w 118"/>
                  <a:gd name="T9" fmla="*/ 2147483647 h 296"/>
                  <a:gd name="T10" fmla="*/ 2147483647 w 118"/>
                  <a:gd name="T11" fmla="*/ 2147483647 h 296"/>
                  <a:gd name="T12" fmla="*/ 2147483647 w 118"/>
                  <a:gd name="T13" fmla="*/ 2147483647 h 296"/>
                  <a:gd name="T14" fmla="*/ 2147483647 w 118"/>
                  <a:gd name="T15" fmla="*/ 2147483647 h 296"/>
                  <a:gd name="T16" fmla="*/ 2147483647 w 118"/>
                  <a:gd name="T17" fmla="*/ 2147483647 h 296"/>
                  <a:gd name="T18" fmla="*/ 2147483647 w 118"/>
                  <a:gd name="T19" fmla="*/ 2147483647 h 296"/>
                  <a:gd name="T20" fmla="*/ 2147483647 w 118"/>
                  <a:gd name="T21" fmla="*/ 2147483647 h 296"/>
                  <a:gd name="T22" fmla="*/ 2147483647 w 118"/>
                  <a:gd name="T23" fmla="*/ 2147483647 h 296"/>
                  <a:gd name="T24" fmla="*/ 2147483647 w 118"/>
                  <a:gd name="T25" fmla="*/ 2147483647 h 296"/>
                  <a:gd name="T26" fmla="*/ 2147483647 w 118"/>
                  <a:gd name="T27" fmla="*/ 2147483647 h 296"/>
                  <a:gd name="T28" fmla="*/ 2147483647 w 118"/>
                  <a:gd name="T29" fmla="*/ 2147483647 h 296"/>
                  <a:gd name="T30" fmla="*/ 2147483647 w 118"/>
                  <a:gd name="T31" fmla="*/ 2147483647 h 296"/>
                  <a:gd name="T32" fmla="*/ 2147483647 w 118"/>
                  <a:gd name="T33" fmla="*/ 0 h 296"/>
                  <a:gd name="T34" fmla="*/ 2147483647 w 118"/>
                  <a:gd name="T35" fmla="*/ 0 h 296"/>
                  <a:gd name="T36" fmla="*/ 0 w 118"/>
                  <a:gd name="T37" fmla="*/ 0 h 296"/>
                  <a:gd name="T38" fmla="*/ 0 w 118"/>
                  <a:gd name="T39" fmla="*/ 2147483647 h 296"/>
                  <a:gd name="T40" fmla="*/ 2147483647 w 118"/>
                  <a:gd name="T41" fmla="*/ 2147483647 h 296"/>
                  <a:gd name="T42" fmla="*/ 2147483647 w 118"/>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6"/>
                  <a:gd name="T68" fmla="*/ 118 w 118"/>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6">
                    <a:moveTo>
                      <a:pt x="62" y="286"/>
                    </a:moveTo>
                    <a:lnTo>
                      <a:pt x="62" y="286"/>
                    </a:lnTo>
                    <a:lnTo>
                      <a:pt x="62" y="159"/>
                    </a:lnTo>
                    <a:lnTo>
                      <a:pt x="68" y="159"/>
                    </a:lnTo>
                    <a:lnTo>
                      <a:pt x="68" y="238"/>
                    </a:lnTo>
                    <a:lnTo>
                      <a:pt x="111" y="238"/>
                    </a:lnTo>
                    <a:lnTo>
                      <a:pt x="111" y="286"/>
                    </a:lnTo>
                    <a:lnTo>
                      <a:pt x="62" y="286"/>
                    </a:lnTo>
                    <a:close/>
                    <a:moveTo>
                      <a:pt x="6" y="286"/>
                    </a:moveTo>
                    <a:lnTo>
                      <a:pt x="6" y="286"/>
                    </a:lnTo>
                    <a:lnTo>
                      <a:pt x="6" y="159"/>
                    </a:lnTo>
                    <a:lnTo>
                      <a:pt x="13" y="159"/>
                    </a:lnTo>
                    <a:lnTo>
                      <a:pt x="13" y="238"/>
                    </a:lnTo>
                    <a:lnTo>
                      <a:pt x="56" y="238"/>
                    </a:lnTo>
                    <a:lnTo>
                      <a:pt x="56" y="286"/>
                    </a:lnTo>
                    <a:lnTo>
                      <a:pt x="6" y="286"/>
                    </a:lnTo>
                    <a:close/>
                    <a:moveTo>
                      <a:pt x="118" y="0"/>
                    </a:moveTo>
                    <a:lnTo>
                      <a:pt x="118" y="0"/>
                    </a:lnTo>
                    <a:lnTo>
                      <a:pt x="0" y="0"/>
                    </a:lnTo>
                    <a:lnTo>
                      <a:pt x="0" y="296"/>
                    </a:lnTo>
                    <a:lnTo>
                      <a:pt x="118" y="296"/>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Freeform 767"/>
              <p:cNvSpPr>
                <a:spLocks/>
              </p:cNvSpPr>
              <p:nvPr/>
            </p:nvSpPr>
            <p:spPr bwMode="gray">
              <a:xfrm>
                <a:off x="3182938"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Freeform 768"/>
              <p:cNvSpPr>
                <a:spLocks/>
              </p:cNvSpPr>
              <p:nvPr/>
            </p:nvSpPr>
            <p:spPr bwMode="gray">
              <a:xfrm>
                <a:off x="317976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Freeform 769"/>
              <p:cNvSpPr>
                <a:spLocks/>
              </p:cNvSpPr>
              <p:nvPr/>
            </p:nvSpPr>
            <p:spPr bwMode="gray">
              <a:xfrm>
                <a:off x="3216275"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Freeform 770"/>
              <p:cNvSpPr>
                <a:spLocks/>
              </p:cNvSpPr>
              <p:nvPr/>
            </p:nvSpPr>
            <p:spPr bwMode="gray">
              <a:xfrm>
                <a:off x="3213100"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3" name="Freeform 771"/>
              <p:cNvSpPr>
                <a:spLocks/>
              </p:cNvSpPr>
              <p:nvPr/>
            </p:nvSpPr>
            <p:spPr bwMode="gray">
              <a:xfrm>
                <a:off x="3189288"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Freeform 772"/>
              <p:cNvSpPr>
                <a:spLocks/>
              </p:cNvSpPr>
              <p:nvPr/>
            </p:nvSpPr>
            <p:spPr bwMode="gray">
              <a:xfrm>
                <a:off x="318611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Freeform 773"/>
              <p:cNvSpPr>
                <a:spLocks/>
              </p:cNvSpPr>
              <p:nvPr/>
            </p:nvSpPr>
            <p:spPr bwMode="gray">
              <a:xfrm>
                <a:off x="3178175"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774"/>
              <p:cNvSpPr>
                <a:spLocks/>
              </p:cNvSpPr>
              <p:nvPr/>
            </p:nvSpPr>
            <p:spPr bwMode="gray">
              <a:xfrm>
                <a:off x="3175000" y="4237038"/>
                <a:ext cx="9525" cy="9525"/>
              </a:xfrm>
              <a:custGeom>
                <a:avLst/>
                <a:gdLst>
                  <a:gd name="T0" fmla="*/ 2147483647 w 23"/>
                  <a:gd name="T1" fmla="*/ 2147483647 h 19"/>
                  <a:gd name="T2" fmla="*/ 2147483647 w 23"/>
                  <a:gd name="T3" fmla="*/ 2147483647 h 19"/>
                  <a:gd name="T4" fmla="*/ 0 w 23"/>
                  <a:gd name="T5" fmla="*/ 2147483647 h 19"/>
                  <a:gd name="T6" fmla="*/ 0 w 23"/>
                  <a:gd name="T7" fmla="*/ 0 h 19"/>
                  <a:gd name="T8" fmla="*/ 2147483647 w 23"/>
                  <a:gd name="T9" fmla="*/ 0 h 19"/>
                  <a:gd name="T10" fmla="*/ 2147483647 w 23"/>
                  <a:gd name="T11" fmla="*/ 2147483647 h 19"/>
                  <a:gd name="T12" fmla="*/ 0 60000 65536"/>
                  <a:gd name="T13" fmla="*/ 0 60000 65536"/>
                  <a:gd name="T14" fmla="*/ 0 60000 65536"/>
                  <a:gd name="T15" fmla="*/ 0 60000 65536"/>
                  <a:gd name="T16" fmla="*/ 0 60000 65536"/>
                  <a:gd name="T17" fmla="*/ 0 60000 65536"/>
                  <a:gd name="T18" fmla="*/ 0 w 23"/>
                  <a:gd name="T19" fmla="*/ 0 h 19"/>
                  <a:gd name="T20" fmla="*/ 23 w 23"/>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3" h="19">
                    <a:moveTo>
                      <a:pt x="23" y="19"/>
                    </a:moveTo>
                    <a:lnTo>
                      <a:pt x="23" y="19"/>
                    </a:lnTo>
                    <a:lnTo>
                      <a:pt x="0" y="19"/>
                    </a:lnTo>
                    <a:lnTo>
                      <a:pt x="0" y="0"/>
                    </a:lnTo>
                    <a:lnTo>
                      <a:pt x="23" y="0"/>
                    </a:lnTo>
                    <a:lnTo>
                      <a:pt x="23"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Freeform 775"/>
              <p:cNvSpPr>
                <a:spLocks/>
              </p:cNvSpPr>
              <p:nvPr/>
            </p:nvSpPr>
            <p:spPr bwMode="gray">
              <a:xfrm>
                <a:off x="3209925"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Freeform 776"/>
              <p:cNvSpPr>
                <a:spLocks/>
              </p:cNvSpPr>
              <p:nvPr/>
            </p:nvSpPr>
            <p:spPr bwMode="gray">
              <a:xfrm>
                <a:off x="3206750"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Freeform 777"/>
              <p:cNvSpPr>
                <a:spLocks/>
              </p:cNvSpPr>
              <p:nvPr/>
            </p:nvSpPr>
            <p:spPr bwMode="gray">
              <a:xfrm>
                <a:off x="3203575"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Freeform 778"/>
              <p:cNvSpPr>
                <a:spLocks/>
              </p:cNvSpPr>
              <p:nvPr/>
            </p:nvSpPr>
            <p:spPr bwMode="gray">
              <a:xfrm>
                <a:off x="320040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Freeform 779"/>
              <p:cNvSpPr>
                <a:spLocks noEditPoints="1"/>
              </p:cNvSpPr>
              <p:nvPr/>
            </p:nvSpPr>
            <p:spPr bwMode="gray">
              <a:xfrm>
                <a:off x="3170238" y="4125913"/>
                <a:ext cx="55563" cy="139700"/>
              </a:xfrm>
              <a:custGeom>
                <a:avLst/>
                <a:gdLst>
                  <a:gd name="T0" fmla="*/ 2147483647 w 118"/>
                  <a:gd name="T1" fmla="*/ 2147483647 h 296"/>
                  <a:gd name="T2" fmla="*/ 2147483647 w 118"/>
                  <a:gd name="T3" fmla="*/ 2147483647 h 296"/>
                  <a:gd name="T4" fmla="*/ 2147483647 w 118"/>
                  <a:gd name="T5" fmla="*/ 2147483647 h 296"/>
                  <a:gd name="T6" fmla="*/ 2147483647 w 118"/>
                  <a:gd name="T7" fmla="*/ 2147483647 h 296"/>
                  <a:gd name="T8" fmla="*/ 2147483647 w 118"/>
                  <a:gd name="T9" fmla="*/ 2147483647 h 296"/>
                  <a:gd name="T10" fmla="*/ 2147483647 w 118"/>
                  <a:gd name="T11" fmla="*/ 2147483647 h 296"/>
                  <a:gd name="T12" fmla="*/ 2147483647 w 118"/>
                  <a:gd name="T13" fmla="*/ 2147483647 h 296"/>
                  <a:gd name="T14" fmla="*/ 2147483647 w 118"/>
                  <a:gd name="T15" fmla="*/ 2147483647 h 296"/>
                  <a:gd name="T16" fmla="*/ 2147483647 w 118"/>
                  <a:gd name="T17" fmla="*/ 2147483647 h 296"/>
                  <a:gd name="T18" fmla="*/ 2147483647 w 118"/>
                  <a:gd name="T19" fmla="*/ 2147483647 h 296"/>
                  <a:gd name="T20" fmla="*/ 2147483647 w 118"/>
                  <a:gd name="T21" fmla="*/ 2147483647 h 296"/>
                  <a:gd name="T22" fmla="*/ 2147483647 w 118"/>
                  <a:gd name="T23" fmla="*/ 2147483647 h 296"/>
                  <a:gd name="T24" fmla="*/ 2147483647 w 118"/>
                  <a:gd name="T25" fmla="*/ 2147483647 h 296"/>
                  <a:gd name="T26" fmla="*/ 2147483647 w 118"/>
                  <a:gd name="T27" fmla="*/ 2147483647 h 296"/>
                  <a:gd name="T28" fmla="*/ 2147483647 w 118"/>
                  <a:gd name="T29" fmla="*/ 2147483647 h 296"/>
                  <a:gd name="T30" fmla="*/ 2147483647 w 118"/>
                  <a:gd name="T31" fmla="*/ 2147483647 h 296"/>
                  <a:gd name="T32" fmla="*/ 2147483647 w 118"/>
                  <a:gd name="T33" fmla="*/ 0 h 296"/>
                  <a:gd name="T34" fmla="*/ 2147483647 w 118"/>
                  <a:gd name="T35" fmla="*/ 0 h 296"/>
                  <a:gd name="T36" fmla="*/ 0 w 118"/>
                  <a:gd name="T37" fmla="*/ 0 h 296"/>
                  <a:gd name="T38" fmla="*/ 0 w 118"/>
                  <a:gd name="T39" fmla="*/ 2147483647 h 296"/>
                  <a:gd name="T40" fmla="*/ 2147483647 w 118"/>
                  <a:gd name="T41" fmla="*/ 2147483647 h 296"/>
                  <a:gd name="T42" fmla="*/ 2147483647 w 118"/>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6"/>
                  <a:gd name="T68" fmla="*/ 118 w 118"/>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6">
                    <a:moveTo>
                      <a:pt x="62" y="286"/>
                    </a:moveTo>
                    <a:lnTo>
                      <a:pt x="62" y="286"/>
                    </a:lnTo>
                    <a:lnTo>
                      <a:pt x="62" y="159"/>
                    </a:lnTo>
                    <a:lnTo>
                      <a:pt x="68" y="159"/>
                    </a:lnTo>
                    <a:lnTo>
                      <a:pt x="68" y="238"/>
                    </a:lnTo>
                    <a:lnTo>
                      <a:pt x="111" y="238"/>
                    </a:lnTo>
                    <a:lnTo>
                      <a:pt x="111" y="286"/>
                    </a:lnTo>
                    <a:lnTo>
                      <a:pt x="62" y="286"/>
                    </a:lnTo>
                    <a:close/>
                    <a:moveTo>
                      <a:pt x="6" y="286"/>
                    </a:moveTo>
                    <a:lnTo>
                      <a:pt x="6" y="286"/>
                    </a:lnTo>
                    <a:lnTo>
                      <a:pt x="6" y="159"/>
                    </a:lnTo>
                    <a:lnTo>
                      <a:pt x="13" y="159"/>
                    </a:lnTo>
                    <a:lnTo>
                      <a:pt x="13" y="238"/>
                    </a:lnTo>
                    <a:lnTo>
                      <a:pt x="56" y="238"/>
                    </a:lnTo>
                    <a:lnTo>
                      <a:pt x="56" y="286"/>
                    </a:lnTo>
                    <a:lnTo>
                      <a:pt x="6" y="286"/>
                    </a:lnTo>
                    <a:close/>
                    <a:moveTo>
                      <a:pt x="118" y="0"/>
                    </a:moveTo>
                    <a:lnTo>
                      <a:pt x="118" y="0"/>
                    </a:lnTo>
                    <a:lnTo>
                      <a:pt x="0" y="0"/>
                    </a:lnTo>
                    <a:lnTo>
                      <a:pt x="0" y="296"/>
                    </a:lnTo>
                    <a:lnTo>
                      <a:pt x="118" y="296"/>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Freeform 780"/>
              <p:cNvSpPr>
                <a:spLocks/>
              </p:cNvSpPr>
              <p:nvPr/>
            </p:nvSpPr>
            <p:spPr bwMode="gray">
              <a:xfrm>
                <a:off x="296703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Freeform 781"/>
              <p:cNvSpPr>
                <a:spLocks/>
              </p:cNvSpPr>
              <p:nvPr/>
            </p:nvSpPr>
            <p:spPr bwMode="gray">
              <a:xfrm>
                <a:off x="296227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4" name="Freeform 782"/>
              <p:cNvSpPr>
                <a:spLocks/>
              </p:cNvSpPr>
              <p:nvPr/>
            </p:nvSpPr>
            <p:spPr bwMode="gray">
              <a:xfrm>
                <a:off x="2998788"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Freeform 783"/>
              <p:cNvSpPr>
                <a:spLocks/>
              </p:cNvSpPr>
              <p:nvPr/>
            </p:nvSpPr>
            <p:spPr bwMode="gray">
              <a:xfrm>
                <a:off x="2995613"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6" name="Freeform 784"/>
              <p:cNvSpPr>
                <a:spLocks/>
              </p:cNvSpPr>
              <p:nvPr/>
            </p:nvSpPr>
            <p:spPr bwMode="gray">
              <a:xfrm>
                <a:off x="2971800"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Freeform 785"/>
              <p:cNvSpPr>
                <a:spLocks/>
              </p:cNvSpPr>
              <p:nvPr/>
            </p:nvSpPr>
            <p:spPr bwMode="gray">
              <a:xfrm>
                <a:off x="296862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8" name="Freeform 786"/>
              <p:cNvSpPr>
                <a:spLocks/>
              </p:cNvSpPr>
              <p:nvPr/>
            </p:nvSpPr>
            <p:spPr bwMode="gray">
              <a:xfrm>
                <a:off x="296068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Freeform 787"/>
              <p:cNvSpPr>
                <a:spLocks/>
              </p:cNvSpPr>
              <p:nvPr/>
            </p:nvSpPr>
            <p:spPr bwMode="gray">
              <a:xfrm>
                <a:off x="2957513"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Freeform 788"/>
              <p:cNvSpPr>
                <a:spLocks/>
              </p:cNvSpPr>
              <p:nvPr/>
            </p:nvSpPr>
            <p:spPr bwMode="gray">
              <a:xfrm>
                <a:off x="2992438"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1" name="Freeform 789"/>
              <p:cNvSpPr>
                <a:spLocks/>
              </p:cNvSpPr>
              <p:nvPr/>
            </p:nvSpPr>
            <p:spPr bwMode="gray">
              <a:xfrm>
                <a:off x="298926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2" name="Freeform 790"/>
              <p:cNvSpPr>
                <a:spLocks/>
              </p:cNvSpPr>
              <p:nvPr/>
            </p:nvSpPr>
            <p:spPr bwMode="gray">
              <a:xfrm>
                <a:off x="2986088"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3" name="Freeform 791"/>
              <p:cNvSpPr>
                <a:spLocks/>
              </p:cNvSpPr>
              <p:nvPr/>
            </p:nvSpPr>
            <p:spPr bwMode="gray">
              <a:xfrm>
                <a:off x="298291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Freeform 792"/>
              <p:cNvSpPr>
                <a:spLocks noEditPoints="1"/>
              </p:cNvSpPr>
              <p:nvPr/>
            </p:nvSpPr>
            <p:spPr bwMode="gray">
              <a:xfrm>
                <a:off x="2952750" y="4275138"/>
                <a:ext cx="55563" cy="139700"/>
              </a:xfrm>
              <a:custGeom>
                <a:avLst/>
                <a:gdLst>
                  <a:gd name="T0" fmla="*/ 2147483647 w 118"/>
                  <a:gd name="T1" fmla="*/ 2147483647 h 295"/>
                  <a:gd name="T2" fmla="*/ 2147483647 w 118"/>
                  <a:gd name="T3" fmla="*/ 2147483647 h 295"/>
                  <a:gd name="T4" fmla="*/ 2147483647 w 118"/>
                  <a:gd name="T5" fmla="*/ 2147483647 h 295"/>
                  <a:gd name="T6" fmla="*/ 2147483647 w 118"/>
                  <a:gd name="T7" fmla="*/ 2147483647 h 295"/>
                  <a:gd name="T8" fmla="*/ 2147483647 w 118"/>
                  <a:gd name="T9" fmla="*/ 2147483647 h 295"/>
                  <a:gd name="T10" fmla="*/ 2147483647 w 118"/>
                  <a:gd name="T11" fmla="*/ 2147483647 h 295"/>
                  <a:gd name="T12" fmla="*/ 2147483647 w 118"/>
                  <a:gd name="T13" fmla="*/ 2147483647 h 295"/>
                  <a:gd name="T14" fmla="*/ 2147483647 w 118"/>
                  <a:gd name="T15" fmla="*/ 2147483647 h 295"/>
                  <a:gd name="T16" fmla="*/ 2147483647 w 118"/>
                  <a:gd name="T17" fmla="*/ 2147483647 h 295"/>
                  <a:gd name="T18" fmla="*/ 2147483647 w 118"/>
                  <a:gd name="T19" fmla="*/ 2147483647 h 295"/>
                  <a:gd name="T20" fmla="*/ 2147483647 w 118"/>
                  <a:gd name="T21" fmla="*/ 2147483647 h 295"/>
                  <a:gd name="T22" fmla="*/ 2147483647 w 118"/>
                  <a:gd name="T23" fmla="*/ 2147483647 h 295"/>
                  <a:gd name="T24" fmla="*/ 2147483647 w 118"/>
                  <a:gd name="T25" fmla="*/ 2147483647 h 295"/>
                  <a:gd name="T26" fmla="*/ 2147483647 w 118"/>
                  <a:gd name="T27" fmla="*/ 2147483647 h 295"/>
                  <a:gd name="T28" fmla="*/ 2147483647 w 118"/>
                  <a:gd name="T29" fmla="*/ 2147483647 h 295"/>
                  <a:gd name="T30" fmla="*/ 2147483647 w 118"/>
                  <a:gd name="T31" fmla="*/ 2147483647 h 295"/>
                  <a:gd name="T32" fmla="*/ 2147483647 w 118"/>
                  <a:gd name="T33" fmla="*/ 0 h 295"/>
                  <a:gd name="T34" fmla="*/ 2147483647 w 118"/>
                  <a:gd name="T35" fmla="*/ 0 h 295"/>
                  <a:gd name="T36" fmla="*/ 0 w 118"/>
                  <a:gd name="T37" fmla="*/ 0 h 295"/>
                  <a:gd name="T38" fmla="*/ 0 w 118"/>
                  <a:gd name="T39" fmla="*/ 2147483647 h 295"/>
                  <a:gd name="T40" fmla="*/ 2147483647 w 118"/>
                  <a:gd name="T41" fmla="*/ 2147483647 h 295"/>
                  <a:gd name="T42" fmla="*/ 2147483647 w 118"/>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5"/>
                  <a:gd name="T68" fmla="*/ 118 w 118"/>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5">
                    <a:moveTo>
                      <a:pt x="62" y="285"/>
                    </a:moveTo>
                    <a:lnTo>
                      <a:pt x="62" y="285"/>
                    </a:lnTo>
                    <a:lnTo>
                      <a:pt x="62" y="159"/>
                    </a:lnTo>
                    <a:lnTo>
                      <a:pt x="68" y="159"/>
                    </a:lnTo>
                    <a:lnTo>
                      <a:pt x="68" y="237"/>
                    </a:lnTo>
                    <a:lnTo>
                      <a:pt x="111" y="237"/>
                    </a:lnTo>
                    <a:lnTo>
                      <a:pt x="111" y="285"/>
                    </a:lnTo>
                    <a:lnTo>
                      <a:pt x="62" y="285"/>
                    </a:lnTo>
                    <a:close/>
                    <a:moveTo>
                      <a:pt x="6" y="285"/>
                    </a:moveTo>
                    <a:lnTo>
                      <a:pt x="6" y="285"/>
                    </a:lnTo>
                    <a:lnTo>
                      <a:pt x="6" y="159"/>
                    </a:lnTo>
                    <a:lnTo>
                      <a:pt x="13" y="159"/>
                    </a:lnTo>
                    <a:lnTo>
                      <a:pt x="13" y="237"/>
                    </a:lnTo>
                    <a:lnTo>
                      <a:pt x="56" y="237"/>
                    </a:lnTo>
                    <a:lnTo>
                      <a:pt x="56" y="285"/>
                    </a:lnTo>
                    <a:lnTo>
                      <a:pt x="6" y="285"/>
                    </a:lnTo>
                    <a:close/>
                    <a:moveTo>
                      <a:pt x="118" y="0"/>
                    </a:moveTo>
                    <a:lnTo>
                      <a:pt x="118" y="0"/>
                    </a:lnTo>
                    <a:lnTo>
                      <a:pt x="0" y="0"/>
                    </a:lnTo>
                    <a:lnTo>
                      <a:pt x="0" y="295"/>
                    </a:lnTo>
                    <a:lnTo>
                      <a:pt x="118" y="295"/>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Freeform 793"/>
              <p:cNvSpPr>
                <a:spLocks/>
              </p:cNvSpPr>
              <p:nvPr/>
            </p:nvSpPr>
            <p:spPr bwMode="gray">
              <a:xfrm>
                <a:off x="303847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Freeform 794"/>
              <p:cNvSpPr>
                <a:spLocks/>
              </p:cNvSpPr>
              <p:nvPr/>
            </p:nvSpPr>
            <p:spPr bwMode="gray">
              <a:xfrm>
                <a:off x="303530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Freeform 795"/>
              <p:cNvSpPr>
                <a:spLocks/>
              </p:cNvSpPr>
              <p:nvPr/>
            </p:nvSpPr>
            <p:spPr bwMode="gray">
              <a:xfrm>
                <a:off x="3071813"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Freeform 796"/>
              <p:cNvSpPr>
                <a:spLocks/>
              </p:cNvSpPr>
              <p:nvPr/>
            </p:nvSpPr>
            <p:spPr bwMode="gray">
              <a:xfrm>
                <a:off x="306863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Freeform 797"/>
              <p:cNvSpPr>
                <a:spLocks/>
              </p:cNvSpPr>
              <p:nvPr/>
            </p:nvSpPr>
            <p:spPr bwMode="gray">
              <a:xfrm>
                <a:off x="304482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Freeform 798"/>
              <p:cNvSpPr>
                <a:spLocks/>
              </p:cNvSpPr>
              <p:nvPr/>
            </p:nvSpPr>
            <p:spPr bwMode="gray">
              <a:xfrm>
                <a:off x="3041650"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Freeform 799"/>
              <p:cNvSpPr>
                <a:spLocks/>
              </p:cNvSpPr>
              <p:nvPr/>
            </p:nvSpPr>
            <p:spPr bwMode="gray">
              <a:xfrm>
                <a:off x="303212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Freeform 800"/>
              <p:cNvSpPr>
                <a:spLocks/>
              </p:cNvSpPr>
              <p:nvPr/>
            </p:nvSpPr>
            <p:spPr bwMode="gray">
              <a:xfrm>
                <a:off x="302895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Freeform 801"/>
              <p:cNvSpPr>
                <a:spLocks/>
              </p:cNvSpPr>
              <p:nvPr/>
            </p:nvSpPr>
            <p:spPr bwMode="gray">
              <a:xfrm>
                <a:off x="3065463"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4" name="Freeform 802"/>
              <p:cNvSpPr>
                <a:spLocks/>
              </p:cNvSpPr>
              <p:nvPr/>
            </p:nvSpPr>
            <p:spPr bwMode="gray">
              <a:xfrm>
                <a:off x="306228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5" name="Freeform 803"/>
              <p:cNvSpPr>
                <a:spLocks/>
              </p:cNvSpPr>
              <p:nvPr/>
            </p:nvSpPr>
            <p:spPr bwMode="gray">
              <a:xfrm>
                <a:off x="3059113"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6" name="Freeform 804"/>
              <p:cNvSpPr>
                <a:spLocks/>
              </p:cNvSpPr>
              <p:nvPr/>
            </p:nvSpPr>
            <p:spPr bwMode="gray">
              <a:xfrm>
                <a:off x="305593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7" name="Freeform 805"/>
              <p:cNvSpPr>
                <a:spLocks noEditPoints="1"/>
              </p:cNvSpPr>
              <p:nvPr/>
            </p:nvSpPr>
            <p:spPr bwMode="gray">
              <a:xfrm>
                <a:off x="3025775" y="4275138"/>
                <a:ext cx="55563" cy="139700"/>
              </a:xfrm>
              <a:custGeom>
                <a:avLst/>
                <a:gdLst>
                  <a:gd name="T0" fmla="*/ 2147483647 w 118"/>
                  <a:gd name="T1" fmla="*/ 2147483647 h 295"/>
                  <a:gd name="T2" fmla="*/ 2147483647 w 118"/>
                  <a:gd name="T3" fmla="*/ 2147483647 h 295"/>
                  <a:gd name="T4" fmla="*/ 2147483647 w 118"/>
                  <a:gd name="T5" fmla="*/ 2147483647 h 295"/>
                  <a:gd name="T6" fmla="*/ 2147483647 w 118"/>
                  <a:gd name="T7" fmla="*/ 2147483647 h 295"/>
                  <a:gd name="T8" fmla="*/ 2147483647 w 118"/>
                  <a:gd name="T9" fmla="*/ 2147483647 h 295"/>
                  <a:gd name="T10" fmla="*/ 2147483647 w 118"/>
                  <a:gd name="T11" fmla="*/ 2147483647 h 295"/>
                  <a:gd name="T12" fmla="*/ 2147483647 w 118"/>
                  <a:gd name="T13" fmla="*/ 2147483647 h 295"/>
                  <a:gd name="T14" fmla="*/ 2147483647 w 118"/>
                  <a:gd name="T15" fmla="*/ 2147483647 h 295"/>
                  <a:gd name="T16" fmla="*/ 2147483647 w 118"/>
                  <a:gd name="T17" fmla="*/ 2147483647 h 295"/>
                  <a:gd name="T18" fmla="*/ 2147483647 w 118"/>
                  <a:gd name="T19" fmla="*/ 2147483647 h 295"/>
                  <a:gd name="T20" fmla="*/ 2147483647 w 118"/>
                  <a:gd name="T21" fmla="*/ 2147483647 h 295"/>
                  <a:gd name="T22" fmla="*/ 2147483647 w 118"/>
                  <a:gd name="T23" fmla="*/ 2147483647 h 295"/>
                  <a:gd name="T24" fmla="*/ 2147483647 w 118"/>
                  <a:gd name="T25" fmla="*/ 2147483647 h 295"/>
                  <a:gd name="T26" fmla="*/ 2147483647 w 118"/>
                  <a:gd name="T27" fmla="*/ 2147483647 h 295"/>
                  <a:gd name="T28" fmla="*/ 2147483647 w 118"/>
                  <a:gd name="T29" fmla="*/ 2147483647 h 295"/>
                  <a:gd name="T30" fmla="*/ 2147483647 w 118"/>
                  <a:gd name="T31" fmla="*/ 2147483647 h 295"/>
                  <a:gd name="T32" fmla="*/ 2147483647 w 118"/>
                  <a:gd name="T33" fmla="*/ 0 h 295"/>
                  <a:gd name="T34" fmla="*/ 2147483647 w 118"/>
                  <a:gd name="T35" fmla="*/ 0 h 295"/>
                  <a:gd name="T36" fmla="*/ 0 w 118"/>
                  <a:gd name="T37" fmla="*/ 0 h 295"/>
                  <a:gd name="T38" fmla="*/ 0 w 118"/>
                  <a:gd name="T39" fmla="*/ 2147483647 h 295"/>
                  <a:gd name="T40" fmla="*/ 2147483647 w 118"/>
                  <a:gd name="T41" fmla="*/ 2147483647 h 295"/>
                  <a:gd name="T42" fmla="*/ 2147483647 w 118"/>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5"/>
                  <a:gd name="T68" fmla="*/ 118 w 118"/>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5">
                    <a:moveTo>
                      <a:pt x="62" y="285"/>
                    </a:moveTo>
                    <a:lnTo>
                      <a:pt x="62" y="285"/>
                    </a:lnTo>
                    <a:lnTo>
                      <a:pt x="62" y="159"/>
                    </a:lnTo>
                    <a:lnTo>
                      <a:pt x="68" y="159"/>
                    </a:lnTo>
                    <a:lnTo>
                      <a:pt x="68" y="237"/>
                    </a:lnTo>
                    <a:lnTo>
                      <a:pt x="111" y="237"/>
                    </a:lnTo>
                    <a:lnTo>
                      <a:pt x="111" y="285"/>
                    </a:lnTo>
                    <a:lnTo>
                      <a:pt x="62" y="285"/>
                    </a:lnTo>
                    <a:close/>
                    <a:moveTo>
                      <a:pt x="6" y="285"/>
                    </a:moveTo>
                    <a:lnTo>
                      <a:pt x="6" y="285"/>
                    </a:lnTo>
                    <a:lnTo>
                      <a:pt x="6" y="159"/>
                    </a:lnTo>
                    <a:lnTo>
                      <a:pt x="13" y="159"/>
                    </a:lnTo>
                    <a:lnTo>
                      <a:pt x="13" y="237"/>
                    </a:lnTo>
                    <a:lnTo>
                      <a:pt x="56" y="237"/>
                    </a:lnTo>
                    <a:lnTo>
                      <a:pt x="56" y="285"/>
                    </a:lnTo>
                    <a:lnTo>
                      <a:pt x="6" y="285"/>
                    </a:lnTo>
                    <a:close/>
                    <a:moveTo>
                      <a:pt x="118" y="0"/>
                    </a:moveTo>
                    <a:lnTo>
                      <a:pt x="118" y="0"/>
                    </a:lnTo>
                    <a:lnTo>
                      <a:pt x="0" y="0"/>
                    </a:lnTo>
                    <a:lnTo>
                      <a:pt x="0" y="295"/>
                    </a:lnTo>
                    <a:lnTo>
                      <a:pt x="118" y="295"/>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8" name="Freeform 806"/>
              <p:cNvSpPr>
                <a:spLocks/>
              </p:cNvSpPr>
              <p:nvPr/>
            </p:nvSpPr>
            <p:spPr bwMode="gray">
              <a:xfrm>
                <a:off x="3111500"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Freeform 807"/>
              <p:cNvSpPr>
                <a:spLocks/>
              </p:cNvSpPr>
              <p:nvPr/>
            </p:nvSpPr>
            <p:spPr bwMode="gray">
              <a:xfrm>
                <a:off x="3108325"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0" name="Freeform 808"/>
              <p:cNvSpPr>
                <a:spLocks/>
              </p:cNvSpPr>
              <p:nvPr/>
            </p:nvSpPr>
            <p:spPr bwMode="gray">
              <a:xfrm>
                <a:off x="3143250"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1" name="Freeform 809"/>
              <p:cNvSpPr>
                <a:spLocks/>
              </p:cNvSpPr>
              <p:nvPr/>
            </p:nvSpPr>
            <p:spPr bwMode="gray">
              <a:xfrm>
                <a:off x="314007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2" name="Freeform 810"/>
              <p:cNvSpPr>
                <a:spLocks/>
              </p:cNvSpPr>
              <p:nvPr/>
            </p:nvSpPr>
            <p:spPr bwMode="gray">
              <a:xfrm>
                <a:off x="3117850"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3" name="Freeform 811"/>
              <p:cNvSpPr>
                <a:spLocks/>
              </p:cNvSpPr>
              <p:nvPr/>
            </p:nvSpPr>
            <p:spPr bwMode="gray">
              <a:xfrm>
                <a:off x="3114675"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4" name="Freeform 812"/>
              <p:cNvSpPr>
                <a:spLocks/>
              </p:cNvSpPr>
              <p:nvPr/>
            </p:nvSpPr>
            <p:spPr bwMode="gray">
              <a:xfrm>
                <a:off x="3105150"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5" name="Freeform 813"/>
              <p:cNvSpPr>
                <a:spLocks/>
              </p:cNvSpPr>
              <p:nvPr/>
            </p:nvSpPr>
            <p:spPr bwMode="gray">
              <a:xfrm>
                <a:off x="3101975"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6" name="Freeform 814"/>
              <p:cNvSpPr>
                <a:spLocks/>
              </p:cNvSpPr>
              <p:nvPr/>
            </p:nvSpPr>
            <p:spPr bwMode="gray">
              <a:xfrm>
                <a:off x="3136900"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7" name="Freeform 815"/>
              <p:cNvSpPr>
                <a:spLocks/>
              </p:cNvSpPr>
              <p:nvPr/>
            </p:nvSpPr>
            <p:spPr bwMode="gray">
              <a:xfrm>
                <a:off x="313372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8" name="Freeform 816"/>
              <p:cNvSpPr>
                <a:spLocks/>
              </p:cNvSpPr>
              <p:nvPr/>
            </p:nvSpPr>
            <p:spPr bwMode="gray">
              <a:xfrm>
                <a:off x="3132138"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9" name="Freeform 817"/>
              <p:cNvSpPr>
                <a:spLocks/>
              </p:cNvSpPr>
              <p:nvPr/>
            </p:nvSpPr>
            <p:spPr bwMode="gray">
              <a:xfrm>
                <a:off x="312737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0" name="Freeform 818"/>
              <p:cNvSpPr>
                <a:spLocks noEditPoints="1"/>
              </p:cNvSpPr>
              <p:nvPr/>
            </p:nvSpPr>
            <p:spPr bwMode="gray">
              <a:xfrm>
                <a:off x="3098800" y="4275138"/>
                <a:ext cx="53975" cy="139700"/>
              </a:xfrm>
              <a:custGeom>
                <a:avLst/>
                <a:gdLst>
                  <a:gd name="T0" fmla="*/ 2147483647 w 118"/>
                  <a:gd name="T1" fmla="*/ 2147483647 h 295"/>
                  <a:gd name="T2" fmla="*/ 2147483647 w 118"/>
                  <a:gd name="T3" fmla="*/ 2147483647 h 295"/>
                  <a:gd name="T4" fmla="*/ 2147483647 w 118"/>
                  <a:gd name="T5" fmla="*/ 2147483647 h 295"/>
                  <a:gd name="T6" fmla="*/ 2147483647 w 118"/>
                  <a:gd name="T7" fmla="*/ 2147483647 h 295"/>
                  <a:gd name="T8" fmla="*/ 2147483647 w 118"/>
                  <a:gd name="T9" fmla="*/ 2147483647 h 295"/>
                  <a:gd name="T10" fmla="*/ 2147483647 w 118"/>
                  <a:gd name="T11" fmla="*/ 2147483647 h 295"/>
                  <a:gd name="T12" fmla="*/ 2147483647 w 118"/>
                  <a:gd name="T13" fmla="*/ 2147483647 h 295"/>
                  <a:gd name="T14" fmla="*/ 2147483647 w 118"/>
                  <a:gd name="T15" fmla="*/ 2147483647 h 295"/>
                  <a:gd name="T16" fmla="*/ 2147483647 w 118"/>
                  <a:gd name="T17" fmla="*/ 2147483647 h 295"/>
                  <a:gd name="T18" fmla="*/ 2147483647 w 118"/>
                  <a:gd name="T19" fmla="*/ 2147483647 h 295"/>
                  <a:gd name="T20" fmla="*/ 2147483647 w 118"/>
                  <a:gd name="T21" fmla="*/ 2147483647 h 295"/>
                  <a:gd name="T22" fmla="*/ 2147483647 w 118"/>
                  <a:gd name="T23" fmla="*/ 2147483647 h 295"/>
                  <a:gd name="T24" fmla="*/ 2147483647 w 118"/>
                  <a:gd name="T25" fmla="*/ 2147483647 h 295"/>
                  <a:gd name="T26" fmla="*/ 2147483647 w 118"/>
                  <a:gd name="T27" fmla="*/ 2147483647 h 295"/>
                  <a:gd name="T28" fmla="*/ 2147483647 w 118"/>
                  <a:gd name="T29" fmla="*/ 2147483647 h 295"/>
                  <a:gd name="T30" fmla="*/ 2147483647 w 118"/>
                  <a:gd name="T31" fmla="*/ 2147483647 h 295"/>
                  <a:gd name="T32" fmla="*/ 2147483647 w 118"/>
                  <a:gd name="T33" fmla="*/ 0 h 295"/>
                  <a:gd name="T34" fmla="*/ 2147483647 w 118"/>
                  <a:gd name="T35" fmla="*/ 0 h 295"/>
                  <a:gd name="T36" fmla="*/ 0 w 118"/>
                  <a:gd name="T37" fmla="*/ 0 h 295"/>
                  <a:gd name="T38" fmla="*/ 0 w 118"/>
                  <a:gd name="T39" fmla="*/ 2147483647 h 295"/>
                  <a:gd name="T40" fmla="*/ 2147483647 w 118"/>
                  <a:gd name="T41" fmla="*/ 2147483647 h 295"/>
                  <a:gd name="T42" fmla="*/ 2147483647 w 118"/>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5"/>
                  <a:gd name="T68" fmla="*/ 118 w 118"/>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5">
                    <a:moveTo>
                      <a:pt x="62" y="285"/>
                    </a:moveTo>
                    <a:lnTo>
                      <a:pt x="62" y="285"/>
                    </a:lnTo>
                    <a:lnTo>
                      <a:pt x="62" y="159"/>
                    </a:lnTo>
                    <a:lnTo>
                      <a:pt x="68" y="159"/>
                    </a:lnTo>
                    <a:lnTo>
                      <a:pt x="68" y="237"/>
                    </a:lnTo>
                    <a:lnTo>
                      <a:pt x="111" y="237"/>
                    </a:lnTo>
                    <a:lnTo>
                      <a:pt x="111" y="285"/>
                    </a:lnTo>
                    <a:lnTo>
                      <a:pt x="62" y="285"/>
                    </a:lnTo>
                    <a:close/>
                    <a:moveTo>
                      <a:pt x="6" y="285"/>
                    </a:moveTo>
                    <a:lnTo>
                      <a:pt x="6" y="285"/>
                    </a:lnTo>
                    <a:lnTo>
                      <a:pt x="6" y="159"/>
                    </a:lnTo>
                    <a:lnTo>
                      <a:pt x="13" y="159"/>
                    </a:lnTo>
                    <a:lnTo>
                      <a:pt x="13" y="237"/>
                    </a:lnTo>
                    <a:lnTo>
                      <a:pt x="56" y="237"/>
                    </a:lnTo>
                    <a:lnTo>
                      <a:pt x="56" y="285"/>
                    </a:lnTo>
                    <a:lnTo>
                      <a:pt x="6" y="285"/>
                    </a:lnTo>
                    <a:close/>
                    <a:moveTo>
                      <a:pt x="118" y="0"/>
                    </a:moveTo>
                    <a:lnTo>
                      <a:pt x="118" y="0"/>
                    </a:lnTo>
                    <a:lnTo>
                      <a:pt x="0" y="0"/>
                    </a:lnTo>
                    <a:lnTo>
                      <a:pt x="0" y="295"/>
                    </a:lnTo>
                    <a:lnTo>
                      <a:pt x="118" y="295"/>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1" name="Freeform 819"/>
              <p:cNvSpPr>
                <a:spLocks/>
              </p:cNvSpPr>
              <p:nvPr/>
            </p:nvSpPr>
            <p:spPr bwMode="gray">
              <a:xfrm>
                <a:off x="3182938"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2" name="Freeform 820"/>
              <p:cNvSpPr>
                <a:spLocks/>
              </p:cNvSpPr>
              <p:nvPr/>
            </p:nvSpPr>
            <p:spPr bwMode="gray">
              <a:xfrm>
                <a:off x="317976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3" name="Freeform 821"/>
              <p:cNvSpPr>
                <a:spLocks/>
              </p:cNvSpPr>
              <p:nvPr/>
            </p:nvSpPr>
            <p:spPr bwMode="gray">
              <a:xfrm>
                <a:off x="3216275"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4" name="Freeform 822"/>
              <p:cNvSpPr>
                <a:spLocks/>
              </p:cNvSpPr>
              <p:nvPr/>
            </p:nvSpPr>
            <p:spPr bwMode="gray">
              <a:xfrm>
                <a:off x="3213100"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5" name="Freeform 823"/>
              <p:cNvSpPr>
                <a:spLocks/>
              </p:cNvSpPr>
              <p:nvPr/>
            </p:nvSpPr>
            <p:spPr bwMode="gray">
              <a:xfrm>
                <a:off x="3189288"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6" name="Freeform 824"/>
              <p:cNvSpPr>
                <a:spLocks/>
              </p:cNvSpPr>
              <p:nvPr/>
            </p:nvSpPr>
            <p:spPr bwMode="gray">
              <a:xfrm>
                <a:off x="318611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7" name="Freeform 825"/>
              <p:cNvSpPr>
                <a:spLocks/>
              </p:cNvSpPr>
              <p:nvPr/>
            </p:nvSpPr>
            <p:spPr bwMode="gray">
              <a:xfrm>
                <a:off x="3178175"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8" name="Freeform 826"/>
              <p:cNvSpPr>
                <a:spLocks/>
              </p:cNvSpPr>
              <p:nvPr/>
            </p:nvSpPr>
            <p:spPr bwMode="gray">
              <a:xfrm>
                <a:off x="3175000" y="4386263"/>
                <a:ext cx="9525" cy="9525"/>
              </a:xfrm>
              <a:custGeom>
                <a:avLst/>
                <a:gdLst>
                  <a:gd name="T0" fmla="*/ 2147483647 w 23"/>
                  <a:gd name="T1" fmla="*/ 2147483647 h 20"/>
                  <a:gd name="T2" fmla="*/ 2147483647 w 23"/>
                  <a:gd name="T3" fmla="*/ 2147483647 h 20"/>
                  <a:gd name="T4" fmla="*/ 0 w 23"/>
                  <a:gd name="T5" fmla="*/ 2147483647 h 20"/>
                  <a:gd name="T6" fmla="*/ 0 w 23"/>
                  <a:gd name="T7" fmla="*/ 0 h 20"/>
                  <a:gd name="T8" fmla="*/ 2147483647 w 23"/>
                  <a:gd name="T9" fmla="*/ 0 h 20"/>
                  <a:gd name="T10" fmla="*/ 2147483647 w 23"/>
                  <a:gd name="T11" fmla="*/ 2147483647 h 20"/>
                  <a:gd name="T12" fmla="*/ 0 60000 65536"/>
                  <a:gd name="T13" fmla="*/ 0 60000 65536"/>
                  <a:gd name="T14" fmla="*/ 0 60000 65536"/>
                  <a:gd name="T15" fmla="*/ 0 60000 65536"/>
                  <a:gd name="T16" fmla="*/ 0 60000 65536"/>
                  <a:gd name="T17" fmla="*/ 0 60000 65536"/>
                  <a:gd name="T18" fmla="*/ 0 w 23"/>
                  <a:gd name="T19" fmla="*/ 0 h 20"/>
                  <a:gd name="T20" fmla="*/ 23 w 2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3" h="20">
                    <a:moveTo>
                      <a:pt x="23" y="20"/>
                    </a:moveTo>
                    <a:lnTo>
                      <a:pt x="23" y="20"/>
                    </a:lnTo>
                    <a:lnTo>
                      <a:pt x="0" y="20"/>
                    </a:lnTo>
                    <a:lnTo>
                      <a:pt x="0" y="0"/>
                    </a:lnTo>
                    <a:lnTo>
                      <a:pt x="23" y="0"/>
                    </a:lnTo>
                    <a:lnTo>
                      <a:pt x="23"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9" name="Freeform 828"/>
              <p:cNvSpPr>
                <a:spLocks/>
              </p:cNvSpPr>
              <p:nvPr/>
            </p:nvSpPr>
            <p:spPr bwMode="gray">
              <a:xfrm>
                <a:off x="3209925"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0" name="Freeform 829"/>
              <p:cNvSpPr>
                <a:spLocks/>
              </p:cNvSpPr>
              <p:nvPr/>
            </p:nvSpPr>
            <p:spPr bwMode="gray">
              <a:xfrm>
                <a:off x="3206750"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1" name="Freeform 830"/>
              <p:cNvSpPr>
                <a:spLocks/>
              </p:cNvSpPr>
              <p:nvPr/>
            </p:nvSpPr>
            <p:spPr bwMode="gray">
              <a:xfrm>
                <a:off x="3203575"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2" name="Freeform 831"/>
              <p:cNvSpPr>
                <a:spLocks/>
              </p:cNvSpPr>
              <p:nvPr/>
            </p:nvSpPr>
            <p:spPr bwMode="gray">
              <a:xfrm>
                <a:off x="320040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3" name="Freeform 832"/>
              <p:cNvSpPr>
                <a:spLocks noEditPoints="1"/>
              </p:cNvSpPr>
              <p:nvPr/>
            </p:nvSpPr>
            <p:spPr bwMode="gray">
              <a:xfrm>
                <a:off x="3170238" y="4275138"/>
                <a:ext cx="55563" cy="139700"/>
              </a:xfrm>
              <a:custGeom>
                <a:avLst/>
                <a:gdLst>
                  <a:gd name="T0" fmla="*/ 2147483647 w 118"/>
                  <a:gd name="T1" fmla="*/ 2147483647 h 295"/>
                  <a:gd name="T2" fmla="*/ 2147483647 w 118"/>
                  <a:gd name="T3" fmla="*/ 2147483647 h 295"/>
                  <a:gd name="T4" fmla="*/ 2147483647 w 118"/>
                  <a:gd name="T5" fmla="*/ 2147483647 h 295"/>
                  <a:gd name="T6" fmla="*/ 2147483647 w 118"/>
                  <a:gd name="T7" fmla="*/ 2147483647 h 295"/>
                  <a:gd name="T8" fmla="*/ 2147483647 w 118"/>
                  <a:gd name="T9" fmla="*/ 2147483647 h 295"/>
                  <a:gd name="T10" fmla="*/ 2147483647 w 118"/>
                  <a:gd name="T11" fmla="*/ 2147483647 h 295"/>
                  <a:gd name="T12" fmla="*/ 2147483647 w 118"/>
                  <a:gd name="T13" fmla="*/ 2147483647 h 295"/>
                  <a:gd name="T14" fmla="*/ 2147483647 w 118"/>
                  <a:gd name="T15" fmla="*/ 2147483647 h 295"/>
                  <a:gd name="T16" fmla="*/ 2147483647 w 118"/>
                  <a:gd name="T17" fmla="*/ 2147483647 h 295"/>
                  <a:gd name="T18" fmla="*/ 2147483647 w 118"/>
                  <a:gd name="T19" fmla="*/ 2147483647 h 295"/>
                  <a:gd name="T20" fmla="*/ 2147483647 w 118"/>
                  <a:gd name="T21" fmla="*/ 2147483647 h 295"/>
                  <a:gd name="T22" fmla="*/ 2147483647 w 118"/>
                  <a:gd name="T23" fmla="*/ 2147483647 h 295"/>
                  <a:gd name="T24" fmla="*/ 2147483647 w 118"/>
                  <a:gd name="T25" fmla="*/ 2147483647 h 295"/>
                  <a:gd name="T26" fmla="*/ 2147483647 w 118"/>
                  <a:gd name="T27" fmla="*/ 2147483647 h 295"/>
                  <a:gd name="T28" fmla="*/ 2147483647 w 118"/>
                  <a:gd name="T29" fmla="*/ 2147483647 h 295"/>
                  <a:gd name="T30" fmla="*/ 2147483647 w 118"/>
                  <a:gd name="T31" fmla="*/ 2147483647 h 295"/>
                  <a:gd name="T32" fmla="*/ 2147483647 w 118"/>
                  <a:gd name="T33" fmla="*/ 0 h 295"/>
                  <a:gd name="T34" fmla="*/ 2147483647 w 118"/>
                  <a:gd name="T35" fmla="*/ 0 h 295"/>
                  <a:gd name="T36" fmla="*/ 0 w 118"/>
                  <a:gd name="T37" fmla="*/ 0 h 295"/>
                  <a:gd name="T38" fmla="*/ 0 w 118"/>
                  <a:gd name="T39" fmla="*/ 2147483647 h 295"/>
                  <a:gd name="T40" fmla="*/ 2147483647 w 118"/>
                  <a:gd name="T41" fmla="*/ 2147483647 h 295"/>
                  <a:gd name="T42" fmla="*/ 2147483647 w 118"/>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295"/>
                  <a:gd name="T68" fmla="*/ 118 w 118"/>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295">
                    <a:moveTo>
                      <a:pt x="62" y="285"/>
                    </a:moveTo>
                    <a:lnTo>
                      <a:pt x="62" y="285"/>
                    </a:lnTo>
                    <a:lnTo>
                      <a:pt x="62" y="159"/>
                    </a:lnTo>
                    <a:lnTo>
                      <a:pt x="68" y="159"/>
                    </a:lnTo>
                    <a:lnTo>
                      <a:pt x="68" y="237"/>
                    </a:lnTo>
                    <a:lnTo>
                      <a:pt x="111" y="237"/>
                    </a:lnTo>
                    <a:lnTo>
                      <a:pt x="111" y="285"/>
                    </a:lnTo>
                    <a:lnTo>
                      <a:pt x="62" y="285"/>
                    </a:lnTo>
                    <a:close/>
                    <a:moveTo>
                      <a:pt x="6" y="285"/>
                    </a:moveTo>
                    <a:lnTo>
                      <a:pt x="6" y="285"/>
                    </a:lnTo>
                    <a:lnTo>
                      <a:pt x="6" y="159"/>
                    </a:lnTo>
                    <a:lnTo>
                      <a:pt x="13" y="159"/>
                    </a:lnTo>
                    <a:lnTo>
                      <a:pt x="13" y="237"/>
                    </a:lnTo>
                    <a:lnTo>
                      <a:pt x="56" y="237"/>
                    </a:lnTo>
                    <a:lnTo>
                      <a:pt x="56" y="285"/>
                    </a:lnTo>
                    <a:lnTo>
                      <a:pt x="6" y="285"/>
                    </a:lnTo>
                    <a:close/>
                    <a:moveTo>
                      <a:pt x="118" y="0"/>
                    </a:moveTo>
                    <a:lnTo>
                      <a:pt x="118" y="0"/>
                    </a:lnTo>
                    <a:lnTo>
                      <a:pt x="0" y="0"/>
                    </a:lnTo>
                    <a:lnTo>
                      <a:pt x="0" y="295"/>
                    </a:lnTo>
                    <a:lnTo>
                      <a:pt x="118" y="295"/>
                    </a:lnTo>
                    <a:lnTo>
                      <a:pt x="11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4" name="Freeform 833"/>
              <p:cNvSpPr>
                <a:spLocks/>
              </p:cNvSpPr>
              <p:nvPr/>
            </p:nvSpPr>
            <p:spPr bwMode="gray">
              <a:xfrm>
                <a:off x="2674938"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5" name="Freeform 834"/>
              <p:cNvSpPr>
                <a:spLocks/>
              </p:cNvSpPr>
              <p:nvPr/>
            </p:nvSpPr>
            <p:spPr bwMode="gray">
              <a:xfrm>
                <a:off x="267176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6" name="Freeform 835"/>
              <p:cNvSpPr>
                <a:spLocks/>
              </p:cNvSpPr>
              <p:nvPr/>
            </p:nvSpPr>
            <p:spPr bwMode="gray">
              <a:xfrm>
                <a:off x="2708275"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7" name="Freeform 836"/>
              <p:cNvSpPr>
                <a:spLocks/>
              </p:cNvSpPr>
              <p:nvPr/>
            </p:nvSpPr>
            <p:spPr bwMode="gray">
              <a:xfrm>
                <a:off x="2705100"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8" name="Freeform 837"/>
              <p:cNvSpPr>
                <a:spLocks/>
              </p:cNvSpPr>
              <p:nvPr/>
            </p:nvSpPr>
            <p:spPr bwMode="gray">
              <a:xfrm>
                <a:off x="2681288"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9" name="Freeform 838"/>
              <p:cNvSpPr>
                <a:spLocks/>
              </p:cNvSpPr>
              <p:nvPr/>
            </p:nvSpPr>
            <p:spPr bwMode="gray">
              <a:xfrm>
                <a:off x="267811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0" name="Freeform 839"/>
              <p:cNvSpPr>
                <a:spLocks/>
              </p:cNvSpPr>
              <p:nvPr/>
            </p:nvSpPr>
            <p:spPr bwMode="gray">
              <a:xfrm>
                <a:off x="2670175"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1" name="Freeform 840"/>
              <p:cNvSpPr>
                <a:spLocks/>
              </p:cNvSpPr>
              <p:nvPr/>
            </p:nvSpPr>
            <p:spPr bwMode="gray">
              <a:xfrm>
                <a:off x="266541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Freeform 841"/>
              <p:cNvSpPr>
                <a:spLocks/>
              </p:cNvSpPr>
              <p:nvPr/>
            </p:nvSpPr>
            <p:spPr bwMode="gray">
              <a:xfrm>
                <a:off x="2701925"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3" name="Freeform 842"/>
              <p:cNvSpPr>
                <a:spLocks/>
              </p:cNvSpPr>
              <p:nvPr/>
            </p:nvSpPr>
            <p:spPr bwMode="gray">
              <a:xfrm>
                <a:off x="2698750"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4" name="Freeform 843"/>
              <p:cNvSpPr>
                <a:spLocks/>
              </p:cNvSpPr>
              <p:nvPr/>
            </p:nvSpPr>
            <p:spPr bwMode="gray">
              <a:xfrm>
                <a:off x="2695575"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5" name="Freeform 844"/>
              <p:cNvSpPr>
                <a:spLocks/>
              </p:cNvSpPr>
              <p:nvPr/>
            </p:nvSpPr>
            <p:spPr bwMode="gray">
              <a:xfrm>
                <a:off x="269240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6" name="Freeform 845"/>
              <p:cNvSpPr>
                <a:spLocks noEditPoints="1"/>
              </p:cNvSpPr>
              <p:nvPr/>
            </p:nvSpPr>
            <p:spPr bwMode="gray">
              <a:xfrm>
                <a:off x="2662238" y="4125913"/>
                <a:ext cx="55563" cy="139700"/>
              </a:xfrm>
              <a:custGeom>
                <a:avLst/>
                <a:gdLst>
                  <a:gd name="T0" fmla="*/ 2147483647 w 119"/>
                  <a:gd name="T1" fmla="*/ 2147483647 h 296"/>
                  <a:gd name="T2" fmla="*/ 2147483647 w 119"/>
                  <a:gd name="T3" fmla="*/ 2147483647 h 296"/>
                  <a:gd name="T4" fmla="*/ 2147483647 w 119"/>
                  <a:gd name="T5" fmla="*/ 2147483647 h 296"/>
                  <a:gd name="T6" fmla="*/ 2147483647 w 119"/>
                  <a:gd name="T7" fmla="*/ 2147483647 h 296"/>
                  <a:gd name="T8" fmla="*/ 2147483647 w 119"/>
                  <a:gd name="T9" fmla="*/ 2147483647 h 296"/>
                  <a:gd name="T10" fmla="*/ 2147483647 w 119"/>
                  <a:gd name="T11" fmla="*/ 2147483647 h 296"/>
                  <a:gd name="T12" fmla="*/ 2147483647 w 119"/>
                  <a:gd name="T13" fmla="*/ 2147483647 h 296"/>
                  <a:gd name="T14" fmla="*/ 2147483647 w 119"/>
                  <a:gd name="T15" fmla="*/ 2147483647 h 296"/>
                  <a:gd name="T16" fmla="*/ 2147483647 w 119"/>
                  <a:gd name="T17" fmla="*/ 2147483647 h 296"/>
                  <a:gd name="T18" fmla="*/ 2147483647 w 119"/>
                  <a:gd name="T19" fmla="*/ 2147483647 h 296"/>
                  <a:gd name="T20" fmla="*/ 2147483647 w 119"/>
                  <a:gd name="T21" fmla="*/ 2147483647 h 296"/>
                  <a:gd name="T22" fmla="*/ 2147483647 w 119"/>
                  <a:gd name="T23" fmla="*/ 2147483647 h 296"/>
                  <a:gd name="T24" fmla="*/ 2147483647 w 119"/>
                  <a:gd name="T25" fmla="*/ 2147483647 h 296"/>
                  <a:gd name="T26" fmla="*/ 2147483647 w 119"/>
                  <a:gd name="T27" fmla="*/ 2147483647 h 296"/>
                  <a:gd name="T28" fmla="*/ 2147483647 w 119"/>
                  <a:gd name="T29" fmla="*/ 2147483647 h 296"/>
                  <a:gd name="T30" fmla="*/ 2147483647 w 119"/>
                  <a:gd name="T31" fmla="*/ 2147483647 h 296"/>
                  <a:gd name="T32" fmla="*/ 2147483647 w 119"/>
                  <a:gd name="T33" fmla="*/ 0 h 296"/>
                  <a:gd name="T34" fmla="*/ 2147483647 w 119"/>
                  <a:gd name="T35" fmla="*/ 0 h 296"/>
                  <a:gd name="T36" fmla="*/ 0 w 119"/>
                  <a:gd name="T37" fmla="*/ 0 h 296"/>
                  <a:gd name="T38" fmla="*/ 0 w 119"/>
                  <a:gd name="T39" fmla="*/ 2147483647 h 296"/>
                  <a:gd name="T40" fmla="*/ 2147483647 w 119"/>
                  <a:gd name="T41" fmla="*/ 2147483647 h 296"/>
                  <a:gd name="T42" fmla="*/ 2147483647 w 119"/>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6"/>
                  <a:gd name="T68" fmla="*/ 119 w 119"/>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6">
                    <a:moveTo>
                      <a:pt x="63" y="286"/>
                    </a:moveTo>
                    <a:lnTo>
                      <a:pt x="63" y="286"/>
                    </a:lnTo>
                    <a:lnTo>
                      <a:pt x="63" y="159"/>
                    </a:lnTo>
                    <a:lnTo>
                      <a:pt x="69" y="159"/>
                    </a:lnTo>
                    <a:lnTo>
                      <a:pt x="69" y="238"/>
                    </a:lnTo>
                    <a:lnTo>
                      <a:pt x="112" y="238"/>
                    </a:lnTo>
                    <a:lnTo>
                      <a:pt x="112" y="286"/>
                    </a:lnTo>
                    <a:lnTo>
                      <a:pt x="63" y="286"/>
                    </a:lnTo>
                    <a:close/>
                    <a:moveTo>
                      <a:pt x="7" y="286"/>
                    </a:moveTo>
                    <a:lnTo>
                      <a:pt x="7" y="286"/>
                    </a:lnTo>
                    <a:lnTo>
                      <a:pt x="7" y="159"/>
                    </a:lnTo>
                    <a:lnTo>
                      <a:pt x="14" y="159"/>
                    </a:lnTo>
                    <a:lnTo>
                      <a:pt x="14" y="238"/>
                    </a:lnTo>
                    <a:lnTo>
                      <a:pt x="56" y="238"/>
                    </a:lnTo>
                    <a:lnTo>
                      <a:pt x="56" y="286"/>
                    </a:lnTo>
                    <a:lnTo>
                      <a:pt x="7" y="286"/>
                    </a:lnTo>
                    <a:close/>
                    <a:moveTo>
                      <a:pt x="119" y="0"/>
                    </a:moveTo>
                    <a:lnTo>
                      <a:pt x="119" y="0"/>
                    </a:lnTo>
                    <a:lnTo>
                      <a:pt x="0" y="0"/>
                    </a:lnTo>
                    <a:lnTo>
                      <a:pt x="0" y="296"/>
                    </a:lnTo>
                    <a:lnTo>
                      <a:pt x="119" y="296"/>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7" name="Freeform 846"/>
              <p:cNvSpPr>
                <a:spLocks/>
              </p:cNvSpPr>
              <p:nvPr/>
            </p:nvSpPr>
            <p:spPr bwMode="gray">
              <a:xfrm>
                <a:off x="2747963"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8" name="Freeform 847"/>
              <p:cNvSpPr>
                <a:spLocks/>
              </p:cNvSpPr>
              <p:nvPr/>
            </p:nvSpPr>
            <p:spPr bwMode="gray">
              <a:xfrm>
                <a:off x="274478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9" name="Freeform 848"/>
              <p:cNvSpPr>
                <a:spLocks/>
              </p:cNvSpPr>
              <p:nvPr/>
            </p:nvSpPr>
            <p:spPr bwMode="gray">
              <a:xfrm>
                <a:off x="2779713"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0" name="Freeform 849"/>
              <p:cNvSpPr>
                <a:spLocks/>
              </p:cNvSpPr>
              <p:nvPr/>
            </p:nvSpPr>
            <p:spPr bwMode="gray">
              <a:xfrm>
                <a:off x="2776538"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1" name="Freeform 850"/>
              <p:cNvSpPr>
                <a:spLocks/>
              </p:cNvSpPr>
              <p:nvPr/>
            </p:nvSpPr>
            <p:spPr bwMode="gray">
              <a:xfrm>
                <a:off x="2754313"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2" name="Freeform 851"/>
              <p:cNvSpPr>
                <a:spLocks/>
              </p:cNvSpPr>
              <p:nvPr/>
            </p:nvSpPr>
            <p:spPr bwMode="gray">
              <a:xfrm>
                <a:off x="275113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Freeform 852"/>
              <p:cNvSpPr>
                <a:spLocks/>
              </p:cNvSpPr>
              <p:nvPr/>
            </p:nvSpPr>
            <p:spPr bwMode="gray">
              <a:xfrm>
                <a:off x="2741613"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4" name="Freeform 853"/>
              <p:cNvSpPr>
                <a:spLocks/>
              </p:cNvSpPr>
              <p:nvPr/>
            </p:nvSpPr>
            <p:spPr bwMode="gray">
              <a:xfrm>
                <a:off x="2738438"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5" name="Freeform 854"/>
              <p:cNvSpPr>
                <a:spLocks/>
              </p:cNvSpPr>
              <p:nvPr/>
            </p:nvSpPr>
            <p:spPr bwMode="gray">
              <a:xfrm>
                <a:off x="2774950"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6" name="Freeform 855"/>
              <p:cNvSpPr>
                <a:spLocks/>
              </p:cNvSpPr>
              <p:nvPr/>
            </p:nvSpPr>
            <p:spPr bwMode="gray">
              <a:xfrm>
                <a:off x="2771775"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856"/>
              <p:cNvSpPr>
                <a:spLocks/>
              </p:cNvSpPr>
              <p:nvPr/>
            </p:nvSpPr>
            <p:spPr bwMode="gray">
              <a:xfrm>
                <a:off x="2768600"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Freeform 857"/>
              <p:cNvSpPr>
                <a:spLocks/>
              </p:cNvSpPr>
              <p:nvPr/>
            </p:nvSpPr>
            <p:spPr bwMode="gray">
              <a:xfrm>
                <a:off x="2765425"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Freeform 858"/>
              <p:cNvSpPr>
                <a:spLocks noEditPoints="1"/>
              </p:cNvSpPr>
              <p:nvPr/>
            </p:nvSpPr>
            <p:spPr bwMode="gray">
              <a:xfrm>
                <a:off x="2733675" y="4125913"/>
                <a:ext cx="57150" cy="139700"/>
              </a:xfrm>
              <a:custGeom>
                <a:avLst/>
                <a:gdLst>
                  <a:gd name="T0" fmla="*/ 2147483647 w 119"/>
                  <a:gd name="T1" fmla="*/ 2147483647 h 296"/>
                  <a:gd name="T2" fmla="*/ 2147483647 w 119"/>
                  <a:gd name="T3" fmla="*/ 2147483647 h 296"/>
                  <a:gd name="T4" fmla="*/ 2147483647 w 119"/>
                  <a:gd name="T5" fmla="*/ 2147483647 h 296"/>
                  <a:gd name="T6" fmla="*/ 2147483647 w 119"/>
                  <a:gd name="T7" fmla="*/ 2147483647 h 296"/>
                  <a:gd name="T8" fmla="*/ 2147483647 w 119"/>
                  <a:gd name="T9" fmla="*/ 2147483647 h 296"/>
                  <a:gd name="T10" fmla="*/ 2147483647 w 119"/>
                  <a:gd name="T11" fmla="*/ 2147483647 h 296"/>
                  <a:gd name="T12" fmla="*/ 2147483647 w 119"/>
                  <a:gd name="T13" fmla="*/ 2147483647 h 296"/>
                  <a:gd name="T14" fmla="*/ 2147483647 w 119"/>
                  <a:gd name="T15" fmla="*/ 2147483647 h 296"/>
                  <a:gd name="T16" fmla="*/ 2147483647 w 119"/>
                  <a:gd name="T17" fmla="*/ 2147483647 h 296"/>
                  <a:gd name="T18" fmla="*/ 2147483647 w 119"/>
                  <a:gd name="T19" fmla="*/ 2147483647 h 296"/>
                  <a:gd name="T20" fmla="*/ 2147483647 w 119"/>
                  <a:gd name="T21" fmla="*/ 2147483647 h 296"/>
                  <a:gd name="T22" fmla="*/ 2147483647 w 119"/>
                  <a:gd name="T23" fmla="*/ 2147483647 h 296"/>
                  <a:gd name="T24" fmla="*/ 2147483647 w 119"/>
                  <a:gd name="T25" fmla="*/ 2147483647 h 296"/>
                  <a:gd name="T26" fmla="*/ 2147483647 w 119"/>
                  <a:gd name="T27" fmla="*/ 2147483647 h 296"/>
                  <a:gd name="T28" fmla="*/ 2147483647 w 119"/>
                  <a:gd name="T29" fmla="*/ 2147483647 h 296"/>
                  <a:gd name="T30" fmla="*/ 2147483647 w 119"/>
                  <a:gd name="T31" fmla="*/ 2147483647 h 296"/>
                  <a:gd name="T32" fmla="*/ 2147483647 w 119"/>
                  <a:gd name="T33" fmla="*/ 0 h 296"/>
                  <a:gd name="T34" fmla="*/ 2147483647 w 119"/>
                  <a:gd name="T35" fmla="*/ 0 h 296"/>
                  <a:gd name="T36" fmla="*/ 0 w 119"/>
                  <a:gd name="T37" fmla="*/ 0 h 296"/>
                  <a:gd name="T38" fmla="*/ 0 w 119"/>
                  <a:gd name="T39" fmla="*/ 2147483647 h 296"/>
                  <a:gd name="T40" fmla="*/ 2147483647 w 119"/>
                  <a:gd name="T41" fmla="*/ 2147483647 h 296"/>
                  <a:gd name="T42" fmla="*/ 2147483647 w 119"/>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6"/>
                  <a:gd name="T68" fmla="*/ 119 w 119"/>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6">
                    <a:moveTo>
                      <a:pt x="63" y="286"/>
                    </a:moveTo>
                    <a:lnTo>
                      <a:pt x="63" y="286"/>
                    </a:lnTo>
                    <a:lnTo>
                      <a:pt x="63" y="159"/>
                    </a:lnTo>
                    <a:lnTo>
                      <a:pt x="69" y="159"/>
                    </a:lnTo>
                    <a:lnTo>
                      <a:pt x="69" y="238"/>
                    </a:lnTo>
                    <a:lnTo>
                      <a:pt x="112" y="238"/>
                    </a:lnTo>
                    <a:lnTo>
                      <a:pt x="112" y="286"/>
                    </a:lnTo>
                    <a:lnTo>
                      <a:pt x="63" y="286"/>
                    </a:lnTo>
                    <a:close/>
                    <a:moveTo>
                      <a:pt x="7" y="286"/>
                    </a:moveTo>
                    <a:lnTo>
                      <a:pt x="7" y="286"/>
                    </a:lnTo>
                    <a:lnTo>
                      <a:pt x="7" y="159"/>
                    </a:lnTo>
                    <a:lnTo>
                      <a:pt x="14" y="159"/>
                    </a:lnTo>
                    <a:lnTo>
                      <a:pt x="14" y="238"/>
                    </a:lnTo>
                    <a:lnTo>
                      <a:pt x="56" y="238"/>
                    </a:lnTo>
                    <a:lnTo>
                      <a:pt x="56" y="286"/>
                    </a:lnTo>
                    <a:lnTo>
                      <a:pt x="7" y="286"/>
                    </a:lnTo>
                    <a:close/>
                    <a:moveTo>
                      <a:pt x="119" y="0"/>
                    </a:moveTo>
                    <a:lnTo>
                      <a:pt x="119" y="0"/>
                    </a:lnTo>
                    <a:lnTo>
                      <a:pt x="0" y="0"/>
                    </a:lnTo>
                    <a:lnTo>
                      <a:pt x="0" y="296"/>
                    </a:lnTo>
                    <a:lnTo>
                      <a:pt x="119" y="296"/>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0" name="Freeform 859"/>
              <p:cNvSpPr>
                <a:spLocks/>
              </p:cNvSpPr>
              <p:nvPr/>
            </p:nvSpPr>
            <p:spPr bwMode="gray">
              <a:xfrm>
                <a:off x="282098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Freeform 860"/>
              <p:cNvSpPr>
                <a:spLocks/>
              </p:cNvSpPr>
              <p:nvPr/>
            </p:nvSpPr>
            <p:spPr bwMode="gray">
              <a:xfrm>
                <a:off x="2817813"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Freeform 861"/>
              <p:cNvSpPr>
                <a:spLocks/>
              </p:cNvSpPr>
              <p:nvPr/>
            </p:nvSpPr>
            <p:spPr bwMode="gray">
              <a:xfrm>
                <a:off x="285273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3" name="Freeform 862"/>
              <p:cNvSpPr>
                <a:spLocks/>
              </p:cNvSpPr>
              <p:nvPr/>
            </p:nvSpPr>
            <p:spPr bwMode="gray">
              <a:xfrm>
                <a:off x="284956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4" name="Freeform 863"/>
              <p:cNvSpPr>
                <a:spLocks/>
              </p:cNvSpPr>
              <p:nvPr/>
            </p:nvSpPr>
            <p:spPr bwMode="gray">
              <a:xfrm>
                <a:off x="282733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5" name="Freeform 864"/>
              <p:cNvSpPr>
                <a:spLocks/>
              </p:cNvSpPr>
              <p:nvPr/>
            </p:nvSpPr>
            <p:spPr bwMode="gray">
              <a:xfrm>
                <a:off x="2822575"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6" name="Freeform 865"/>
              <p:cNvSpPr>
                <a:spLocks/>
              </p:cNvSpPr>
              <p:nvPr/>
            </p:nvSpPr>
            <p:spPr bwMode="gray">
              <a:xfrm>
                <a:off x="2814638" y="4240213"/>
                <a:ext cx="3175"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7" name="Freeform 866"/>
              <p:cNvSpPr>
                <a:spLocks/>
              </p:cNvSpPr>
              <p:nvPr/>
            </p:nvSpPr>
            <p:spPr bwMode="gray">
              <a:xfrm>
                <a:off x="2811463"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8" name="Freeform 867"/>
              <p:cNvSpPr>
                <a:spLocks/>
              </p:cNvSpPr>
              <p:nvPr/>
            </p:nvSpPr>
            <p:spPr bwMode="gray">
              <a:xfrm>
                <a:off x="2846388"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9" name="Freeform 868"/>
              <p:cNvSpPr>
                <a:spLocks/>
              </p:cNvSpPr>
              <p:nvPr/>
            </p:nvSpPr>
            <p:spPr bwMode="gray">
              <a:xfrm>
                <a:off x="284321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0" name="Freeform 869"/>
              <p:cNvSpPr>
                <a:spLocks/>
              </p:cNvSpPr>
              <p:nvPr/>
            </p:nvSpPr>
            <p:spPr bwMode="gray">
              <a:xfrm>
                <a:off x="2840038" y="4240213"/>
                <a:ext cx="4763"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1" name="Freeform 870"/>
              <p:cNvSpPr>
                <a:spLocks/>
              </p:cNvSpPr>
              <p:nvPr/>
            </p:nvSpPr>
            <p:spPr bwMode="gray">
              <a:xfrm>
                <a:off x="2836863"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2" name="Freeform 871"/>
              <p:cNvSpPr>
                <a:spLocks noEditPoints="1"/>
              </p:cNvSpPr>
              <p:nvPr/>
            </p:nvSpPr>
            <p:spPr bwMode="gray">
              <a:xfrm>
                <a:off x="2806700" y="4125913"/>
                <a:ext cx="55563" cy="139700"/>
              </a:xfrm>
              <a:custGeom>
                <a:avLst/>
                <a:gdLst>
                  <a:gd name="T0" fmla="*/ 2147483647 w 119"/>
                  <a:gd name="T1" fmla="*/ 2147483647 h 296"/>
                  <a:gd name="T2" fmla="*/ 2147483647 w 119"/>
                  <a:gd name="T3" fmla="*/ 2147483647 h 296"/>
                  <a:gd name="T4" fmla="*/ 2147483647 w 119"/>
                  <a:gd name="T5" fmla="*/ 2147483647 h 296"/>
                  <a:gd name="T6" fmla="*/ 2147483647 w 119"/>
                  <a:gd name="T7" fmla="*/ 2147483647 h 296"/>
                  <a:gd name="T8" fmla="*/ 2147483647 w 119"/>
                  <a:gd name="T9" fmla="*/ 2147483647 h 296"/>
                  <a:gd name="T10" fmla="*/ 2147483647 w 119"/>
                  <a:gd name="T11" fmla="*/ 2147483647 h 296"/>
                  <a:gd name="T12" fmla="*/ 2147483647 w 119"/>
                  <a:gd name="T13" fmla="*/ 2147483647 h 296"/>
                  <a:gd name="T14" fmla="*/ 2147483647 w 119"/>
                  <a:gd name="T15" fmla="*/ 2147483647 h 296"/>
                  <a:gd name="T16" fmla="*/ 2147483647 w 119"/>
                  <a:gd name="T17" fmla="*/ 2147483647 h 296"/>
                  <a:gd name="T18" fmla="*/ 2147483647 w 119"/>
                  <a:gd name="T19" fmla="*/ 2147483647 h 296"/>
                  <a:gd name="T20" fmla="*/ 2147483647 w 119"/>
                  <a:gd name="T21" fmla="*/ 2147483647 h 296"/>
                  <a:gd name="T22" fmla="*/ 2147483647 w 119"/>
                  <a:gd name="T23" fmla="*/ 2147483647 h 296"/>
                  <a:gd name="T24" fmla="*/ 2147483647 w 119"/>
                  <a:gd name="T25" fmla="*/ 2147483647 h 296"/>
                  <a:gd name="T26" fmla="*/ 2147483647 w 119"/>
                  <a:gd name="T27" fmla="*/ 2147483647 h 296"/>
                  <a:gd name="T28" fmla="*/ 2147483647 w 119"/>
                  <a:gd name="T29" fmla="*/ 2147483647 h 296"/>
                  <a:gd name="T30" fmla="*/ 2147483647 w 119"/>
                  <a:gd name="T31" fmla="*/ 2147483647 h 296"/>
                  <a:gd name="T32" fmla="*/ 2147483647 w 119"/>
                  <a:gd name="T33" fmla="*/ 0 h 296"/>
                  <a:gd name="T34" fmla="*/ 2147483647 w 119"/>
                  <a:gd name="T35" fmla="*/ 0 h 296"/>
                  <a:gd name="T36" fmla="*/ 0 w 119"/>
                  <a:gd name="T37" fmla="*/ 0 h 296"/>
                  <a:gd name="T38" fmla="*/ 0 w 119"/>
                  <a:gd name="T39" fmla="*/ 2147483647 h 296"/>
                  <a:gd name="T40" fmla="*/ 2147483647 w 119"/>
                  <a:gd name="T41" fmla="*/ 2147483647 h 296"/>
                  <a:gd name="T42" fmla="*/ 2147483647 w 119"/>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6"/>
                  <a:gd name="T68" fmla="*/ 119 w 119"/>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6">
                    <a:moveTo>
                      <a:pt x="63" y="286"/>
                    </a:moveTo>
                    <a:lnTo>
                      <a:pt x="63" y="286"/>
                    </a:lnTo>
                    <a:lnTo>
                      <a:pt x="63" y="159"/>
                    </a:lnTo>
                    <a:lnTo>
                      <a:pt x="69" y="159"/>
                    </a:lnTo>
                    <a:lnTo>
                      <a:pt x="69" y="238"/>
                    </a:lnTo>
                    <a:lnTo>
                      <a:pt x="112" y="238"/>
                    </a:lnTo>
                    <a:lnTo>
                      <a:pt x="112" y="286"/>
                    </a:lnTo>
                    <a:lnTo>
                      <a:pt x="63" y="286"/>
                    </a:lnTo>
                    <a:close/>
                    <a:moveTo>
                      <a:pt x="7" y="286"/>
                    </a:moveTo>
                    <a:lnTo>
                      <a:pt x="7" y="286"/>
                    </a:lnTo>
                    <a:lnTo>
                      <a:pt x="7" y="159"/>
                    </a:lnTo>
                    <a:lnTo>
                      <a:pt x="14" y="159"/>
                    </a:lnTo>
                    <a:lnTo>
                      <a:pt x="14" y="238"/>
                    </a:lnTo>
                    <a:lnTo>
                      <a:pt x="56" y="238"/>
                    </a:lnTo>
                    <a:lnTo>
                      <a:pt x="56" y="286"/>
                    </a:lnTo>
                    <a:lnTo>
                      <a:pt x="7" y="286"/>
                    </a:lnTo>
                    <a:close/>
                    <a:moveTo>
                      <a:pt x="119" y="0"/>
                    </a:moveTo>
                    <a:lnTo>
                      <a:pt x="119" y="0"/>
                    </a:lnTo>
                    <a:lnTo>
                      <a:pt x="0" y="0"/>
                    </a:lnTo>
                    <a:lnTo>
                      <a:pt x="0" y="296"/>
                    </a:lnTo>
                    <a:lnTo>
                      <a:pt x="119" y="296"/>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3" name="Freeform 872"/>
              <p:cNvSpPr>
                <a:spLocks/>
              </p:cNvSpPr>
              <p:nvPr/>
            </p:nvSpPr>
            <p:spPr bwMode="gray">
              <a:xfrm>
                <a:off x="289242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4" name="Freeform 873"/>
              <p:cNvSpPr>
                <a:spLocks/>
              </p:cNvSpPr>
              <p:nvPr/>
            </p:nvSpPr>
            <p:spPr bwMode="gray">
              <a:xfrm>
                <a:off x="288925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5" name="Freeform 874"/>
              <p:cNvSpPr>
                <a:spLocks/>
              </p:cNvSpPr>
              <p:nvPr/>
            </p:nvSpPr>
            <p:spPr bwMode="gray">
              <a:xfrm>
                <a:off x="292417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6" name="Freeform 875"/>
              <p:cNvSpPr>
                <a:spLocks/>
              </p:cNvSpPr>
              <p:nvPr/>
            </p:nvSpPr>
            <p:spPr bwMode="gray">
              <a:xfrm>
                <a:off x="292258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7" name="Freeform 876"/>
              <p:cNvSpPr>
                <a:spLocks/>
              </p:cNvSpPr>
              <p:nvPr/>
            </p:nvSpPr>
            <p:spPr bwMode="gray">
              <a:xfrm>
                <a:off x="289877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8" name="Freeform 877"/>
              <p:cNvSpPr>
                <a:spLocks/>
              </p:cNvSpPr>
              <p:nvPr/>
            </p:nvSpPr>
            <p:spPr bwMode="gray">
              <a:xfrm>
                <a:off x="289560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9" name="Freeform 878"/>
              <p:cNvSpPr>
                <a:spLocks/>
              </p:cNvSpPr>
              <p:nvPr/>
            </p:nvSpPr>
            <p:spPr bwMode="gray">
              <a:xfrm>
                <a:off x="2886075" y="4240213"/>
                <a:ext cx="4763" cy="3175"/>
              </a:xfrm>
              <a:custGeom>
                <a:avLst/>
                <a:gdLst>
                  <a:gd name="T0" fmla="*/ 2147483647 w 9"/>
                  <a:gd name="T1" fmla="*/ 0 h 7"/>
                  <a:gd name="T2" fmla="*/ 2147483647 w 9"/>
                  <a:gd name="T3" fmla="*/ 0 h 7"/>
                  <a:gd name="T4" fmla="*/ 0 w 9"/>
                  <a:gd name="T5" fmla="*/ 0 h 7"/>
                  <a:gd name="T6" fmla="*/ 0 w 9"/>
                  <a:gd name="T7" fmla="*/ 2147483647 h 7"/>
                  <a:gd name="T8" fmla="*/ 2147483647 w 9"/>
                  <a:gd name="T9" fmla="*/ 2147483647 h 7"/>
                  <a:gd name="T10" fmla="*/ 2147483647 w 9"/>
                  <a:gd name="T11" fmla="*/ 0 h 7"/>
                  <a:gd name="T12" fmla="*/ 0 60000 65536"/>
                  <a:gd name="T13" fmla="*/ 0 60000 65536"/>
                  <a:gd name="T14" fmla="*/ 0 60000 65536"/>
                  <a:gd name="T15" fmla="*/ 0 60000 65536"/>
                  <a:gd name="T16" fmla="*/ 0 60000 65536"/>
                  <a:gd name="T17" fmla="*/ 0 60000 65536"/>
                  <a:gd name="T18" fmla="*/ 0 w 9"/>
                  <a:gd name="T19" fmla="*/ 0 h 7"/>
                  <a:gd name="T20" fmla="*/ 9 w 9"/>
                  <a:gd name="T21" fmla="*/ 7 h 7"/>
                </a:gdLst>
                <a:ahLst/>
                <a:cxnLst>
                  <a:cxn ang="T12">
                    <a:pos x="T0" y="T1"/>
                  </a:cxn>
                  <a:cxn ang="T13">
                    <a:pos x="T2" y="T3"/>
                  </a:cxn>
                  <a:cxn ang="T14">
                    <a:pos x="T4" y="T5"/>
                  </a:cxn>
                  <a:cxn ang="T15">
                    <a:pos x="T6" y="T7"/>
                  </a:cxn>
                  <a:cxn ang="T16">
                    <a:pos x="T8" y="T9"/>
                  </a:cxn>
                  <a:cxn ang="T17">
                    <a:pos x="T10" y="T11"/>
                  </a:cxn>
                </a:cxnLst>
                <a:rect l="T18" t="T19" r="T20" b="T21"/>
                <a:pathLst>
                  <a:path w="9" h="7">
                    <a:moveTo>
                      <a:pt x="9" y="0"/>
                    </a:moveTo>
                    <a:lnTo>
                      <a:pt x="9" y="0"/>
                    </a:lnTo>
                    <a:lnTo>
                      <a:pt x="0" y="0"/>
                    </a:lnTo>
                    <a:lnTo>
                      <a:pt x="0" y="7"/>
                    </a:lnTo>
                    <a:lnTo>
                      <a:pt x="9" y="7"/>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0" name="Freeform 879"/>
              <p:cNvSpPr>
                <a:spLocks/>
              </p:cNvSpPr>
              <p:nvPr/>
            </p:nvSpPr>
            <p:spPr bwMode="gray">
              <a:xfrm>
                <a:off x="2882900" y="4237038"/>
                <a:ext cx="11113"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1" name="Freeform 880"/>
              <p:cNvSpPr>
                <a:spLocks/>
              </p:cNvSpPr>
              <p:nvPr/>
            </p:nvSpPr>
            <p:spPr bwMode="gray">
              <a:xfrm>
                <a:off x="2919413"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2" name="Freeform 881"/>
              <p:cNvSpPr>
                <a:spLocks/>
              </p:cNvSpPr>
              <p:nvPr/>
            </p:nvSpPr>
            <p:spPr bwMode="gray">
              <a:xfrm>
                <a:off x="291623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3" name="Freeform 882"/>
              <p:cNvSpPr>
                <a:spLocks/>
              </p:cNvSpPr>
              <p:nvPr/>
            </p:nvSpPr>
            <p:spPr bwMode="gray">
              <a:xfrm>
                <a:off x="2913063" y="4240213"/>
                <a:ext cx="3175" cy="3175"/>
              </a:xfrm>
              <a:custGeom>
                <a:avLst/>
                <a:gdLst>
                  <a:gd name="T0" fmla="*/ 2147483647 w 8"/>
                  <a:gd name="T1" fmla="*/ 0 h 7"/>
                  <a:gd name="T2" fmla="*/ 2147483647 w 8"/>
                  <a:gd name="T3" fmla="*/ 0 h 7"/>
                  <a:gd name="T4" fmla="*/ 0 w 8"/>
                  <a:gd name="T5" fmla="*/ 0 h 7"/>
                  <a:gd name="T6" fmla="*/ 0 w 8"/>
                  <a:gd name="T7" fmla="*/ 2147483647 h 7"/>
                  <a:gd name="T8" fmla="*/ 2147483647 w 8"/>
                  <a:gd name="T9" fmla="*/ 2147483647 h 7"/>
                  <a:gd name="T10" fmla="*/ 2147483647 w 8"/>
                  <a:gd name="T11" fmla="*/ 0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0"/>
                    </a:moveTo>
                    <a:lnTo>
                      <a:pt x="8" y="0"/>
                    </a:lnTo>
                    <a:lnTo>
                      <a:pt x="0" y="0"/>
                    </a:lnTo>
                    <a:lnTo>
                      <a:pt x="0" y="7"/>
                    </a:lnTo>
                    <a:lnTo>
                      <a:pt x="8" y="7"/>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4" name="Freeform 883"/>
              <p:cNvSpPr>
                <a:spLocks/>
              </p:cNvSpPr>
              <p:nvPr/>
            </p:nvSpPr>
            <p:spPr bwMode="gray">
              <a:xfrm>
                <a:off x="2909888" y="4237038"/>
                <a:ext cx="9525" cy="9525"/>
              </a:xfrm>
              <a:custGeom>
                <a:avLst/>
                <a:gdLst>
                  <a:gd name="T0" fmla="*/ 2147483647 w 22"/>
                  <a:gd name="T1" fmla="*/ 2147483647 h 19"/>
                  <a:gd name="T2" fmla="*/ 2147483647 w 22"/>
                  <a:gd name="T3" fmla="*/ 2147483647 h 19"/>
                  <a:gd name="T4" fmla="*/ 0 w 22"/>
                  <a:gd name="T5" fmla="*/ 2147483647 h 19"/>
                  <a:gd name="T6" fmla="*/ 0 w 22"/>
                  <a:gd name="T7" fmla="*/ 0 h 19"/>
                  <a:gd name="T8" fmla="*/ 2147483647 w 22"/>
                  <a:gd name="T9" fmla="*/ 0 h 19"/>
                  <a:gd name="T10" fmla="*/ 2147483647 w 22"/>
                  <a:gd name="T11" fmla="*/ 2147483647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2" y="19"/>
                    </a:moveTo>
                    <a:lnTo>
                      <a:pt x="22" y="19"/>
                    </a:lnTo>
                    <a:lnTo>
                      <a:pt x="0" y="19"/>
                    </a:lnTo>
                    <a:lnTo>
                      <a:pt x="0" y="0"/>
                    </a:lnTo>
                    <a:lnTo>
                      <a:pt x="22" y="0"/>
                    </a:lnTo>
                    <a:lnTo>
                      <a:pt x="22" y="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5" name="Freeform 884"/>
              <p:cNvSpPr>
                <a:spLocks noEditPoints="1"/>
              </p:cNvSpPr>
              <p:nvPr/>
            </p:nvSpPr>
            <p:spPr bwMode="gray">
              <a:xfrm>
                <a:off x="2879725" y="4125913"/>
                <a:ext cx="55563" cy="139700"/>
              </a:xfrm>
              <a:custGeom>
                <a:avLst/>
                <a:gdLst>
                  <a:gd name="T0" fmla="*/ 2147483647 w 119"/>
                  <a:gd name="T1" fmla="*/ 2147483647 h 296"/>
                  <a:gd name="T2" fmla="*/ 2147483647 w 119"/>
                  <a:gd name="T3" fmla="*/ 2147483647 h 296"/>
                  <a:gd name="T4" fmla="*/ 2147483647 w 119"/>
                  <a:gd name="T5" fmla="*/ 2147483647 h 296"/>
                  <a:gd name="T6" fmla="*/ 2147483647 w 119"/>
                  <a:gd name="T7" fmla="*/ 2147483647 h 296"/>
                  <a:gd name="T8" fmla="*/ 2147483647 w 119"/>
                  <a:gd name="T9" fmla="*/ 2147483647 h 296"/>
                  <a:gd name="T10" fmla="*/ 2147483647 w 119"/>
                  <a:gd name="T11" fmla="*/ 2147483647 h 296"/>
                  <a:gd name="T12" fmla="*/ 2147483647 w 119"/>
                  <a:gd name="T13" fmla="*/ 2147483647 h 296"/>
                  <a:gd name="T14" fmla="*/ 2147483647 w 119"/>
                  <a:gd name="T15" fmla="*/ 2147483647 h 296"/>
                  <a:gd name="T16" fmla="*/ 2147483647 w 119"/>
                  <a:gd name="T17" fmla="*/ 2147483647 h 296"/>
                  <a:gd name="T18" fmla="*/ 2147483647 w 119"/>
                  <a:gd name="T19" fmla="*/ 2147483647 h 296"/>
                  <a:gd name="T20" fmla="*/ 2147483647 w 119"/>
                  <a:gd name="T21" fmla="*/ 2147483647 h 296"/>
                  <a:gd name="T22" fmla="*/ 2147483647 w 119"/>
                  <a:gd name="T23" fmla="*/ 2147483647 h 296"/>
                  <a:gd name="T24" fmla="*/ 2147483647 w 119"/>
                  <a:gd name="T25" fmla="*/ 2147483647 h 296"/>
                  <a:gd name="T26" fmla="*/ 2147483647 w 119"/>
                  <a:gd name="T27" fmla="*/ 2147483647 h 296"/>
                  <a:gd name="T28" fmla="*/ 2147483647 w 119"/>
                  <a:gd name="T29" fmla="*/ 2147483647 h 296"/>
                  <a:gd name="T30" fmla="*/ 2147483647 w 119"/>
                  <a:gd name="T31" fmla="*/ 2147483647 h 296"/>
                  <a:gd name="T32" fmla="*/ 2147483647 w 119"/>
                  <a:gd name="T33" fmla="*/ 0 h 296"/>
                  <a:gd name="T34" fmla="*/ 2147483647 w 119"/>
                  <a:gd name="T35" fmla="*/ 0 h 296"/>
                  <a:gd name="T36" fmla="*/ 0 w 119"/>
                  <a:gd name="T37" fmla="*/ 0 h 296"/>
                  <a:gd name="T38" fmla="*/ 0 w 119"/>
                  <a:gd name="T39" fmla="*/ 2147483647 h 296"/>
                  <a:gd name="T40" fmla="*/ 2147483647 w 119"/>
                  <a:gd name="T41" fmla="*/ 2147483647 h 296"/>
                  <a:gd name="T42" fmla="*/ 2147483647 w 119"/>
                  <a:gd name="T43" fmla="*/ 0 h 2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6"/>
                  <a:gd name="T68" fmla="*/ 119 w 119"/>
                  <a:gd name="T69" fmla="*/ 296 h 2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6">
                    <a:moveTo>
                      <a:pt x="63" y="286"/>
                    </a:moveTo>
                    <a:lnTo>
                      <a:pt x="63" y="286"/>
                    </a:lnTo>
                    <a:lnTo>
                      <a:pt x="63" y="159"/>
                    </a:lnTo>
                    <a:lnTo>
                      <a:pt x="69" y="159"/>
                    </a:lnTo>
                    <a:lnTo>
                      <a:pt x="69" y="238"/>
                    </a:lnTo>
                    <a:lnTo>
                      <a:pt x="112" y="238"/>
                    </a:lnTo>
                    <a:lnTo>
                      <a:pt x="112" y="286"/>
                    </a:lnTo>
                    <a:lnTo>
                      <a:pt x="63" y="286"/>
                    </a:lnTo>
                    <a:close/>
                    <a:moveTo>
                      <a:pt x="7" y="286"/>
                    </a:moveTo>
                    <a:lnTo>
                      <a:pt x="7" y="286"/>
                    </a:lnTo>
                    <a:lnTo>
                      <a:pt x="7" y="159"/>
                    </a:lnTo>
                    <a:lnTo>
                      <a:pt x="14" y="159"/>
                    </a:lnTo>
                    <a:lnTo>
                      <a:pt x="14" y="238"/>
                    </a:lnTo>
                    <a:lnTo>
                      <a:pt x="56" y="238"/>
                    </a:lnTo>
                    <a:lnTo>
                      <a:pt x="56" y="286"/>
                    </a:lnTo>
                    <a:lnTo>
                      <a:pt x="7" y="286"/>
                    </a:lnTo>
                    <a:close/>
                    <a:moveTo>
                      <a:pt x="119" y="0"/>
                    </a:moveTo>
                    <a:lnTo>
                      <a:pt x="119" y="0"/>
                    </a:lnTo>
                    <a:lnTo>
                      <a:pt x="0" y="0"/>
                    </a:lnTo>
                    <a:lnTo>
                      <a:pt x="0" y="296"/>
                    </a:lnTo>
                    <a:lnTo>
                      <a:pt x="119" y="296"/>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Freeform 885"/>
              <p:cNvSpPr>
                <a:spLocks/>
              </p:cNvSpPr>
              <p:nvPr/>
            </p:nvSpPr>
            <p:spPr bwMode="gray">
              <a:xfrm>
                <a:off x="2674938"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Freeform 886"/>
              <p:cNvSpPr>
                <a:spLocks/>
              </p:cNvSpPr>
              <p:nvPr/>
            </p:nvSpPr>
            <p:spPr bwMode="gray">
              <a:xfrm>
                <a:off x="267176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Freeform 887"/>
              <p:cNvSpPr>
                <a:spLocks/>
              </p:cNvSpPr>
              <p:nvPr/>
            </p:nvSpPr>
            <p:spPr bwMode="gray">
              <a:xfrm>
                <a:off x="2708275"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9" name="Freeform 888"/>
              <p:cNvSpPr>
                <a:spLocks/>
              </p:cNvSpPr>
              <p:nvPr/>
            </p:nvSpPr>
            <p:spPr bwMode="gray">
              <a:xfrm>
                <a:off x="2705100"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0" name="Freeform 889"/>
              <p:cNvSpPr>
                <a:spLocks/>
              </p:cNvSpPr>
              <p:nvPr/>
            </p:nvSpPr>
            <p:spPr bwMode="gray">
              <a:xfrm>
                <a:off x="2681288"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1" name="Freeform 890"/>
              <p:cNvSpPr>
                <a:spLocks/>
              </p:cNvSpPr>
              <p:nvPr/>
            </p:nvSpPr>
            <p:spPr bwMode="gray">
              <a:xfrm>
                <a:off x="267811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2" name="Freeform 891"/>
              <p:cNvSpPr>
                <a:spLocks/>
              </p:cNvSpPr>
              <p:nvPr/>
            </p:nvSpPr>
            <p:spPr bwMode="gray">
              <a:xfrm>
                <a:off x="2670175"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3" name="Freeform 892"/>
              <p:cNvSpPr>
                <a:spLocks/>
              </p:cNvSpPr>
              <p:nvPr/>
            </p:nvSpPr>
            <p:spPr bwMode="gray">
              <a:xfrm>
                <a:off x="266541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Freeform 893"/>
              <p:cNvSpPr>
                <a:spLocks/>
              </p:cNvSpPr>
              <p:nvPr/>
            </p:nvSpPr>
            <p:spPr bwMode="gray">
              <a:xfrm>
                <a:off x="2701925"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Freeform 894"/>
              <p:cNvSpPr>
                <a:spLocks/>
              </p:cNvSpPr>
              <p:nvPr/>
            </p:nvSpPr>
            <p:spPr bwMode="gray">
              <a:xfrm>
                <a:off x="2698750"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895"/>
              <p:cNvSpPr>
                <a:spLocks/>
              </p:cNvSpPr>
              <p:nvPr/>
            </p:nvSpPr>
            <p:spPr bwMode="gray">
              <a:xfrm>
                <a:off x="2695575"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896"/>
              <p:cNvSpPr>
                <a:spLocks/>
              </p:cNvSpPr>
              <p:nvPr/>
            </p:nvSpPr>
            <p:spPr bwMode="gray">
              <a:xfrm>
                <a:off x="269240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8" name="Freeform 897"/>
              <p:cNvSpPr>
                <a:spLocks noEditPoints="1"/>
              </p:cNvSpPr>
              <p:nvPr/>
            </p:nvSpPr>
            <p:spPr bwMode="gray">
              <a:xfrm>
                <a:off x="2662238" y="4275138"/>
                <a:ext cx="55563" cy="139700"/>
              </a:xfrm>
              <a:custGeom>
                <a:avLst/>
                <a:gdLst>
                  <a:gd name="T0" fmla="*/ 2147483647 w 119"/>
                  <a:gd name="T1" fmla="*/ 2147483647 h 295"/>
                  <a:gd name="T2" fmla="*/ 2147483647 w 119"/>
                  <a:gd name="T3" fmla="*/ 2147483647 h 295"/>
                  <a:gd name="T4" fmla="*/ 2147483647 w 119"/>
                  <a:gd name="T5" fmla="*/ 2147483647 h 295"/>
                  <a:gd name="T6" fmla="*/ 2147483647 w 119"/>
                  <a:gd name="T7" fmla="*/ 2147483647 h 295"/>
                  <a:gd name="T8" fmla="*/ 2147483647 w 119"/>
                  <a:gd name="T9" fmla="*/ 2147483647 h 295"/>
                  <a:gd name="T10" fmla="*/ 2147483647 w 119"/>
                  <a:gd name="T11" fmla="*/ 2147483647 h 295"/>
                  <a:gd name="T12" fmla="*/ 2147483647 w 119"/>
                  <a:gd name="T13" fmla="*/ 2147483647 h 295"/>
                  <a:gd name="T14" fmla="*/ 2147483647 w 119"/>
                  <a:gd name="T15" fmla="*/ 2147483647 h 295"/>
                  <a:gd name="T16" fmla="*/ 2147483647 w 119"/>
                  <a:gd name="T17" fmla="*/ 2147483647 h 295"/>
                  <a:gd name="T18" fmla="*/ 2147483647 w 119"/>
                  <a:gd name="T19" fmla="*/ 2147483647 h 295"/>
                  <a:gd name="T20" fmla="*/ 2147483647 w 119"/>
                  <a:gd name="T21" fmla="*/ 2147483647 h 295"/>
                  <a:gd name="T22" fmla="*/ 2147483647 w 119"/>
                  <a:gd name="T23" fmla="*/ 2147483647 h 295"/>
                  <a:gd name="T24" fmla="*/ 2147483647 w 119"/>
                  <a:gd name="T25" fmla="*/ 2147483647 h 295"/>
                  <a:gd name="T26" fmla="*/ 2147483647 w 119"/>
                  <a:gd name="T27" fmla="*/ 2147483647 h 295"/>
                  <a:gd name="T28" fmla="*/ 2147483647 w 119"/>
                  <a:gd name="T29" fmla="*/ 2147483647 h 295"/>
                  <a:gd name="T30" fmla="*/ 2147483647 w 119"/>
                  <a:gd name="T31" fmla="*/ 2147483647 h 295"/>
                  <a:gd name="T32" fmla="*/ 2147483647 w 119"/>
                  <a:gd name="T33" fmla="*/ 0 h 295"/>
                  <a:gd name="T34" fmla="*/ 2147483647 w 119"/>
                  <a:gd name="T35" fmla="*/ 0 h 295"/>
                  <a:gd name="T36" fmla="*/ 0 w 119"/>
                  <a:gd name="T37" fmla="*/ 0 h 295"/>
                  <a:gd name="T38" fmla="*/ 0 w 119"/>
                  <a:gd name="T39" fmla="*/ 2147483647 h 295"/>
                  <a:gd name="T40" fmla="*/ 2147483647 w 119"/>
                  <a:gd name="T41" fmla="*/ 2147483647 h 295"/>
                  <a:gd name="T42" fmla="*/ 2147483647 w 119"/>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5"/>
                  <a:gd name="T68" fmla="*/ 119 w 119"/>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5">
                    <a:moveTo>
                      <a:pt x="63" y="285"/>
                    </a:moveTo>
                    <a:lnTo>
                      <a:pt x="63" y="285"/>
                    </a:lnTo>
                    <a:lnTo>
                      <a:pt x="63" y="159"/>
                    </a:lnTo>
                    <a:lnTo>
                      <a:pt x="69" y="159"/>
                    </a:lnTo>
                    <a:lnTo>
                      <a:pt x="69" y="237"/>
                    </a:lnTo>
                    <a:lnTo>
                      <a:pt x="112" y="237"/>
                    </a:lnTo>
                    <a:lnTo>
                      <a:pt x="112" y="285"/>
                    </a:lnTo>
                    <a:lnTo>
                      <a:pt x="63" y="285"/>
                    </a:lnTo>
                    <a:close/>
                    <a:moveTo>
                      <a:pt x="7" y="285"/>
                    </a:moveTo>
                    <a:lnTo>
                      <a:pt x="7" y="285"/>
                    </a:lnTo>
                    <a:lnTo>
                      <a:pt x="7" y="159"/>
                    </a:lnTo>
                    <a:lnTo>
                      <a:pt x="14" y="159"/>
                    </a:lnTo>
                    <a:lnTo>
                      <a:pt x="14" y="237"/>
                    </a:lnTo>
                    <a:lnTo>
                      <a:pt x="56" y="237"/>
                    </a:lnTo>
                    <a:lnTo>
                      <a:pt x="56" y="285"/>
                    </a:lnTo>
                    <a:lnTo>
                      <a:pt x="7" y="285"/>
                    </a:lnTo>
                    <a:close/>
                    <a:moveTo>
                      <a:pt x="119" y="0"/>
                    </a:moveTo>
                    <a:lnTo>
                      <a:pt x="119" y="0"/>
                    </a:lnTo>
                    <a:lnTo>
                      <a:pt x="0" y="0"/>
                    </a:lnTo>
                    <a:lnTo>
                      <a:pt x="0" y="295"/>
                    </a:lnTo>
                    <a:lnTo>
                      <a:pt x="119" y="295"/>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9" name="Freeform 898"/>
              <p:cNvSpPr>
                <a:spLocks/>
              </p:cNvSpPr>
              <p:nvPr/>
            </p:nvSpPr>
            <p:spPr bwMode="gray">
              <a:xfrm>
                <a:off x="2747963"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0" name="Freeform 899"/>
              <p:cNvSpPr>
                <a:spLocks/>
              </p:cNvSpPr>
              <p:nvPr/>
            </p:nvSpPr>
            <p:spPr bwMode="gray">
              <a:xfrm>
                <a:off x="274478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Freeform 900"/>
              <p:cNvSpPr>
                <a:spLocks/>
              </p:cNvSpPr>
              <p:nvPr/>
            </p:nvSpPr>
            <p:spPr bwMode="gray">
              <a:xfrm>
                <a:off x="2779713"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Freeform 901"/>
              <p:cNvSpPr>
                <a:spLocks/>
              </p:cNvSpPr>
              <p:nvPr/>
            </p:nvSpPr>
            <p:spPr bwMode="gray">
              <a:xfrm>
                <a:off x="2776538"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902"/>
              <p:cNvSpPr>
                <a:spLocks/>
              </p:cNvSpPr>
              <p:nvPr/>
            </p:nvSpPr>
            <p:spPr bwMode="gray">
              <a:xfrm>
                <a:off x="2754313"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903"/>
              <p:cNvSpPr>
                <a:spLocks/>
              </p:cNvSpPr>
              <p:nvPr/>
            </p:nvSpPr>
            <p:spPr bwMode="gray">
              <a:xfrm>
                <a:off x="275113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Freeform 904"/>
              <p:cNvSpPr>
                <a:spLocks/>
              </p:cNvSpPr>
              <p:nvPr/>
            </p:nvSpPr>
            <p:spPr bwMode="gray">
              <a:xfrm>
                <a:off x="2741613"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6" name="Freeform 905"/>
              <p:cNvSpPr>
                <a:spLocks/>
              </p:cNvSpPr>
              <p:nvPr/>
            </p:nvSpPr>
            <p:spPr bwMode="gray">
              <a:xfrm>
                <a:off x="2738438"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7" name="Freeform 906"/>
              <p:cNvSpPr>
                <a:spLocks/>
              </p:cNvSpPr>
              <p:nvPr/>
            </p:nvSpPr>
            <p:spPr bwMode="gray">
              <a:xfrm>
                <a:off x="2774950"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8" name="Freeform 907"/>
              <p:cNvSpPr>
                <a:spLocks/>
              </p:cNvSpPr>
              <p:nvPr/>
            </p:nvSpPr>
            <p:spPr bwMode="gray">
              <a:xfrm>
                <a:off x="2771775"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9" name="Freeform 908"/>
              <p:cNvSpPr>
                <a:spLocks/>
              </p:cNvSpPr>
              <p:nvPr/>
            </p:nvSpPr>
            <p:spPr bwMode="gray">
              <a:xfrm>
                <a:off x="2768600"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Freeform 909"/>
              <p:cNvSpPr>
                <a:spLocks/>
              </p:cNvSpPr>
              <p:nvPr/>
            </p:nvSpPr>
            <p:spPr bwMode="gray">
              <a:xfrm>
                <a:off x="2765425"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910"/>
              <p:cNvSpPr>
                <a:spLocks noEditPoints="1"/>
              </p:cNvSpPr>
              <p:nvPr/>
            </p:nvSpPr>
            <p:spPr bwMode="gray">
              <a:xfrm>
                <a:off x="2733675" y="4275138"/>
                <a:ext cx="57150" cy="139700"/>
              </a:xfrm>
              <a:custGeom>
                <a:avLst/>
                <a:gdLst>
                  <a:gd name="T0" fmla="*/ 2147483647 w 119"/>
                  <a:gd name="T1" fmla="*/ 2147483647 h 295"/>
                  <a:gd name="T2" fmla="*/ 2147483647 w 119"/>
                  <a:gd name="T3" fmla="*/ 2147483647 h 295"/>
                  <a:gd name="T4" fmla="*/ 2147483647 w 119"/>
                  <a:gd name="T5" fmla="*/ 2147483647 h 295"/>
                  <a:gd name="T6" fmla="*/ 2147483647 w 119"/>
                  <a:gd name="T7" fmla="*/ 2147483647 h 295"/>
                  <a:gd name="T8" fmla="*/ 2147483647 w 119"/>
                  <a:gd name="T9" fmla="*/ 2147483647 h 295"/>
                  <a:gd name="T10" fmla="*/ 2147483647 w 119"/>
                  <a:gd name="T11" fmla="*/ 2147483647 h 295"/>
                  <a:gd name="T12" fmla="*/ 2147483647 w 119"/>
                  <a:gd name="T13" fmla="*/ 2147483647 h 295"/>
                  <a:gd name="T14" fmla="*/ 2147483647 w 119"/>
                  <a:gd name="T15" fmla="*/ 2147483647 h 295"/>
                  <a:gd name="T16" fmla="*/ 2147483647 w 119"/>
                  <a:gd name="T17" fmla="*/ 2147483647 h 295"/>
                  <a:gd name="T18" fmla="*/ 2147483647 w 119"/>
                  <a:gd name="T19" fmla="*/ 2147483647 h 295"/>
                  <a:gd name="T20" fmla="*/ 2147483647 w 119"/>
                  <a:gd name="T21" fmla="*/ 2147483647 h 295"/>
                  <a:gd name="T22" fmla="*/ 2147483647 w 119"/>
                  <a:gd name="T23" fmla="*/ 2147483647 h 295"/>
                  <a:gd name="T24" fmla="*/ 2147483647 w 119"/>
                  <a:gd name="T25" fmla="*/ 2147483647 h 295"/>
                  <a:gd name="T26" fmla="*/ 2147483647 w 119"/>
                  <a:gd name="T27" fmla="*/ 2147483647 h 295"/>
                  <a:gd name="T28" fmla="*/ 2147483647 w 119"/>
                  <a:gd name="T29" fmla="*/ 2147483647 h 295"/>
                  <a:gd name="T30" fmla="*/ 2147483647 w 119"/>
                  <a:gd name="T31" fmla="*/ 2147483647 h 295"/>
                  <a:gd name="T32" fmla="*/ 2147483647 w 119"/>
                  <a:gd name="T33" fmla="*/ 0 h 295"/>
                  <a:gd name="T34" fmla="*/ 2147483647 w 119"/>
                  <a:gd name="T35" fmla="*/ 0 h 295"/>
                  <a:gd name="T36" fmla="*/ 0 w 119"/>
                  <a:gd name="T37" fmla="*/ 0 h 295"/>
                  <a:gd name="T38" fmla="*/ 0 w 119"/>
                  <a:gd name="T39" fmla="*/ 2147483647 h 295"/>
                  <a:gd name="T40" fmla="*/ 2147483647 w 119"/>
                  <a:gd name="T41" fmla="*/ 2147483647 h 295"/>
                  <a:gd name="T42" fmla="*/ 2147483647 w 119"/>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5"/>
                  <a:gd name="T68" fmla="*/ 119 w 119"/>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5">
                    <a:moveTo>
                      <a:pt x="63" y="285"/>
                    </a:moveTo>
                    <a:lnTo>
                      <a:pt x="63" y="285"/>
                    </a:lnTo>
                    <a:lnTo>
                      <a:pt x="63" y="159"/>
                    </a:lnTo>
                    <a:lnTo>
                      <a:pt x="69" y="159"/>
                    </a:lnTo>
                    <a:lnTo>
                      <a:pt x="69" y="237"/>
                    </a:lnTo>
                    <a:lnTo>
                      <a:pt x="112" y="237"/>
                    </a:lnTo>
                    <a:lnTo>
                      <a:pt x="112" y="285"/>
                    </a:lnTo>
                    <a:lnTo>
                      <a:pt x="63" y="285"/>
                    </a:lnTo>
                    <a:close/>
                    <a:moveTo>
                      <a:pt x="7" y="285"/>
                    </a:moveTo>
                    <a:lnTo>
                      <a:pt x="7" y="285"/>
                    </a:lnTo>
                    <a:lnTo>
                      <a:pt x="7" y="159"/>
                    </a:lnTo>
                    <a:lnTo>
                      <a:pt x="14" y="159"/>
                    </a:lnTo>
                    <a:lnTo>
                      <a:pt x="14" y="237"/>
                    </a:lnTo>
                    <a:lnTo>
                      <a:pt x="56" y="237"/>
                    </a:lnTo>
                    <a:lnTo>
                      <a:pt x="56" y="285"/>
                    </a:lnTo>
                    <a:lnTo>
                      <a:pt x="7" y="285"/>
                    </a:lnTo>
                    <a:close/>
                    <a:moveTo>
                      <a:pt x="119" y="0"/>
                    </a:moveTo>
                    <a:lnTo>
                      <a:pt x="119" y="0"/>
                    </a:lnTo>
                    <a:lnTo>
                      <a:pt x="0" y="0"/>
                    </a:lnTo>
                    <a:lnTo>
                      <a:pt x="0" y="295"/>
                    </a:lnTo>
                    <a:lnTo>
                      <a:pt x="119" y="295"/>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911"/>
              <p:cNvSpPr>
                <a:spLocks/>
              </p:cNvSpPr>
              <p:nvPr/>
            </p:nvSpPr>
            <p:spPr bwMode="gray">
              <a:xfrm>
                <a:off x="282098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912"/>
              <p:cNvSpPr>
                <a:spLocks/>
              </p:cNvSpPr>
              <p:nvPr/>
            </p:nvSpPr>
            <p:spPr bwMode="gray">
              <a:xfrm>
                <a:off x="2817813"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4" name="Freeform 913"/>
              <p:cNvSpPr>
                <a:spLocks/>
              </p:cNvSpPr>
              <p:nvPr/>
            </p:nvSpPr>
            <p:spPr bwMode="gray">
              <a:xfrm>
                <a:off x="285273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Freeform 914"/>
              <p:cNvSpPr>
                <a:spLocks/>
              </p:cNvSpPr>
              <p:nvPr/>
            </p:nvSpPr>
            <p:spPr bwMode="gray">
              <a:xfrm>
                <a:off x="284956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Freeform 915"/>
              <p:cNvSpPr>
                <a:spLocks/>
              </p:cNvSpPr>
              <p:nvPr/>
            </p:nvSpPr>
            <p:spPr bwMode="gray">
              <a:xfrm>
                <a:off x="282733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Freeform 916"/>
              <p:cNvSpPr>
                <a:spLocks/>
              </p:cNvSpPr>
              <p:nvPr/>
            </p:nvSpPr>
            <p:spPr bwMode="gray">
              <a:xfrm>
                <a:off x="2822575"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917"/>
              <p:cNvSpPr>
                <a:spLocks/>
              </p:cNvSpPr>
              <p:nvPr/>
            </p:nvSpPr>
            <p:spPr bwMode="gray">
              <a:xfrm>
                <a:off x="2814638" y="4389438"/>
                <a:ext cx="3175"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Freeform 918"/>
              <p:cNvSpPr>
                <a:spLocks/>
              </p:cNvSpPr>
              <p:nvPr/>
            </p:nvSpPr>
            <p:spPr bwMode="gray">
              <a:xfrm>
                <a:off x="2811463"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Freeform 919"/>
              <p:cNvSpPr>
                <a:spLocks/>
              </p:cNvSpPr>
              <p:nvPr/>
            </p:nvSpPr>
            <p:spPr bwMode="gray">
              <a:xfrm>
                <a:off x="2846388"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Freeform 920"/>
              <p:cNvSpPr>
                <a:spLocks/>
              </p:cNvSpPr>
              <p:nvPr/>
            </p:nvSpPr>
            <p:spPr bwMode="gray">
              <a:xfrm>
                <a:off x="284321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2" name="Freeform 921"/>
              <p:cNvSpPr>
                <a:spLocks/>
              </p:cNvSpPr>
              <p:nvPr/>
            </p:nvSpPr>
            <p:spPr bwMode="gray">
              <a:xfrm>
                <a:off x="2840038" y="4389438"/>
                <a:ext cx="4763"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3" name="Freeform 922"/>
              <p:cNvSpPr>
                <a:spLocks/>
              </p:cNvSpPr>
              <p:nvPr/>
            </p:nvSpPr>
            <p:spPr bwMode="gray">
              <a:xfrm>
                <a:off x="2836863"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4" name="Freeform 923"/>
              <p:cNvSpPr>
                <a:spLocks noEditPoints="1"/>
              </p:cNvSpPr>
              <p:nvPr/>
            </p:nvSpPr>
            <p:spPr bwMode="gray">
              <a:xfrm>
                <a:off x="2806700" y="4275138"/>
                <a:ext cx="55563" cy="139700"/>
              </a:xfrm>
              <a:custGeom>
                <a:avLst/>
                <a:gdLst>
                  <a:gd name="T0" fmla="*/ 2147483647 w 119"/>
                  <a:gd name="T1" fmla="*/ 2147483647 h 295"/>
                  <a:gd name="T2" fmla="*/ 2147483647 w 119"/>
                  <a:gd name="T3" fmla="*/ 2147483647 h 295"/>
                  <a:gd name="T4" fmla="*/ 2147483647 w 119"/>
                  <a:gd name="T5" fmla="*/ 2147483647 h 295"/>
                  <a:gd name="T6" fmla="*/ 2147483647 w 119"/>
                  <a:gd name="T7" fmla="*/ 2147483647 h 295"/>
                  <a:gd name="T8" fmla="*/ 2147483647 w 119"/>
                  <a:gd name="T9" fmla="*/ 2147483647 h 295"/>
                  <a:gd name="T10" fmla="*/ 2147483647 w 119"/>
                  <a:gd name="T11" fmla="*/ 2147483647 h 295"/>
                  <a:gd name="T12" fmla="*/ 2147483647 w 119"/>
                  <a:gd name="T13" fmla="*/ 2147483647 h 295"/>
                  <a:gd name="T14" fmla="*/ 2147483647 w 119"/>
                  <a:gd name="T15" fmla="*/ 2147483647 h 295"/>
                  <a:gd name="T16" fmla="*/ 2147483647 w 119"/>
                  <a:gd name="T17" fmla="*/ 2147483647 h 295"/>
                  <a:gd name="T18" fmla="*/ 2147483647 w 119"/>
                  <a:gd name="T19" fmla="*/ 2147483647 h 295"/>
                  <a:gd name="T20" fmla="*/ 2147483647 w 119"/>
                  <a:gd name="T21" fmla="*/ 2147483647 h 295"/>
                  <a:gd name="T22" fmla="*/ 2147483647 w 119"/>
                  <a:gd name="T23" fmla="*/ 2147483647 h 295"/>
                  <a:gd name="T24" fmla="*/ 2147483647 w 119"/>
                  <a:gd name="T25" fmla="*/ 2147483647 h 295"/>
                  <a:gd name="T26" fmla="*/ 2147483647 w 119"/>
                  <a:gd name="T27" fmla="*/ 2147483647 h 295"/>
                  <a:gd name="T28" fmla="*/ 2147483647 w 119"/>
                  <a:gd name="T29" fmla="*/ 2147483647 h 295"/>
                  <a:gd name="T30" fmla="*/ 2147483647 w 119"/>
                  <a:gd name="T31" fmla="*/ 2147483647 h 295"/>
                  <a:gd name="T32" fmla="*/ 2147483647 w 119"/>
                  <a:gd name="T33" fmla="*/ 0 h 295"/>
                  <a:gd name="T34" fmla="*/ 2147483647 w 119"/>
                  <a:gd name="T35" fmla="*/ 0 h 295"/>
                  <a:gd name="T36" fmla="*/ 0 w 119"/>
                  <a:gd name="T37" fmla="*/ 0 h 295"/>
                  <a:gd name="T38" fmla="*/ 0 w 119"/>
                  <a:gd name="T39" fmla="*/ 2147483647 h 295"/>
                  <a:gd name="T40" fmla="*/ 2147483647 w 119"/>
                  <a:gd name="T41" fmla="*/ 2147483647 h 295"/>
                  <a:gd name="T42" fmla="*/ 2147483647 w 119"/>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5"/>
                  <a:gd name="T68" fmla="*/ 119 w 119"/>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5">
                    <a:moveTo>
                      <a:pt x="63" y="285"/>
                    </a:moveTo>
                    <a:lnTo>
                      <a:pt x="63" y="285"/>
                    </a:lnTo>
                    <a:lnTo>
                      <a:pt x="63" y="159"/>
                    </a:lnTo>
                    <a:lnTo>
                      <a:pt x="69" y="159"/>
                    </a:lnTo>
                    <a:lnTo>
                      <a:pt x="69" y="237"/>
                    </a:lnTo>
                    <a:lnTo>
                      <a:pt x="112" y="237"/>
                    </a:lnTo>
                    <a:lnTo>
                      <a:pt x="112" y="285"/>
                    </a:lnTo>
                    <a:lnTo>
                      <a:pt x="63" y="285"/>
                    </a:lnTo>
                    <a:close/>
                    <a:moveTo>
                      <a:pt x="7" y="285"/>
                    </a:moveTo>
                    <a:lnTo>
                      <a:pt x="7" y="285"/>
                    </a:lnTo>
                    <a:lnTo>
                      <a:pt x="7" y="159"/>
                    </a:lnTo>
                    <a:lnTo>
                      <a:pt x="14" y="159"/>
                    </a:lnTo>
                    <a:lnTo>
                      <a:pt x="14" y="237"/>
                    </a:lnTo>
                    <a:lnTo>
                      <a:pt x="56" y="237"/>
                    </a:lnTo>
                    <a:lnTo>
                      <a:pt x="56" y="285"/>
                    </a:lnTo>
                    <a:lnTo>
                      <a:pt x="7" y="285"/>
                    </a:lnTo>
                    <a:close/>
                    <a:moveTo>
                      <a:pt x="119" y="0"/>
                    </a:moveTo>
                    <a:lnTo>
                      <a:pt x="119" y="0"/>
                    </a:lnTo>
                    <a:lnTo>
                      <a:pt x="0" y="0"/>
                    </a:lnTo>
                    <a:lnTo>
                      <a:pt x="0" y="295"/>
                    </a:lnTo>
                    <a:lnTo>
                      <a:pt x="119" y="295"/>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5" name="Freeform 924"/>
              <p:cNvSpPr>
                <a:spLocks/>
              </p:cNvSpPr>
              <p:nvPr/>
            </p:nvSpPr>
            <p:spPr bwMode="gray">
              <a:xfrm>
                <a:off x="289242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Freeform 925"/>
              <p:cNvSpPr>
                <a:spLocks/>
              </p:cNvSpPr>
              <p:nvPr/>
            </p:nvSpPr>
            <p:spPr bwMode="gray">
              <a:xfrm>
                <a:off x="288925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Freeform 926"/>
              <p:cNvSpPr>
                <a:spLocks/>
              </p:cNvSpPr>
              <p:nvPr/>
            </p:nvSpPr>
            <p:spPr bwMode="gray">
              <a:xfrm>
                <a:off x="292417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Freeform 927"/>
              <p:cNvSpPr>
                <a:spLocks/>
              </p:cNvSpPr>
              <p:nvPr/>
            </p:nvSpPr>
            <p:spPr bwMode="gray">
              <a:xfrm>
                <a:off x="292258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Freeform 928"/>
              <p:cNvSpPr>
                <a:spLocks/>
              </p:cNvSpPr>
              <p:nvPr/>
            </p:nvSpPr>
            <p:spPr bwMode="gray">
              <a:xfrm>
                <a:off x="289877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0" name="Freeform 929"/>
              <p:cNvSpPr>
                <a:spLocks/>
              </p:cNvSpPr>
              <p:nvPr/>
            </p:nvSpPr>
            <p:spPr bwMode="gray">
              <a:xfrm>
                <a:off x="289560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1" name="Freeform 930"/>
              <p:cNvSpPr>
                <a:spLocks/>
              </p:cNvSpPr>
              <p:nvPr/>
            </p:nvSpPr>
            <p:spPr bwMode="gray">
              <a:xfrm>
                <a:off x="2886075" y="4389438"/>
                <a:ext cx="4763" cy="3175"/>
              </a:xfrm>
              <a:custGeom>
                <a:avLst/>
                <a:gdLst>
                  <a:gd name="T0" fmla="*/ 2147483647 w 9"/>
                  <a:gd name="T1" fmla="*/ 0 h 6"/>
                  <a:gd name="T2" fmla="*/ 2147483647 w 9"/>
                  <a:gd name="T3" fmla="*/ 0 h 6"/>
                  <a:gd name="T4" fmla="*/ 0 w 9"/>
                  <a:gd name="T5" fmla="*/ 0 h 6"/>
                  <a:gd name="T6" fmla="*/ 0 w 9"/>
                  <a:gd name="T7" fmla="*/ 2147483647 h 6"/>
                  <a:gd name="T8" fmla="*/ 2147483647 w 9"/>
                  <a:gd name="T9" fmla="*/ 2147483647 h 6"/>
                  <a:gd name="T10" fmla="*/ 2147483647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9" y="0"/>
                    </a:lnTo>
                    <a:lnTo>
                      <a:pt x="0" y="0"/>
                    </a:lnTo>
                    <a:lnTo>
                      <a:pt x="0" y="6"/>
                    </a:lnTo>
                    <a:lnTo>
                      <a:pt x="9" y="6"/>
                    </a:lnTo>
                    <a:lnTo>
                      <a:pt x="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2" name="Freeform 931"/>
              <p:cNvSpPr>
                <a:spLocks/>
              </p:cNvSpPr>
              <p:nvPr/>
            </p:nvSpPr>
            <p:spPr bwMode="gray">
              <a:xfrm>
                <a:off x="2882900" y="4386263"/>
                <a:ext cx="11113"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3" name="Freeform 932"/>
              <p:cNvSpPr>
                <a:spLocks/>
              </p:cNvSpPr>
              <p:nvPr/>
            </p:nvSpPr>
            <p:spPr bwMode="gray">
              <a:xfrm>
                <a:off x="2919413"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4" name="Freeform 933"/>
              <p:cNvSpPr>
                <a:spLocks/>
              </p:cNvSpPr>
              <p:nvPr/>
            </p:nvSpPr>
            <p:spPr bwMode="gray">
              <a:xfrm>
                <a:off x="291623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5" name="Freeform 934"/>
              <p:cNvSpPr>
                <a:spLocks/>
              </p:cNvSpPr>
              <p:nvPr/>
            </p:nvSpPr>
            <p:spPr bwMode="gray">
              <a:xfrm>
                <a:off x="2913063" y="4389438"/>
                <a:ext cx="3175" cy="3175"/>
              </a:xfrm>
              <a:custGeom>
                <a:avLst/>
                <a:gdLst>
                  <a:gd name="T0" fmla="*/ 2147483647 w 8"/>
                  <a:gd name="T1" fmla="*/ 0 h 6"/>
                  <a:gd name="T2" fmla="*/ 2147483647 w 8"/>
                  <a:gd name="T3" fmla="*/ 0 h 6"/>
                  <a:gd name="T4" fmla="*/ 0 w 8"/>
                  <a:gd name="T5" fmla="*/ 0 h 6"/>
                  <a:gd name="T6" fmla="*/ 0 w 8"/>
                  <a:gd name="T7" fmla="*/ 2147483647 h 6"/>
                  <a:gd name="T8" fmla="*/ 2147483647 w 8"/>
                  <a:gd name="T9" fmla="*/ 2147483647 h 6"/>
                  <a:gd name="T10" fmla="*/ 2147483647 w 8"/>
                  <a:gd name="T11" fmla="*/ 0 h 6"/>
                  <a:gd name="T12" fmla="*/ 0 60000 65536"/>
                  <a:gd name="T13" fmla="*/ 0 60000 65536"/>
                  <a:gd name="T14" fmla="*/ 0 60000 65536"/>
                  <a:gd name="T15" fmla="*/ 0 60000 65536"/>
                  <a:gd name="T16" fmla="*/ 0 60000 65536"/>
                  <a:gd name="T17" fmla="*/ 0 60000 65536"/>
                  <a:gd name="T18" fmla="*/ 0 w 8"/>
                  <a:gd name="T19" fmla="*/ 0 h 6"/>
                  <a:gd name="T20" fmla="*/ 8 w 8"/>
                  <a:gd name="T21" fmla="*/ 6 h 6"/>
                </a:gdLst>
                <a:ahLst/>
                <a:cxnLst>
                  <a:cxn ang="T12">
                    <a:pos x="T0" y="T1"/>
                  </a:cxn>
                  <a:cxn ang="T13">
                    <a:pos x="T2" y="T3"/>
                  </a:cxn>
                  <a:cxn ang="T14">
                    <a:pos x="T4" y="T5"/>
                  </a:cxn>
                  <a:cxn ang="T15">
                    <a:pos x="T6" y="T7"/>
                  </a:cxn>
                  <a:cxn ang="T16">
                    <a:pos x="T8" y="T9"/>
                  </a:cxn>
                  <a:cxn ang="T17">
                    <a:pos x="T10" y="T11"/>
                  </a:cxn>
                </a:cxnLst>
                <a:rect l="T18" t="T19" r="T20" b="T21"/>
                <a:pathLst>
                  <a:path w="8" h="6">
                    <a:moveTo>
                      <a:pt x="8" y="0"/>
                    </a:moveTo>
                    <a:lnTo>
                      <a:pt x="8" y="0"/>
                    </a:lnTo>
                    <a:lnTo>
                      <a:pt x="0" y="0"/>
                    </a:lnTo>
                    <a:lnTo>
                      <a:pt x="0" y="6"/>
                    </a:lnTo>
                    <a:lnTo>
                      <a:pt x="8" y="6"/>
                    </a:lnTo>
                    <a:lnTo>
                      <a:pt x="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6" name="Freeform 935"/>
              <p:cNvSpPr>
                <a:spLocks/>
              </p:cNvSpPr>
              <p:nvPr/>
            </p:nvSpPr>
            <p:spPr bwMode="gray">
              <a:xfrm>
                <a:off x="2909888" y="4386263"/>
                <a:ext cx="9525" cy="9525"/>
              </a:xfrm>
              <a:custGeom>
                <a:avLst/>
                <a:gdLst>
                  <a:gd name="T0" fmla="*/ 2147483647 w 22"/>
                  <a:gd name="T1" fmla="*/ 2147483647 h 20"/>
                  <a:gd name="T2" fmla="*/ 2147483647 w 22"/>
                  <a:gd name="T3" fmla="*/ 2147483647 h 20"/>
                  <a:gd name="T4" fmla="*/ 0 w 22"/>
                  <a:gd name="T5" fmla="*/ 2147483647 h 20"/>
                  <a:gd name="T6" fmla="*/ 0 w 22"/>
                  <a:gd name="T7" fmla="*/ 0 h 20"/>
                  <a:gd name="T8" fmla="*/ 2147483647 w 22"/>
                  <a:gd name="T9" fmla="*/ 0 h 20"/>
                  <a:gd name="T10" fmla="*/ 2147483647 w 22"/>
                  <a:gd name="T11" fmla="*/ 2147483647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2" y="20"/>
                    </a:moveTo>
                    <a:lnTo>
                      <a:pt x="22" y="20"/>
                    </a:lnTo>
                    <a:lnTo>
                      <a:pt x="0" y="20"/>
                    </a:lnTo>
                    <a:lnTo>
                      <a:pt x="0" y="0"/>
                    </a:lnTo>
                    <a:lnTo>
                      <a:pt x="22" y="0"/>
                    </a:lnTo>
                    <a:lnTo>
                      <a:pt x="22" y="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7" name="Freeform 936"/>
              <p:cNvSpPr>
                <a:spLocks noEditPoints="1"/>
              </p:cNvSpPr>
              <p:nvPr/>
            </p:nvSpPr>
            <p:spPr bwMode="gray">
              <a:xfrm>
                <a:off x="2879725" y="4275138"/>
                <a:ext cx="55563" cy="139700"/>
              </a:xfrm>
              <a:custGeom>
                <a:avLst/>
                <a:gdLst>
                  <a:gd name="T0" fmla="*/ 2147483647 w 119"/>
                  <a:gd name="T1" fmla="*/ 2147483647 h 295"/>
                  <a:gd name="T2" fmla="*/ 2147483647 w 119"/>
                  <a:gd name="T3" fmla="*/ 2147483647 h 295"/>
                  <a:gd name="T4" fmla="*/ 2147483647 w 119"/>
                  <a:gd name="T5" fmla="*/ 2147483647 h 295"/>
                  <a:gd name="T6" fmla="*/ 2147483647 w 119"/>
                  <a:gd name="T7" fmla="*/ 2147483647 h 295"/>
                  <a:gd name="T8" fmla="*/ 2147483647 w 119"/>
                  <a:gd name="T9" fmla="*/ 2147483647 h 295"/>
                  <a:gd name="T10" fmla="*/ 2147483647 w 119"/>
                  <a:gd name="T11" fmla="*/ 2147483647 h 295"/>
                  <a:gd name="T12" fmla="*/ 2147483647 w 119"/>
                  <a:gd name="T13" fmla="*/ 2147483647 h 295"/>
                  <a:gd name="T14" fmla="*/ 2147483647 w 119"/>
                  <a:gd name="T15" fmla="*/ 2147483647 h 295"/>
                  <a:gd name="T16" fmla="*/ 2147483647 w 119"/>
                  <a:gd name="T17" fmla="*/ 2147483647 h 295"/>
                  <a:gd name="T18" fmla="*/ 2147483647 w 119"/>
                  <a:gd name="T19" fmla="*/ 2147483647 h 295"/>
                  <a:gd name="T20" fmla="*/ 2147483647 w 119"/>
                  <a:gd name="T21" fmla="*/ 2147483647 h 295"/>
                  <a:gd name="T22" fmla="*/ 2147483647 w 119"/>
                  <a:gd name="T23" fmla="*/ 2147483647 h 295"/>
                  <a:gd name="T24" fmla="*/ 2147483647 w 119"/>
                  <a:gd name="T25" fmla="*/ 2147483647 h 295"/>
                  <a:gd name="T26" fmla="*/ 2147483647 w 119"/>
                  <a:gd name="T27" fmla="*/ 2147483647 h 295"/>
                  <a:gd name="T28" fmla="*/ 2147483647 w 119"/>
                  <a:gd name="T29" fmla="*/ 2147483647 h 295"/>
                  <a:gd name="T30" fmla="*/ 2147483647 w 119"/>
                  <a:gd name="T31" fmla="*/ 2147483647 h 295"/>
                  <a:gd name="T32" fmla="*/ 2147483647 w 119"/>
                  <a:gd name="T33" fmla="*/ 0 h 295"/>
                  <a:gd name="T34" fmla="*/ 2147483647 w 119"/>
                  <a:gd name="T35" fmla="*/ 0 h 295"/>
                  <a:gd name="T36" fmla="*/ 0 w 119"/>
                  <a:gd name="T37" fmla="*/ 0 h 295"/>
                  <a:gd name="T38" fmla="*/ 0 w 119"/>
                  <a:gd name="T39" fmla="*/ 2147483647 h 295"/>
                  <a:gd name="T40" fmla="*/ 2147483647 w 119"/>
                  <a:gd name="T41" fmla="*/ 2147483647 h 295"/>
                  <a:gd name="T42" fmla="*/ 2147483647 w 119"/>
                  <a:gd name="T43" fmla="*/ 0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95"/>
                  <a:gd name="T68" fmla="*/ 119 w 119"/>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95">
                    <a:moveTo>
                      <a:pt x="63" y="285"/>
                    </a:moveTo>
                    <a:lnTo>
                      <a:pt x="63" y="285"/>
                    </a:lnTo>
                    <a:lnTo>
                      <a:pt x="63" y="159"/>
                    </a:lnTo>
                    <a:lnTo>
                      <a:pt x="69" y="159"/>
                    </a:lnTo>
                    <a:lnTo>
                      <a:pt x="69" y="237"/>
                    </a:lnTo>
                    <a:lnTo>
                      <a:pt x="112" y="237"/>
                    </a:lnTo>
                    <a:lnTo>
                      <a:pt x="112" y="285"/>
                    </a:lnTo>
                    <a:lnTo>
                      <a:pt x="63" y="285"/>
                    </a:lnTo>
                    <a:close/>
                    <a:moveTo>
                      <a:pt x="7" y="285"/>
                    </a:moveTo>
                    <a:lnTo>
                      <a:pt x="7" y="285"/>
                    </a:lnTo>
                    <a:lnTo>
                      <a:pt x="7" y="159"/>
                    </a:lnTo>
                    <a:lnTo>
                      <a:pt x="14" y="159"/>
                    </a:lnTo>
                    <a:lnTo>
                      <a:pt x="14" y="237"/>
                    </a:lnTo>
                    <a:lnTo>
                      <a:pt x="56" y="237"/>
                    </a:lnTo>
                    <a:lnTo>
                      <a:pt x="56" y="285"/>
                    </a:lnTo>
                    <a:lnTo>
                      <a:pt x="7" y="285"/>
                    </a:lnTo>
                    <a:close/>
                    <a:moveTo>
                      <a:pt x="119" y="0"/>
                    </a:moveTo>
                    <a:lnTo>
                      <a:pt x="119" y="0"/>
                    </a:lnTo>
                    <a:lnTo>
                      <a:pt x="0" y="0"/>
                    </a:lnTo>
                    <a:lnTo>
                      <a:pt x="0" y="295"/>
                    </a:lnTo>
                    <a:lnTo>
                      <a:pt x="119" y="295"/>
                    </a:lnTo>
                    <a:lnTo>
                      <a:pt x="119"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Freeform 937"/>
              <p:cNvSpPr>
                <a:spLocks/>
              </p:cNvSpPr>
              <p:nvPr/>
            </p:nvSpPr>
            <p:spPr bwMode="gray">
              <a:xfrm>
                <a:off x="2628900" y="4429125"/>
                <a:ext cx="627063" cy="6350"/>
              </a:xfrm>
              <a:custGeom>
                <a:avLst/>
                <a:gdLst>
                  <a:gd name="T0" fmla="*/ 2147483647 w 1333"/>
                  <a:gd name="T1" fmla="*/ 2147483647 h 13"/>
                  <a:gd name="T2" fmla="*/ 2147483647 w 1333"/>
                  <a:gd name="T3" fmla="*/ 2147483647 h 13"/>
                  <a:gd name="T4" fmla="*/ 0 w 1333"/>
                  <a:gd name="T5" fmla="*/ 2147483647 h 13"/>
                  <a:gd name="T6" fmla="*/ 0 w 1333"/>
                  <a:gd name="T7" fmla="*/ 0 h 13"/>
                  <a:gd name="T8" fmla="*/ 2147483647 w 1333"/>
                  <a:gd name="T9" fmla="*/ 0 h 13"/>
                  <a:gd name="T10" fmla="*/ 2147483647 w 1333"/>
                  <a:gd name="T11" fmla="*/ 2147483647 h 13"/>
                  <a:gd name="T12" fmla="*/ 0 60000 65536"/>
                  <a:gd name="T13" fmla="*/ 0 60000 65536"/>
                  <a:gd name="T14" fmla="*/ 0 60000 65536"/>
                  <a:gd name="T15" fmla="*/ 0 60000 65536"/>
                  <a:gd name="T16" fmla="*/ 0 60000 65536"/>
                  <a:gd name="T17" fmla="*/ 0 60000 65536"/>
                  <a:gd name="T18" fmla="*/ 0 w 1333"/>
                  <a:gd name="T19" fmla="*/ 0 h 13"/>
                  <a:gd name="T20" fmla="*/ 1333 w 133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333" h="13">
                    <a:moveTo>
                      <a:pt x="1333" y="13"/>
                    </a:moveTo>
                    <a:lnTo>
                      <a:pt x="1333" y="13"/>
                    </a:lnTo>
                    <a:lnTo>
                      <a:pt x="0" y="13"/>
                    </a:lnTo>
                    <a:lnTo>
                      <a:pt x="0" y="0"/>
                    </a:lnTo>
                    <a:lnTo>
                      <a:pt x="1333" y="0"/>
                    </a:lnTo>
                    <a:lnTo>
                      <a:pt x="1333" y="1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Freeform 938"/>
              <p:cNvSpPr>
                <a:spLocks/>
              </p:cNvSpPr>
              <p:nvPr/>
            </p:nvSpPr>
            <p:spPr bwMode="gray">
              <a:xfrm>
                <a:off x="2754313" y="4445000"/>
                <a:ext cx="52388" cy="15875"/>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0" name="Freeform 939"/>
              <p:cNvSpPr>
                <a:spLocks/>
              </p:cNvSpPr>
              <p:nvPr/>
            </p:nvSpPr>
            <p:spPr bwMode="gray">
              <a:xfrm>
                <a:off x="2801938" y="4448175"/>
                <a:ext cx="14288" cy="9525"/>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1" name="Freeform 940"/>
              <p:cNvSpPr>
                <a:spLocks/>
              </p:cNvSpPr>
              <p:nvPr/>
            </p:nvSpPr>
            <p:spPr bwMode="gray">
              <a:xfrm>
                <a:off x="2754313" y="4468813"/>
                <a:ext cx="52388" cy="14288"/>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2" name="Freeform 941"/>
              <p:cNvSpPr>
                <a:spLocks/>
              </p:cNvSpPr>
              <p:nvPr/>
            </p:nvSpPr>
            <p:spPr bwMode="gray">
              <a:xfrm>
                <a:off x="2801938" y="4470400"/>
                <a:ext cx="14288" cy="11113"/>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3" name="Freeform 942"/>
              <p:cNvSpPr>
                <a:spLocks/>
              </p:cNvSpPr>
              <p:nvPr/>
            </p:nvSpPr>
            <p:spPr bwMode="gray">
              <a:xfrm>
                <a:off x="2857500" y="4445000"/>
                <a:ext cx="52388" cy="15875"/>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4" name="Freeform 943"/>
              <p:cNvSpPr>
                <a:spLocks/>
              </p:cNvSpPr>
              <p:nvPr/>
            </p:nvSpPr>
            <p:spPr bwMode="gray">
              <a:xfrm>
                <a:off x="2905125" y="4448175"/>
                <a:ext cx="14288" cy="9525"/>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5" name="Freeform 944"/>
              <p:cNvSpPr>
                <a:spLocks/>
              </p:cNvSpPr>
              <p:nvPr/>
            </p:nvSpPr>
            <p:spPr bwMode="gray">
              <a:xfrm>
                <a:off x="2857500" y="4468813"/>
                <a:ext cx="52388" cy="14288"/>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6" name="Freeform 945"/>
              <p:cNvSpPr>
                <a:spLocks/>
              </p:cNvSpPr>
              <p:nvPr/>
            </p:nvSpPr>
            <p:spPr bwMode="gray">
              <a:xfrm>
                <a:off x="2905125" y="4470400"/>
                <a:ext cx="14288" cy="11113"/>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7" name="Freeform 946"/>
              <p:cNvSpPr>
                <a:spLocks/>
              </p:cNvSpPr>
              <p:nvPr/>
            </p:nvSpPr>
            <p:spPr bwMode="gray">
              <a:xfrm>
                <a:off x="2959100" y="4445000"/>
                <a:ext cx="52388" cy="15875"/>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9"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8" name="Freeform 947"/>
              <p:cNvSpPr>
                <a:spLocks/>
              </p:cNvSpPr>
              <p:nvPr/>
            </p:nvSpPr>
            <p:spPr bwMode="gray">
              <a:xfrm>
                <a:off x="3006725" y="4448175"/>
                <a:ext cx="14288" cy="9525"/>
              </a:xfrm>
              <a:custGeom>
                <a:avLst/>
                <a:gdLst>
                  <a:gd name="T0" fmla="*/ 0 w 31"/>
                  <a:gd name="T1" fmla="*/ 0 h 22"/>
                  <a:gd name="T2" fmla="*/ 0 w 31"/>
                  <a:gd name="T3" fmla="*/ 0 h 22"/>
                  <a:gd name="T4" fmla="*/ 2147483647 w 31"/>
                  <a:gd name="T5" fmla="*/ 0 h 22"/>
                  <a:gd name="T6" fmla="*/ 2147483647 w 31"/>
                  <a:gd name="T7" fmla="*/ 2147483647 h 22"/>
                  <a:gd name="T8" fmla="*/ 2147483647 w 31"/>
                  <a:gd name="T9" fmla="*/ 2147483647 h 22"/>
                  <a:gd name="T10" fmla="*/ 0 w 31"/>
                  <a:gd name="T11" fmla="*/ 0 h 22"/>
                  <a:gd name="T12" fmla="*/ 0 60000 65536"/>
                  <a:gd name="T13" fmla="*/ 0 60000 65536"/>
                  <a:gd name="T14" fmla="*/ 0 60000 65536"/>
                  <a:gd name="T15" fmla="*/ 0 60000 65536"/>
                  <a:gd name="T16" fmla="*/ 0 60000 65536"/>
                  <a:gd name="T17" fmla="*/ 0 60000 65536"/>
                  <a:gd name="T18" fmla="*/ 0 w 31"/>
                  <a:gd name="T19" fmla="*/ 0 h 22"/>
                  <a:gd name="T20" fmla="*/ 31 w 3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1" h="22">
                    <a:moveTo>
                      <a:pt x="0" y="0"/>
                    </a:moveTo>
                    <a:lnTo>
                      <a:pt x="0" y="0"/>
                    </a:lnTo>
                    <a:lnTo>
                      <a:pt x="31" y="0"/>
                    </a:lnTo>
                    <a:lnTo>
                      <a:pt x="31" y="22"/>
                    </a:lnTo>
                    <a:lnTo>
                      <a:pt x="17"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9" name="Freeform 948"/>
              <p:cNvSpPr>
                <a:spLocks/>
              </p:cNvSpPr>
              <p:nvPr/>
            </p:nvSpPr>
            <p:spPr bwMode="gray">
              <a:xfrm>
                <a:off x="2959100" y="4468813"/>
                <a:ext cx="52388" cy="14288"/>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9"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0" name="Freeform 949"/>
              <p:cNvSpPr>
                <a:spLocks/>
              </p:cNvSpPr>
              <p:nvPr/>
            </p:nvSpPr>
            <p:spPr bwMode="gray">
              <a:xfrm>
                <a:off x="3006725" y="4470400"/>
                <a:ext cx="14288" cy="11113"/>
              </a:xfrm>
              <a:custGeom>
                <a:avLst/>
                <a:gdLst>
                  <a:gd name="T0" fmla="*/ 0 w 31"/>
                  <a:gd name="T1" fmla="*/ 0 h 22"/>
                  <a:gd name="T2" fmla="*/ 0 w 31"/>
                  <a:gd name="T3" fmla="*/ 0 h 22"/>
                  <a:gd name="T4" fmla="*/ 2147483647 w 31"/>
                  <a:gd name="T5" fmla="*/ 0 h 22"/>
                  <a:gd name="T6" fmla="*/ 2147483647 w 31"/>
                  <a:gd name="T7" fmla="*/ 2147483647 h 22"/>
                  <a:gd name="T8" fmla="*/ 2147483647 w 31"/>
                  <a:gd name="T9" fmla="*/ 2147483647 h 22"/>
                  <a:gd name="T10" fmla="*/ 0 w 31"/>
                  <a:gd name="T11" fmla="*/ 0 h 22"/>
                  <a:gd name="T12" fmla="*/ 0 60000 65536"/>
                  <a:gd name="T13" fmla="*/ 0 60000 65536"/>
                  <a:gd name="T14" fmla="*/ 0 60000 65536"/>
                  <a:gd name="T15" fmla="*/ 0 60000 65536"/>
                  <a:gd name="T16" fmla="*/ 0 60000 65536"/>
                  <a:gd name="T17" fmla="*/ 0 60000 65536"/>
                  <a:gd name="T18" fmla="*/ 0 w 31"/>
                  <a:gd name="T19" fmla="*/ 0 h 22"/>
                  <a:gd name="T20" fmla="*/ 31 w 3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1" h="22">
                    <a:moveTo>
                      <a:pt x="0" y="0"/>
                    </a:moveTo>
                    <a:lnTo>
                      <a:pt x="0" y="0"/>
                    </a:lnTo>
                    <a:lnTo>
                      <a:pt x="31" y="0"/>
                    </a:lnTo>
                    <a:lnTo>
                      <a:pt x="31" y="22"/>
                    </a:lnTo>
                    <a:lnTo>
                      <a:pt x="17"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1" name="Freeform 950"/>
              <p:cNvSpPr>
                <a:spLocks/>
              </p:cNvSpPr>
              <p:nvPr/>
            </p:nvSpPr>
            <p:spPr bwMode="gray">
              <a:xfrm>
                <a:off x="3060700" y="4445000"/>
                <a:ext cx="52388" cy="15875"/>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Freeform 951"/>
              <p:cNvSpPr>
                <a:spLocks/>
              </p:cNvSpPr>
              <p:nvPr/>
            </p:nvSpPr>
            <p:spPr bwMode="gray">
              <a:xfrm>
                <a:off x="3108325" y="4448175"/>
                <a:ext cx="14288" cy="9525"/>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Freeform 952"/>
              <p:cNvSpPr>
                <a:spLocks/>
              </p:cNvSpPr>
              <p:nvPr/>
            </p:nvSpPr>
            <p:spPr bwMode="gray">
              <a:xfrm>
                <a:off x="3060700" y="4468813"/>
                <a:ext cx="52388" cy="14288"/>
              </a:xfrm>
              <a:custGeom>
                <a:avLst/>
                <a:gdLst>
                  <a:gd name="T0" fmla="*/ 2147483647 w 111"/>
                  <a:gd name="T1" fmla="*/ 2147483647 h 32"/>
                  <a:gd name="T2" fmla="*/ 2147483647 w 111"/>
                  <a:gd name="T3" fmla="*/ 2147483647 h 32"/>
                  <a:gd name="T4" fmla="*/ 0 w 111"/>
                  <a:gd name="T5" fmla="*/ 2147483647 h 32"/>
                  <a:gd name="T6" fmla="*/ 0 w 111"/>
                  <a:gd name="T7" fmla="*/ 0 h 32"/>
                  <a:gd name="T8" fmla="*/ 2147483647 w 111"/>
                  <a:gd name="T9" fmla="*/ 0 h 32"/>
                  <a:gd name="T10" fmla="*/ 2147483647 w 111"/>
                  <a:gd name="T11" fmla="*/ 2147483647 h 32"/>
                  <a:gd name="T12" fmla="*/ 0 60000 65536"/>
                  <a:gd name="T13" fmla="*/ 0 60000 65536"/>
                  <a:gd name="T14" fmla="*/ 0 60000 65536"/>
                  <a:gd name="T15" fmla="*/ 0 60000 65536"/>
                  <a:gd name="T16" fmla="*/ 0 60000 65536"/>
                  <a:gd name="T17" fmla="*/ 0 60000 65536"/>
                  <a:gd name="T18" fmla="*/ 0 w 111"/>
                  <a:gd name="T19" fmla="*/ 0 h 32"/>
                  <a:gd name="T20" fmla="*/ 111 w 11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11" h="32">
                    <a:moveTo>
                      <a:pt x="111" y="32"/>
                    </a:moveTo>
                    <a:lnTo>
                      <a:pt x="111" y="32"/>
                    </a:lnTo>
                    <a:lnTo>
                      <a:pt x="0" y="32"/>
                    </a:lnTo>
                    <a:lnTo>
                      <a:pt x="0" y="0"/>
                    </a:lnTo>
                    <a:lnTo>
                      <a:pt x="88" y="0"/>
                    </a:lnTo>
                    <a:lnTo>
                      <a:pt x="11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Freeform 953"/>
              <p:cNvSpPr>
                <a:spLocks/>
              </p:cNvSpPr>
              <p:nvPr/>
            </p:nvSpPr>
            <p:spPr bwMode="gray">
              <a:xfrm>
                <a:off x="3108325" y="4470400"/>
                <a:ext cx="14288" cy="11113"/>
              </a:xfrm>
              <a:custGeom>
                <a:avLst/>
                <a:gdLst>
                  <a:gd name="T0" fmla="*/ 0 w 30"/>
                  <a:gd name="T1" fmla="*/ 0 h 22"/>
                  <a:gd name="T2" fmla="*/ 0 w 30"/>
                  <a:gd name="T3" fmla="*/ 0 h 22"/>
                  <a:gd name="T4" fmla="*/ 2147483647 w 30"/>
                  <a:gd name="T5" fmla="*/ 0 h 22"/>
                  <a:gd name="T6" fmla="*/ 2147483647 w 30"/>
                  <a:gd name="T7" fmla="*/ 2147483647 h 22"/>
                  <a:gd name="T8" fmla="*/ 2147483647 w 30"/>
                  <a:gd name="T9" fmla="*/ 2147483647 h 22"/>
                  <a:gd name="T10" fmla="*/ 0 w 30"/>
                  <a:gd name="T11" fmla="*/ 0 h 22"/>
                  <a:gd name="T12" fmla="*/ 0 60000 65536"/>
                  <a:gd name="T13" fmla="*/ 0 60000 65536"/>
                  <a:gd name="T14" fmla="*/ 0 60000 65536"/>
                  <a:gd name="T15" fmla="*/ 0 60000 65536"/>
                  <a:gd name="T16" fmla="*/ 0 60000 65536"/>
                  <a:gd name="T17" fmla="*/ 0 60000 65536"/>
                  <a:gd name="T18" fmla="*/ 0 w 30"/>
                  <a:gd name="T19" fmla="*/ 0 h 22"/>
                  <a:gd name="T20" fmla="*/ 30 w 3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30" h="22">
                    <a:moveTo>
                      <a:pt x="0" y="0"/>
                    </a:moveTo>
                    <a:lnTo>
                      <a:pt x="0" y="0"/>
                    </a:lnTo>
                    <a:lnTo>
                      <a:pt x="30" y="0"/>
                    </a:lnTo>
                    <a:lnTo>
                      <a:pt x="30" y="22"/>
                    </a:lnTo>
                    <a:lnTo>
                      <a:pt x="16" y="22"/>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5" name="Freeform 954"/>
              <p:cNvSpPr>
                <a:spLocks noEditPoints="1"/>
              </p:cNvSpPr>
              <p:nvPr/>
            </p:nvSpPr>
            <p:spPr bwMode="gray">
              <a:xfrm>
                <a:off x="3168650" y="4445000"/>
                <a:ext cx="57150" cy="39688"/>
              </a:xfrm>
              <a:custGeom>
                <a:avLst/>
                <a:gdLst>
                  <a:gd name="T0" fmla="*/ 2147483647 w 120"/>
                  <a:gd name="T1" fmla="*/ 2147483647 h 86"/>
                  <a:gd name="T2" fmla="*/ 2147483647 w 120"/>
                  <a:gd name="T3" fmla="*/ 2147483647 h 86"/>
                  <a:gd name="T4" fmla="*/ 2147483647 w 120"/>
                  <a:gd name="T5" fmla="*/ 2147483647 h 86"/>
                  <a:gd name="T6" fmla="*/ 2147483647 w 120"/>
                  <a:gd name="T7" fmla="*/ 2147483647 h 86"/>
                  <a:gd name="T8" fmla="*/ 2147483647 w 120"/>
                  <a:gd name="T9" fmla="*/ 2147483647 h 86"/>
                  <a:gd name="T10" fmla="*/ 2147483647 w 120"/>
                  <a:gd name="T11" fmla="*/ 2147483647 h 86"/>
                  <a:gd name="T12" fmla="*/ 2147483647 w 120"/>
                  <a:gd name="T13" fmla="*/ 2147483647 h 86"/>
                  <a:gd name="T14" fmla="*/ 2147483647 w 120"/>
                  <a:gd name="T15" fmla="*/ 2147483647 h 86"/>
                  <a:gd name="T16" fmla="*/ 0 w 120"/>
                  <a:gd name="T17" fmla="*/ 2147483647 h 86"/>
                  <a:gd name="T18" fmla="*/ 0 w 120"/>
                  <a:gd name="T19" fmla="*/ 0 h 86"/>
                  <a:gd name="T20" fmla="*/ 2147483647 w 120"/>
                  <a:gd name="T21" fmla="*/ 0 h 86"/>
                  <a:gd name="T22" fmla="*/ 2147483647 w 120"/>
                  <a:gd name="T23" fmla="*/ 2147483647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0"/>
                  <a:gd name="T37" fmla="*/ 0 h 86"/>
                  <a:gd name="T38" fmla="*/ 120 w 120"/>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0" h="86">
                    <a:moveTo>
                      <a:pt x="27" y="59"/>
                    </a:moveTo>
                    <a:lnTo>
                      <a:pt x="27" y="59"/>
                    </a:lnTo>
                    <a:lnTo>
                      <a:pt x="93" y="59"/>
                    </a:lnTo>
                    <a:lnTo>
                      <a:pt x="93" y="27"/>
                    </a:lnTo>
                    <a:lnTo>
                      <a:pt x="27" y="27"/>
                    </a:lnTo>
                    <a:lnTo>
                      <a:pt x="27" y="59"/>
                    </a:lnTo>
                    <a:close/>
                    <a:moveTo>
                      <a:pt x="120" y="86"/>
                    </a:moveTo>
                    <a:lnTo>
                      <a:pt x="120" y="86"/>
                    </a:lnTo>
                    <a:lnTo>
                      <a:pt x="0" y="86"/>
                    </a:lnTo>
                    <a:lnTo>
                      <a:pt x="0" y="0"/>
                    </a:lnTo>
                    <a:lnTo>
                      <a:pt x="120" y="0"/>
                    </a:lnTo>
                    <a:lnTo>
                      <a:pt x="120" y="8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Freeform 955"/>
              <p:cNvSpPr>
                <a:spLocks noEditPoints="1"/>
              </p:cNvSpPr>
              <p:nvPr/>
            </p:nvSpPr>
            <p:spPr bwMode="gray">
              <a:xfrm>
                <a:off x="2657475" y="4445000"/>
                <a:ext cx="57150" cy="39688"/>
              </a:xfrm>
              <a:custGeom>
                <a:avLst/>
                <a:gdLst>
                  <a:gd name="T0" fmla="*/ 2147483647 w 120"/>
                  <a:gd name="T1" fmla="*/ 2147483647 h 86"/>
                  <a:gd name="T2" fmla="*/ 2147483647 w 120"/>
                  <a:gd name="T3" fmla="*/ 2147483647 h 86"/>
                  <a:gd name="T4" fmla="*/ 2147483647 w 120"/>
                  <a:gd name="T5" fmla="*/ 2147483647 h 86"/>
                  <a:gd name="T6" fmla="*/ 2147483647 w 120"/>
                  <a:gd name="T7" fmla="*/ 2147483647 h 86"/>
                  <a:gd name="T8" fmla="*/ 2147483647 w 120"/>
                  <a:gd name="T9" fmla="*/ 2147483647 h 86"/>
                  <a:gd name="T10" fmla="*/ 2147483647 w 120"/>
                  <a:gd name="T11" fmla="*/ 2147483647 h 86"/>
                  <a:gd name="T12" fmla="*/ 2147483647 w 120"/>
                  <a:gd name="T13" fmla="*/ 2147483647 h 86"/>
                  <a:gd name="T14" fmla="*/ 2147483647 w 120"/>
                  <a:gd name="T15" fmla="*/ 2147483647 h 86"/>
                  <a:gd name="T16" fmla="*/ 0 w 120"/>
                  <a:gd name="T17" fmla="*/ 2147483647 h 86"/>
                  <a:gd name="T18" fmla="*/ 0 w 120"/>
                  <a:gd name="T19" fmla="*/ 0 h 86"/>
                  <a:gd name="T20" fmla="*/ 2147483647 w 120"/>
                  <a:gd name="T21" fmla="*/ 0 h 86"/>
                  <a:gd name="T22" fmla="*/ 2147483647 w 120"/>
                  <a:gd name="T23" fmla="*/ 2147483647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0"/>
                  <a:gd name="T37" fmla="*/ 0 h 86"/>
                  <a:gd name="T38" fmla="*/ 120 w 120"/>
                  <a:gd name="T39" fmla="*/ 86 h 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0" h="86">
                    <a:moveTo>
                      <a:pt x="26" y="59"/>
                    </a:moveTo>
                    <a:lnTo>
                      <a:pt x="26" y="59"/>
                    </a:lnTo>
                    <a:lnTo>
                      <a:pt x="93" y="59"/>
                    </a:lnTo>
                    <a:lnTo>
                      <a:pt x="93" y="27"/>
                    </a:lnTo>
                    <a:lnTo>
                      <a:pt x="26" y="27"/>
                    </a:lnTo>
                    <a:lnTo>
                      <a:pt x="26" y="59"/>
                    </a:lnTo>
                    <a:close/>
                    <a:moveTo>
                      <a:pt x="120" y="86"/>
                    </a:moveTo>
                    <a:lnTo>
                      <a:pt x="120" y="86"/>
                    </a:lnTo>
                    <a:lnTo>
                      <a:pt x="0" y="86"/>
                    </a:lnTo>
                    <a:lnTo>
                      <a:pt x="0" y="0"/>
                    </a:lnTo>
                    <a:lnTo>
                      <a:pt x="120" y="0"/>
                    </a:lnTo>
                    <a:lnTo>
                      <a:pt x="120" y="8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2" name="文本框 341"/>
            <p:cNvSpPr txBox="1"/>
            <p:nvPr/>
          </p:nvSpPr>
          <p:spPr bwMode="gray">
            <a:xfrm>
              <a:off x="4318672" y="4568523"/>
              <a:ext cx="1895547" cy="430887"/>
            </a:xfrm>
            <a:prstGeom prst="rect">
              <a:avLst/>
            </a:prstGeom>
          </p:spPr>
          <p:txBody>
            <a:bodyPr wrap="square">
              <a:spAutoFit/>
            </a:bodyPr>
            <a:lstStyle>
              <a:defPPr>
                <a:defRPr lang="en-US"/>
              </a:defPPr>
              <a:lvl1pPr>
                <a:defRPr sz="1400">
                  <a:latin typeface="Arial" panose="020B0604020202020204" pitchFamily="34" charset="0"/>
                  <a:ea typeface="微软雅黑" panose="020B0503020204020204" pitchFamily="34" charset="-122"/>
                  <a:cs typeface="Arial" panose="020B0604020202020204" pitchFamily="34" charset="0"/>
                </a:defRPr>
              </a:lvl1pPr>
            </a:lstStyle>
            <a:p>
              <a:pPr algn="ctr" defTabSz="914400" fontAlgn="ctr">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Network-wide quality evaluation system</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8085779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6" y="1844675"/>
            <a:ext cx="10153650" cy="4356100"/>
          </a:xfrm>
        </p:spPr>
        <p:txBody>
          <a:bodyPr/>
          <a:lstStyle/>
          <a:p>
            <a:r>
              <a:rPr lang="en-US" altLang="zh-CN" sz="1800" dirty="0" smtClean="0">
                <a:sym typeface="Huawei Sans" panose="020C0503030203020204" pitchFamily="34" charset="0"/>
              </a:rPr>
              <a:t>(Multiple-choice) Which of the following intelligent traffic steering modes are supported in Huawei SD-WAN Solution? (     )</a:t>
            </a:r>
          </a:p>
          <a:p>
            <a:pPr lvl="1"/>
            <a:r>
              <a:rPr lang="en-US" altLang="zh-CN" sz="1600" dirty="0" smtClean="0">
                <a:sym typeface="Huawei Sans" panose="020C0503030203020204" pitchFamily="34" charset="0"/>
              </a:rPr>
              <a:t>Link quality–based traffic steering</a:t>
            </a:r>
          </a:p>
          <a:p>
            <a:pPr lvl="1"/>
            <a:r>
              <a:rPr lang="en-US" altLang="zh-CN" sz="1600" dirty="0" smtClean="0">
                <a:sym typeface="Huawei Sans" panose="020C0503030203020204" pitchFamily="34" charset="0"/>
              </a:rPr>
              <a:t>Load balancing–based traffic steering</a:t>
            </a:r>
          </a:p>
          <a:p>
            <a:pPr lvl="1"/>
            <a:r>
              <a:rPr lang="en-US" altLang="zh-CN" sz="1600" dirty="0" smtClean="0">
                <a:sym typeface="Huawei Sans" panose="020C0503030203020204" pitchFamily="34" charset="0"/>
              </a:rPr>
              <a:t>Application priority–based traffic steering</a:t>
            </a:r>
          </a:p>
          <a:p>
            <a:pPr lvl="1"/>
            <a:r>
              <a:rPr lang="en-US" altLang="zh-CN" sz="1600" dirty="0" smtClean="0">
                <a:sym typeface="Huawei Sans" panose="020C0503030203020204" pitchFamily="34" charset="0"/>
              </a:rPr>
              <a:t>User-based traffic steering</a:t>
            </a:r>
          </a:p>
          <a:p>
            <a:r>
              <a:rPr lang="en-US" altLang="zh-CN" sz="1800" dirty="0" smtClean="0">
                <a:sym typeface="Huawei Sans" panose="020C0503030203020204" pitchFamily="34" charset="0"/>
              </a:rPr>
              <a:t>(</a:t>
            </a:r>
            <a:r>
              <a:rPr lang="en-US" altLang="zh-CN" sz="1800" dirty="0" err="1" smtClean="0">
                <a:sym typeface="Huawei Sans" panose="020C0503030203020204" pitchFamily="34" charset="0"/>
              </a:rPr>
              <a:t>TorF</a:t>
            </a:r>
            <a:r>
              <a:rPr lang="en-US" altLang="zh-CN" sz="1800" dirty="0" smtClean="0">
                <a:sym typeface="Huawei Sans" panose="020C0503030203020204" pitchFamily="34" charset="0"/>
              </a:rPr>
              <a:t>) When free mobility is deployed on a campus network, the authentication point of user terminals must be a Huawei device. (     )</a:t>
            </a:r>
          </a:p>
          <a:p>
            <a:pPr lvl="1"/>
            <a:r>
              <a:rPr lang="en-US" altLang="zh-CN" sz="1600" dirty="0" smtClean="0">
                <a:sym typeface="Huawei Sans" panose="020C0503030203020204" pitchFamily="34" charset="0"/>
              </a:rPr>
              <a:t>True</a:t>
            </a:r>
          </a:p>
          <a:p>
            <a:pPr lvl="1"/>
            <a:r>
              <a:rPr lang="en-US" altLang="zh-CN" sz="1600" dirty="0" smtClean="0">
                <a:sym typeface="Huawei Sans" panose="020C0503030203020204" pitchFamily="34" charset="0"/>
              </a:rPr>
              <a:t>False</a:t>
            </a:r>
          </a:p>
          <a:p>
            <a:endParaRPr lang="zh-CN" altLang="en-US" sz="1800" dirty="0">
              <a:sym typeface="Huawei Sans" panose="020C0503030203020204" pitchFamily="34" charset="0"/>
            </a:endParaRPr>
          </a:p>
        </p:txBody>
      </p:sp>
    </p:spTree>
    <p:extLst>
      <p:ext uri="{BB962C8B-B14F-4D97-AF65-F5344CB8AC3E}">
        <p14:creationId xmlns:p14="http://schemas.microsoft.com/office/powerpoint/2010/main" val="40500017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mtClean="0">
                <a:sym typeface="Huawei Sans" panose="020C0503030203020204" pitchFamily="34" charset="0"/>
              </a:rPr>
              <a:t>Huawei delivers end-to-end intent-driven campus network solutions that build on four-engine (CloudEngine, AirEngine, NetEngine, and HiSecEngine) products as well as iMaster NCE-Campus, and iMaster NCE-CampusInsight across the access layer, aggregation layer, and management layer.</a:t>
            </a:r>
          </a:p>
          <a:p>
            <a:r>
              <a:rPr lang="en-US" altLang="zh-CN" smtClean="0">
                <a:sym typeface="Huawei Sans" panose="020C0503030203020204" pitchFamily="34" charset="0"/>
              </a:rPr>
              <a:t>Huawei CloudCampus Solution helps customers to build ultra-broadband, simplified, intelligent, secure, and open campus networks needed to address challenges they face in connectivity, experience, O&amp;M, security, and ecosystem development during digital transformation.</a:t>
            </a:r>
            <a:endParaRPr lang="zh-CN" altLang="en-US" dirty="0">
              <a:sym typeface="Huawei Sans" panose="020C0503030203020204" pitchFamily="34" charset="0"/>
            </a:endParaRPr>
          </a:p>
        </p:txBody>
      </p:sp>
    </p:spTree>
    <p:extLst>
      <p:ext uri="{BB962C8B-B14F-4D97-AF65-F5344CB8AC3E}">
        <p14:creationId xmlns:p14="http://schemas.microsoft.com/office/powerpoint/2010/main" val="19830818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7203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483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Solution Component 1: Hardware Products</a:t>
            </a:r>
            <a:endParaRPr lang="zh-CN" altLang="en-US" dirty="0">
              <a:sym typeface="Huawei Sans" panose="020C0503030203020204" pitchFamily="34" charset="0"/>
            </a:endParaRPr>
          </a:p>
        </p:txBody>
      </p:sp>
      <p:sp>
        <p:nvSpPr>
          <p:cNvPr id="4" name="文本框 3"/>
          <p:cNvSpPr txBox="1"/>
          <p:nvPr/>
        </p:nvSpPr>
        <p:spPr bwMode="gray">
          <a:xfrm>
            <a:off x="446088" y="1918138"/>
            <a:ext cx="1423788" cy="584775"/>
          </a:xfrm>
          <a:prstGeom prst="rect">
            <a:avLst/>
          </a:prstGeom>
          <a:noFill/>
        </p:spPr>
        <p:txBody>
          <a:bodyPr wrap="none" rtlCol="0">
            <a:spAutoFit/>
          </a:bodyPr>
          <a:lstStyle/>
          <a:p>
            <a:pPr defTabSz="1219028"/>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a:t>
            </a:r>
          </a:p>
          <a:p>
            <a:pPr defTabSz="1219028"/>
            <a:r>
              <a:rPr lang="zh-CN" altLang="en-US"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switches</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394"/>
          <p:cNvCxnSpPr>
            <a:cxnSpLocks noChangeShapeType="1"/>
          </p:cNvCxnSpPr>
          <p:nvPr/>
        </p:nvCxnSpPr>
        <p:spPr bwMode="gray">
          <a:xfrm>
            <a:off x="710400" y="4980212"/>
            <a:ext cx="10771200" cy="0"/>
          </a:xfrm>
          <a:prstGeom prst="line">
            <a:avLst/>
          </a:prstGeom>
          <a:noFill/>
          <a:ln w="19050" algn="ctr">
            <a:solidFill>
              <a:schemeClr val="bg1">
                <a:lumMod val="75000"/>
              </a:schemeClr>
            </a:solidFill>
            <a:prstDash val="sysDot"/>
            <a:round/>
            <a:headEnd/>
            <a:tailEnd/>
          </a:ln>
        </p:spPr>
      </p:cxnSp>
      <p:cxnSp>
        <p:nvCxnSpPr>
          <p:cNvPr id="6" name="直接连接符 394"/>
          <p:cNvCxnSpPr>
            <a:cxnSpLocks noChangeShapeType="1"/>
          </p:cNvCxnSpPr>
          <p:nvPr/>
        </p:nvCxnSpPr>
        <p:spPr bwMode="gray">
          <a:xfrm>
            <a:off x="710400" y="3233516"/>
            <a:ext cx="10771200" cy="0"/>
          </a:xfrm>
          <a:prstGeom prst="line">
            <a:avLst/>
          </a:prstGeom>
          <a:noFill/>
          <a:ln w="19050" algn="ctr">
            <a:solidFill>
              <a:schemeClr val="bg1">
                <a:lumMod val="75000"/>
              </a:schemeClr>
            </a:solidFill>
            <a:prstDash val="sysDot"/>
            <a:round/>
            <a:headEnd/>
            <a:tailEnd/>
          </a:ln>
        </p:spPr>
      </p:cxn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35466" y="3811430"/>
            <a:ext cx="745511" cy="745951"/>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17058" r="19398"/>
          <a:stretch/>
        </p:blipFill>
        <p:spPr bwMode="gray">
          <a:xfrm>
            <a:off x="2733137" y="3823349"/>
            <a:ext cx="758172" cy="867659"/>
          </a:xfrm>
          <a:prstGeom prst="rect">
            <a:avLst/>
          </a:prstGeom>
        </p:spPr>
      </p:pic>
      <p:pic>
        <p:nvPicPr>
          <p:cNvPr id="9" name="图片 8"/>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25948" t="7768" r="27590" b="19963"/>
          <a:stretch/>
        </p:blipFill>
        <p:spPr bwMode="gray">
          <a:xfrm>
            <a:off x="3633031" y="3905386"/>
            <a:ext cx="520212" cy="588463"/>
          </a:xfrm>
          <a:prstGeom prst="rect">
            <a:avLst/>
          </a:prstGeom>
        </p:spPr>
      </p:pic>
      <p:pic>
        <p:nvPicPr>
          <p:cNvPr id="10" name="图片 9"/>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bwMode="gray">
          <a:xfrm>
            <a:off x="6006740" y="3539110"/>
            <a:ext cx="749960" cy="1054352"/>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249265" y="3905386"/>
            <a:ext cx="526562" cy="666203"/>
          </a:xfrm>
          <a:prstGeom prst="rect">
            <a:avLst/>
          </a:prstGeom>
        </p:spPr>
      </p:pic>
      <p:pic>
        <p:nvPicPr>
          <p:cNvPr id="12" name="Picture 2" descr="C:\Users\d00303634\AppData\Roaming\eSpace_Desktop\UserData\d00303634\imagefiles\514D4D36-D9A0-4222-B71A-2B67D622821C.pn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rcRect l="14783" t="11511" r="13481" b="8835"/>
          <a:stretch/>
        </p:blipFill>
        <p:spPr bwMode="gray">
          <a:xfrm>
            <a:off x="4422139" y="3860028"/>
            <a:ext cx="561075" cy="648478"/>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bwMode="gray">
          <a:xfrm>
            <a:off x="6533530" y="1406288"/>
            <a:ext cx="5000087" cy="276999"/>
          </a:xfrm>
          <a:prstGeom prst="rect">
            <a:avLst/>
          </a:prstGeom>
        </p:spPr>
        <p:txBody>
          <a:bodyPr wrap="non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S12700E: new campus core switches for the Wi-Fi 6 era</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bwMode="gray">
          <a:xfrm>
            <a:off x="446088" y="3609561"/>
            <a:ext cx="1220206" cy="584775"/>
          </a:xfrm>
          <a:prstGeom prst="rect">
            <a:avLst/>
          </a:prstGeom>
          <a:noFill/>
        </p:spPr>
        <p:txBody>
          <a:bodyPr wrap="none" rtlCol="0">
            <a:spAutoFit/>
          </a:bodyPr>
          <a:lstStyle/>
          <a:p>
            <a:pPr defTabSz="1219028"/>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a:t>
            </a:r>
          </a:p>
          <a:p>
            <a:pPr defTabSz="1219028"/>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Wi-Fi 6 AP</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矩形 14"/>
          <p:cNvSpPr/>
          <p:nvPr/>
        </p:nvSpPr>
        <p:spPr bwMode="gray">
          <a:xfrm>
            <a:off x="6533530" y="1925300"/>
            <a:ext cx="4288353" cy="276999"/>
          </a:xfrm>
          <a:prstGeom prst="rect">
            <a:avLst/>
          </a:prstGeom>
        </p:spPr>
        <p:txBody>
          <a:bodyPr wrap="non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S6730-H: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full-featured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10GE routing switches</a:t>
            </a:r>
            <a:endParaRPr lang="zh-CN" alt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矩形 15"/>
          <p:cNvSpPr/>
          <p:nvPr/>
        </p:nvSpPr>
        <p:spPr bwMode="gray">
          <a:xfrm>
            <a:off x="6533531" y="2184806"/>
            <a:ext cx="5215557" cy="461665"/>
          </a:xfrm>
          <a:prstGeom prst="rect">
            <a:avLst/>
          </a:prstGeom>
        </p:spPr>
        <p:txBody>
          <a:bodyPr wrap="square">
            <a:spAutoFit/>
          </a:bodyPr>
          <a:lstStyle/>
          <a:p>
            <a:pP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S5732-H: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enhanced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GE/multi-GE/hybrid optical-electrical switches</a:t>
            </a:r>
            <a:endParaRPr lang="zh-CN" alt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矩形 16"/>
          <p:cNvSpPr/>
          <p:nvPr/>
        </p:nvSpPr>
        <p:spPr bwMode="gray">
          <a:xfrm>
            <a:off x="6533530" y="2582377"/>
            <a:ext cx="4031873" cy="276999"/>
          </a:xfrm>
          <a:prstGeom prst="rect">
            <a:avLst/>
          </a:prstGeom>
        </p:spPr>
        <p:txBody>
          <a:bodyPr wrap="non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S5735-S: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standard gigabit access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switches</a:t>
            </a:r>
            <a:endParaRPr lang="zh-CN" alt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7"/>
          <p:cNvSpPr/>
          <p:nvPr/>
        </p:nvSpPr>
        <p:spPr bwMode="gray">
          <a:xfrm>
            <a:off x="6533530" y="2841881"/>
            <a:ext cx="4011034" cy="276999"/>
          </a:xfrm>
          <a:prstGeom prst="rect">
            <a:avLst/>
          </a:prstGeom>
        </p:spPr>
        <p:txBody>
          <a:bodyPr wrap="none">
            <a:spAutoFit/>
          </a:bodyPr>
          <a:lstStyle/>
          <a:p>
            <a:pPr defTabSz="1219028"/>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S5735-L</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compact gigabit access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矩形 18"/>
          <p:cNvSpPr/>
          <p:nvPr/>
        </p:nvSpPr>
        <p:spPr bwMode="gray">
          <a:xfrm>
            <a:off x="2599960" y="5883647"/>
            <a:ext cx="2592376" cy="338554"/>
          </a:xfrm>
          <a:prstGeom prst="rect">
            <a:avLst/>
          </a:prstGeom>
          <a:noFill/>
        </p:spPr>
        <p:txBody>
          <a:bodyPr wrap="none" rtlCol="0">
            <a:spAutoFit/>
          </a:bodyPr>
          <a:lstStyle/>
          <a:p>
            <a:pPr defTabSz="1219028"/>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HiSecEngine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firewalls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矩形 19"/>
          <p:cNvSpPr/>
          <p:nvPr/>
        </p:nvSpPr>
        <p:spPr bwMode="gray">
          <a:xfrm>
            <a:off x="7691643" y="5865359"/>
            <a:ext cx="1646605" cy="338554"/>
          </a:xfrm>
          <a:prstGeom prst="rect">
            <a:avLst/>
          </a:prstGeom>
          <a:noFill/>
        </p:spPr>
        <p:txBody>
          <a:bodyPr wrap="none" rtlCol="0">
            <a:spAutoFit/>
          </a:bodyPr>
          <a:lstStyle/>
          <a:p>
            <a:pPr defTabSz="1219028"/>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NetEngine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bwMode="gray">
          <a:xfrm>
            <a:off x="6958847" y="3511713"/>
            <a:ext cx="4200556" cy="276999"/>
          </a:xfrm>
          <a:prstGeom prst="rect">
            <a:avLst/>
          </a:prstGeom>
        </p:spPr>
        <p:txBody>
          <a:bodyPr wrap="squar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8760-X1-PRO: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Wi-Fi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6 indoor flagship </a:t>
            </a: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bwMode="gray">
          <a:xfrm>
            <a:off x="6958847" y="3778081"/>
            <a:ext cx="4309444" cy="276999"/>
          </a:xfrm>
          <a:prstGeom prst="rect">
            <a:avLst/>
          </a:prstGeom>
        </p:spPr>
        <p:txBody>
          <a:bodyPr wrap="squar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6760-X1/X1E: Wi-Fi 6 indoor high-end APs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6958847" y="4655328"/>
            <a:ext cx="3556158" cy="276999"/>
          </a:xfrm>
          <a:prstGeom prst="rect">
            <a:avLst/>
          </a:prstGeom>
        </p:spPr>
        <p:txBody>
          <a:bodyPr wrap="square">
            <a:spAutoFit/>
          </a:bodyPr>
          <a:lstStyle/>
          <a:p>
            <a:pPr defTabSz="1219028"/>
            <a:r>
              <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5760-22W</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Wi-Fi 6</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wall plate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矩形 23"/>
          <p:cNvSpPr/>
          <p:nvPr/>
        </p:nvSpPr>
        <p:spPr bwMode="gray">
          <a:xfrm>
            <a:off x="6958847" y="4022598"/>
            <a:ext cx="3781072" cy="276999"/>
          </a:xfrm>
          <a:prstGeom prst="rect">
            <a:avLst/>
          </a:prstGeom>
        </p:spPr>
        <p:txBody>
          <a:bodyPr wrap="square">
            <a:spAutoFit/>
          </a:bodyPr>
          <a:lstStyle/>
          <a:p>
            <a:pPr defTabSz="1219028"/>
            <a:r>
              <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8760R-X1/X1E</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Wi-Fi 6</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outdoor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a:t>
            </a:r>
            <a:endPar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4981687" y="4474835"/>
            <a:ext cx="1176925" cy="276999"/>
          </a:xfrm>
          <a:prstGeom prst="rect">
            <a:avLst/>
          </a:prstGeom>
        </p:spPr>
        <p:txBody>
          <a:bodyPr wrap="none">
            <a:spAutoFit/>
          </a:bodyPr>
          <a:lstStyle/>
          <a:p>
            <a:pPr defTabSz="1187798">
              <a:buFont typeface="Arial" panose="020B0604020202020204" pitchFamily="34" charset="0"/>
              <a:buNone/>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6760R-51/51E</a:t>
            </a:r>
          </a:p>
        </p:txBody>
      </p:sp>
      <p:sp>
        <p:nvSpPr>
          <p:cNvPr id="26" name="矩形 25"/>
          <p:cNvSpPr/>
          <p:nvPr/>
        </p:nvSpPr>
        <p:spPr bwMode="gray">
          <a:xfrm>
            <a:off x="5790051" y="3403729"/>
            <a:ext cx="1183337" cy="276999"/>
          </a:xfrm>
          <a:prstGeom prst="rect">
            <a:avLst/>
          </a:prstGeom>
        </p:spPr>
        <p:txBody>
          <a:bodyPr wrap="none">
            <a:spAutoFit/>
          </a:bodyPr>
          <a:lstStyle/>
          <a:p>
            <a:pPr lvl="0" defTabSz="1219028"/>
            <a:r>
              <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8760R-X1/X1E</a:t>
            </a:r>
          </a:p>
        </p:txBody>
      </p:sp>
      <p:sp>
        <p:nvSpPr>
          <p:cNvPr id="27" name="矩形 26"/>
          <p:cNvSpPr/>
          <p:nvPr/>
        </p:nvSpPr>
        <p:spPr bwMode="gray">
          <a:xfrm>
            <a:off x="1571583" y="4474835"/>
            <a:ext cx="1132041" cy="276999"/>
          </a:xfrm>
          <a:prstGeom prst="rect">
            <a:avLst/>
          </a:prstGeom>
        </p:spPr>
        <p:txBody>
          <a:bodyPr wrap="none">
            <a:spAutoFit/>
          </a:bodyPr>
          <a:lstStyle/>
          <a:p>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8760-X1-PRO</a:t>
            </a:r>
            <a:endParaRPr lang="zh-CN" altLang="en-US"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2550459" y="3671207"/>
            <a:ext cx="1088760" cy="276999"/>
          </a:xfrm>
          <a:prstGeom prst="rect">
            <a:avLst/>
          </a:prstGeom>
        </p:spPr>
        <p:txBody>
          <a:bodyPr wrap="none">
            <a:spAutoFit/>
          </a:bodyPr>
          <a:lstStyle/>
          <a:p>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6760-X1/X1E</a:t>
            </a:r>
            <a:endParaRPr lang="zh-CN" altLang="en-US"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3534218" y="4474835"/>
            <a:ext cx="764953" cy="276999"/>
          </a:xfrm>
          <a:prstGeom prst="rect">
            <a:avLst/>
          </a:prstGeom>
        </p:spPr>
        <p:txBody>
          <a:bodyPr wrap="none">
            <a:spAutoFit/>
          </a:bodyPr>
          <a:lstStyle/>
          <a:p>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5760-51</a:t>
            </a:r>
            <a:endParaRPr lang="zh-CN" altLang="en-US"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6958847" y="4251644"/>
            <a:ext cx="4790241" cy="461665"/>
          </a:xfrm>
          <a:prstGeom prst="rect">
            <a:avLst/>
          </a:prstGeom>
        </p:spPr>
        <p:txBody>
          <a:bodyPr wrap="square">
            <a:spAutoFit/>
          </a:bodyPr>
          <a:lstStyle/>
          <a:p>
            <a:pPr defTabSz="1219028"/>
            <a:r>
              <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 9700D-M + </a:t>
            </a:r>
            <a:r>
              <a:rPr lang="pl-PL"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5760-22WD</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pl-PL"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Wi-Fi </a:t>
            </a:r>
            <a:r>
              <a:rPr lang="pl-PL"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6 </a:t>
            </a:r>
            <a:r>
              <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agile distributed </a:t>
            </a:r>
            <a:r>
              <a:rPr lang="pl-PL"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 and </a:t>
            </a:r>
            <a:r>
              <a:rPr lang="pl-PL"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a:t>
            </a:r>
            <a:endParaRPr lang="pl-PL"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矩形 30"/>
          <p:cNvSpPr/>
          <p:nvPr/>
        </p:nvSpPr>
        <p:spPr bwMode="gray">
          <a:xfrm>
            <a:off x="4302262" y="3671207"/>
            <a:ext cx="914033" cy="276999"/>
          </a:xfrm>
          <a:prstGeom prst="rect">
            <a:avLst/>
          </a:prstGeom>
        </p:spPr>
        <p:txBody>
          <a:bodyPr wrap="none">
            <a:spAutoFit/>
          </a:bodyPr>
          <a:lstStyle/>
          <a:p>
            <a:r>
              <a:rPr lang="pl-PL"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5760-22W</a:t>
            </a:r>
            <a:endParaRPr lang="zh-CN" altLang="en-US"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noChangeAspect="1"/>
          </p:cNvPicPr>
          <p:nvPr/>
        </p:nvPicPr>
        <p:blipFill rotWithShape="1">
          <a:blip r:embed="rId12" cstate="print">
            <a:extLst>
              <a:ext uri="{28A0092B-C50C-407E-A947-70E740481C1C}">
                <a14:useLocalDpi xmlns:a14="http://schemas.microsoft.com/office/drawing/2010/main" val="0"/>
              </a:ext>
            </a:extLst>
          </a:blip>
          <a:srcRect l="1913" r="1977"/>
          <a:stretch/>
        </p:blipFill>
        <p:spPr bwMode="gray">
          <a:xfrm>
            <a:off x="1787028" y="1620738"/>
            <a:ext cx="4782513" cy="1534722"/>
          </a:xfrm>
          <a:prstGeom prst="rect">
            <a:avLst/>
          </a:prstGeom>
          <a:noFill/>
        </p:spPr>
      </p:pic>
      <p:sp>
        <p:nvSpPr>
          <p:cNvPr id="33" name="TextBox 23"/>
          <p:cNvSpPr txBox="1"/>
          <p:nvPr/>
        </p:nvSpPr>
        <p:spPr bwMode="gray">
          <a:xfrm>
            <a:off x="1848291" y="2569302"/>
            <a:ext cx="708527"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S5735-S/L</a:t>
            </a:r>
          </a:p>
        </p:txBody>
      </p:sp>
      <p:sp>
        <p:nvSpPr>
          <p:cNvPr id="34" name="TextBox 23"/>
          <p:cNvSpPr txBox="1"/>
          <p:nvPr/>
        </p:nvSpPr>
        <p:spPr bwMode="gray">
          <a:xfrm>
            <a:off x="2473113" y="2413484"/>
            <a:ext cx="746999"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S5730-H/S</a:t>
            </a:r>
          </a:p>
        </p:txBody>
      </p:sp>
      <p:sp>
        <p:nvSpPr>
          <p:cNvPr id="35" name="TextBox 23"/>
          <p:cNvSpPr txBox="1"/>
          <p:nvPr/>
        </p:nvSpPr>
        <p:spPr bwMode="gray">
          <a:xfrm>
            <a:off x="3048528" y="2061086"/>
            <a:ext cx="746999"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S12700E-4</a:t>
            </a:r>
          </a:p>
        </p:txBody>
      </p:sp>
      <p:sp>
        <p:nvSpPr>
          <p:cNvPr id="36" name="TextBox 23"/>
          <p:cNvSpPr txBox="1"/>
          <p:nvPr/>
        </p:nvSpPr>
        <p:spPr bwMode="gray">
          <a:xfrm>
            <a:off x="3752537" y="1512466"/>
            <a:ext cx="833562"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S12700E-12</a:t>
            </a:r>
          </a:p>
        </p:txBody>
      </p:sp>
      <p:sp>
        <p:nvSpPr>
          <p:cNvPr id="37" name="TextBox 23"/>
          <p:cNvSpPr txBox="1"/>
          <p:nvPr/>
        </p:nvSpPr>
        <p:spPr bwMode="gray">
          <a:xfrm>
            <a:off x="4518937" y="1799425"/>
            <a:ext cx="746999"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S12700E-8</a:t>
            </a:r>
          </a:p>
        </p:txBody>
      </p:sp>
      <p:sp>
        <p:nvSpPr>
          <p:cNvPr id="38" name="TextBox 23"/>
          <p:cNvSpPr txBox="1"/>
          <p:nvPr/>
        </p:nvSpPr>
        <p:spPr bwMode="gray">
          <a:xfrm>
            <a:off x="5158446" y="2351575"/>
            <a:ext cx="428001"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S7700</a:t>
            </a:r>
          </a:p>
        </p:txBody>
      </p:sp>
      <p:sp>
        <p:nvSpPr>
          <p:cNvPr id="39" name="TextBox 23"/>
          <p:cNvSpPr txBox="1"/>
          <p:nvPr/>
        </p:nvSpPr>
        <p:spPr bwMode="gray">
          <a:xfrm>
            <a:off x="5720548" y="2478038"/>
            <a:ext cx="746999" cy="217945"/>
          </a:xfrm>
          <a:prstGeom prst="rect">
            <a:avLst/>
          </a:prstGeom>
          <a:noFill/>
        </p:spPr>
        <p:txBody>
          <a:bodyPr wrap="none" lIns="0" tIns="0" rIns="0" bIns="0" anchor="ctr">
            <a:spAutoFit/>
          </a:bodyPr>
          <a:lstStyle>
            <a:defPPr>
              <a:defRPr lang="en-US"/>
            </a:defPPr>
            <a:lvl1pPr algn="ctr">
              <a:lnSpc>
                <a:spcPct val="150000"/>
              </a:lnSpc>
              <a:defRPr sz="1600" b="1">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S6730-H/S</a:t>
            </a:r>
          </a:p>
        </p:txBody>
      </p:sp>
      <p:pic>
        <p:nvPicPr>
          <p:cNvPr id="40" name="Picture 6" descr="https://info.support.huawei.com/onlinetoolweb/Network_imagelib/getImgByNames?package_name=AR6300_pic.zip&amp;picture_name=front_top.png&amp;ipNum=local"/>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9471977" y="5407368"/>
            <a:ext cx="957449" cy="3966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https://info.support.huawei.com/onlinetoolweb/Network_imagelib/getImgByNames?package_name=AR6280_pic.zip&amp;picture_name=front_top.png&amp;ipNum=local"/>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gray">
          <a:xfrm>
            <a:off x="8542218" y="5490531"/>
            <a:ext cx="930451" cy="3180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s://info.support.huawei.com/onlinetoolweb/Network_imagelib/getImgByNames?package_name=AR6120_pic.zip&amp;picture_name=front_top.png&amp;ipNum=local"/>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gray">
          <a:xfrm>
            <a:off x="7691643" y="5655191"/>
            <a:ext cx="875057" cy="16972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https://info.support.huawei.com/onlinetoolweb/Network_imagelib/getImgByNames?package_name=USG6305E_pic.zip&amp;picture_name=front_top.png&amp;ipNum=local"/>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gray">
          <a:xfrm>
            <a:off x="1914764" y="5574311"/>
            <a:ext cx="1108602" cy="20294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https://info.support.huawei.com/onlinetoolweb/Network_imagelib/getImgByNames?package_name=USG6560E_pic.zip&amp;picture_name=front_top.png&amp;ipNum=local"/>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gray">
          <a:xfrm>
            <a:off x="2831175" y="5293587"/>
            <a:ext cx="1080000" cy="6077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https://info.support.huawei.com/onlinetoolweb/Network_imagelib/getImgByNames?package_name=USG6655E_pic.zip&amp;picture_name=front_top.png&amp;ipNum=local"/>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gray">
          <a:xfrm>
            <a:off x="3623465" y="5345069"/>
            <a:ext cx="1080000" cy="28143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3"/>
          <p:cNvSpPr txBox="1">
            <a:spLocks noChangeArrowheads="1"/>
          </p:cNvSpPr>
          <p:nvPr/>
        </p:nvSpPr>
        <p:spPr bwMode="gray">
          <a:xfrm>
            <a:off x="1999739" y="5358542"/>
            <a:ext cx="91884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USG6300E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Picture 16" descr="https://info.support.huawei.com/onlinetoolweb/Network_imagelib/getImgByNames?package_name=USG6716E_pic.zip&amp;picture_name=front_top.png&amp;ipNum=local"/>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gray">
          <a:xfrm>
            <a:off x="4483221" y="5234841"/>
            <a:ext cx="1080000" cy="302887"/>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3"/>
          <p:cNvSpPr txBox="1">
            <a:spLocks noChangeArrowheads="1"/>
          </p:cNvSpPr>
          <p:nvPr/>
        </p:nvSpPr>
        <p:spPr bwMode="gray">
          <a:xfrm>
            <a:off x="2860695" y="5215869"/>
            <a:ext cx="91884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USG6500E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3"/>
          <p:cNvSpPr txBox="1">
            <a:spLocks noChangeArrowheads="1"/>
          </p:cNvSpPr>
          <p:nvPr/>
        </p:nvSpPr>
        <p:spPr bwMode="gray">
          <a:xfrm>
            <a:off x="3689243" y="5114556"/>
            <a:ext cx="91884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USG6600E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TextBox 3"/>
          <p:cNvSpPr txBox="1">
            <a:spLocks noChangeArrowheads="1"/>
          </p:cNvSpPr>
          <p:nvPr/>
        </p:nvSpPr>
        <p:spPr bwMode="gray">
          <a:xfrm>
            <a:off x="4583242" y="5002472"/>
            <a:ext cx="91884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USG6700E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3"/>
          <p:cNvSpPr txBox="1">
            <a:spLocks noChangeArrowheads="1"/>
          </p:cNvSpPr>
          <p:nvPr/>
        </p:nvSpPr>
        <p:spPr bwMode="gray">
          <a:xfrm>
            <a:off x="7742097" y="5405381"/>
            <a:ext cx="72648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AR6100</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TextBox 3"/>
          <p:cNvSpPr txBox="1">
            <a:spLocks noChangeArrowheads="1"/>
          </p:cNvSpPr>
          <p:nvPr/>
        </p:nvSpPr>
        <p:spPr bwMode="gray">
          <a:xfrm>
            <a:off x="8637859" y="5232762"/>
            <a:ext cx="72648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AR6200</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TextBox 3"/>
          <p:cNvSpPr txBox="1">
            <a:spLocks noChangeArrowheads="1"/>
          </p:cNvSpPr>
          <p:nvPr/>
        </p:nvSpPr>
        <p:spPr bwMode="gray">
          <a:xfrm>
            <a:off x="9607676" y="5155217"/>
            <a:ext cx="726482"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AR6300</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4" name="Picture 20" descr="https://info.support.huawei.com/onlinetoolweb/Network_imagelib/getImgByNames?package_name=AR611W_pic.zip&amp;picture_name=front_left.png&amp;ipNum=local"/>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gray">
          <a:xfrm>
            <a:off x="6488534" y="5608213"/>
            <a:ext cx="510718" cy="253795"/>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3"/>
          <p:cNvSpPr txBox="1">
            <a:spLocks noChangeArrowheads="1"/>
          </p:cNvSpPr>
          <p:nvPr/>
        </p:nvSpPr>
        <p:spPr bwMode="gray">
          <a:xfrm>
            <a:off x="6414926" y="5295861"/>
            <a:ext cx="639920"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AR610</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Picture 22" descr="https://info.support.huawei.com/onlinetoolweb/Network_imagelib/getImgByNames?package_name=AR651C_pic.zip&amp;picture_name=rear_top.png&amp;ipNum=local"/>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gray">
          <a:xfrm>
            <a:off x="7118026" y="5677543"/>
            <a:ext cx="550674" cy="156655"/>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3"/>
          <p:cNvSpPr txBox="1">
            <a:spLocks noChangeArrowheads="1"/>
          </p:cNvSpPr>
          <p:nvPr/>
        </p:nvSpPr>
        <p:spPr bwMode="gray">
          <a:xfrm>
            <a:off x="7064849" y="5405381"/>
            <a:ext cx="639920" cy="276999"/>
          </a:xfrm>
          <a:prstGeom prst="rect">
            <a:avLst/>
          </a:prstGeom>
          <a:noFill/>
          <a:ln w="9525">
            <a:noFill/>
            <a:miter lim="800000"/>
            <a:headEnd/>
            <a:tailEnd/>
          </a:ln>
        </p:spPr>
        <p:txBody>
          <a:bodyPr wrap="none">
            <a:spAutoFit/>
          </a:bodyPr>
          <a:lstStyle/>
          <a:p>
            <a:pPr algn="ctr" defTabSz="1218906" eaLnBrk="0" fontAlgn="ctr" hangingPunct="0">
              <a:buSzPct val="100000"/>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AR650</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矩形 57"/>
          <p:cNvSpPr/>
          <p:nvPr/>
        </p:nvSpPr>
        <p:spPr bwMode="gray">
          <a:xfrm>
            <a:off x="6533530" y="1665794"/>
            <a:ext cx="4190571" cy="276999"/>
          </a:xfrm>
          <a:prstGeom prst="rect">
            <a:avLst/>
          </a:prstGeom>
        </p:spPr>
        <p:txBody>
          <a:bodyPr wrap="none">
            <a:spAutoFit/>
          </a:bodyPr>
          <a:lstStyle/>
          <a:p>
            <a:pPr defTabSz="1219028"/>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 </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S7700: high-end intelligent routing switches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8723414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Solution Component 2: iMaster NCE-Campus</a:t>
            </a:r>
            <a:endParaRPr lang="zh-CN" altLang="en-US" dirty="0">
              <a:sym typeface="Huawei Sans" panose="020C0503030203020204" pitchFamily="34" charset="0"/>
            </a:endParaRPr>
          </a:p>
        </p:txBody>
      </p:sp>
      <p:sp>
        <p:nvSpPr>
          <p:cNvPr id="46" name="文本占位符 45"/>
          <p:cNvSpPr>
            <a:spLocks noGrp="1"/>
          </p:cNvSpPr>
          <p:nvPr>
            <p:ph type="body" sz="quarter" idx="10"/>
          </p:nvPr>
        </p:nvSpPr>
        <p:spPr bwMode="gray">
          <a:xfrm>
            <a:off x="455612" y="1052514"/>
            <a:ext cx="11293476" cy="899267"/>
          </a:xfrm>
        </p:spPr>
        <p:txBody>
          <a:bodyPr/>
          <a:lstStyle/>
          <a:p>
            <a:pPr fontAlgn="auto"/>
            <a:r>
              <a:rPr lang="en-US" altLang="zh-CN" sz="1600" dirty="0" smtClean="0">
                <a:sym typeface="Huawei Sans" panose="020C0503030203020204" pitchFamily="34" charset="0"/>
              </a:rPr>
              <a:t>iMaster NCE-Campus</a:t>
            </a:r>
            <a:r>
              <a:rPr lang="zh-CN" altLang="en-US" sz="1600" dirty="0" smtClean="0">
                <a:sym typeface="Huawei Sans" panose="020C0503030203020204" pitchFamily="34" charset="0"/>
              </a:rPr>
              <a:t> </a:t>
            </a:r>
            <a:r>
              <a:rPr lang="en-US" altLang="zh-CN" sz="1600" dirty="0" smtClean="0">
                <a:sym typeface="Huawei Sans" panose="020C0503030203020204" pitchFamily="34" charset="0"/>
              </a:rPr>
              <a:t>is a main configuration and management platform in the CloudCampus</a:t>
            </a:r>
            <a:r>
              <a:rPr lang="zh-CN" altLang="en-US" sz="1600" dirty="0" smtClean="0">
                <a:sym typeface="Huawei Sans" panose="020C0503030203020204" pitchFamily="34" charset="0"/>
              </a:rPr>
              <a:t> </a:t>
            </a:r>
            <a:r>
              <a:rPr lang="en-US" altLang="zh-CN" sz="1600" dirty="0" smtClean="0">
                <a:sym typeface="Huawei Sans" panose="020C0503030203020204" pitchFamily="34" charset="0"/>
              </a:rPr>
              <a:t>Solution. It is a main portal for CloudCampus service configuration, O&amp;M, and monitoring.</a:t>
            </a:r>
            <a:endParaRPr lang="zh-CN" altLang="en-US" sz="1600" dirty="0">
              <a:sym typeface="Huawei Sans" panose="020C0503030203020204" pitchFamily="34" charset="0"/>
            </a:endParaRPr>
          </a:p>
        </p:txBody>
      </p:sp>
      <p:sp>
        <p:nvSpPr>
          <p:cNvPr id="3" name="圆角矩形 2"/>
          <p:cNvSpPr/>
          <p:nvPr/>
        </p:nvSpPr>
        <p:spPr bwMode="gray">
          <a:xfrm>
            <a:off x="6745406" y="3490844"/>
            <a:ext cx="4928369" cy="721406"/>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745406" y="4742872"/>
            <a:ext cx="4928369" cy="721406"/>
          </a:xfrm>
          <a:prstGeom prst="roundRect">
            <a:avLst>
              <a:gd name="adj" fmla="val 11657"/>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830359" y="3559160"/>
            <a:ext cx="2078707" cy="584775"/>
          </a:xfrm>
          <a:prstGeom prst="rect">
            <a:avLst/>
          </a:prstGeom>
          <a:noFill/>
        </p:spPr>
        <p:txBody>
          <a:bodyPr wrap="square" anchor="ctr">
            <a:spAutoFit/>
          </a:bodyPr>
          <a:lstStyle/>
          <a:p>
            <a:pPr lvl="0" defTabSz="914400" fontAlgn="ctr">
              <a:defRPr/>
            </a:pPr>
            <a:r>
              <a:rPr lang="en-US" altLang="zh-CN"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a:t>
            </a:r>
            <a:r>
              <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Control + </a:t>
            </a:r>
            <a:r>
              <a:rPr lang="en-US" altLang="zh-CN"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8909067" y="3482991"/>
            <a:ext cx="2942866" cy="684803"/>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Unified data base</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Centralized detection/locating/processing</a:t>
            </a:r>
          </a:p>
        </p:txBody>
      </p:sp>
      <p:sp>
        <p:nvSpPr>
          <p:cNvPr id="7" name="矩形 6"/>
          <p:cNvSpPr/>
          <p:nvPr/>
        </p:nvSpPr>
        <p:spPr bwMode="gray">
          <a:xfrm>
            <a:off x="6830360" y="4811188"/>
            <a:ext cx="2287514" cy="584775"/>
          </a:xfrm>
          <a:prstGeom prst="rect">
            <a:avLst/>
          </a:prstGeom>
          <a:noFill/>
        </p:spPr>
        <p:txBody>
          <a:bodyPr wrap="square" anchor="ctr">
            <a:spAutoFit/>
          </a:bodyPr>
          <a:lstStyle/>
          <a:p>
            <a:pPr lvl="0" defTabSz="914400" fontAlgn="ctr">
              <a:defRPr/>
            </a:pPr>
            <a:r>
              <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Plan + </a:t>
            </a:r>
            <a:r>
              <a:rPr lang="en-US" altLang="zh-CN" sz="16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Deploy </a:t>
            </a:r>
            <a:r>
              <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Maintain + Optimize</a:t>
            </a:r>
          </a:p>
        </p:txBody>
      </p:sp>
      <p:sp>
        <p:nvSpPr>
          <p:cNvPr id="8" name="矩形 7"/>
          <p:cNvSpPr/>
          <p:nvPr/>
        </p:nvSpPr>
        <p:spPr bwMode="gray">
          <a:xfrm>
            <a:off x="8909066" y="4729610"/>
            <a:ext cx="2681251" cy="684803"/>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Full-lifecycle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management</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Simulation/Verification/Monitoring/Optimization</a:t>
            </a:r>
          </a:p>
        </p:txBody>
      </p:sp>
      <p:sp>
        <p:nvSpPr>
          <p:cNvPr id="9" name="矩形 8"/>
          <p:cNvSpPr/>
          <p:nvPr/>
        </p:nvSpPr>
        <p:spPr bwMode="gray">
          <a:xfrm>
            <a:off x="449263" y="5838637"/>
            <a:ext cx="11299825" cy="338554"/>
          </a:xfrm>
          <a:prstGeom prst="rect">
            <a:avLst/>
          </a:prstGeom>
          <a:solidFill>
            <a:srgbClr val="BF8082"/>
          </a:solidFill>
        </p:spPr>
        <p:txBody>
          <a:bodyPr wrap="square">
            <a:spAutoFit/>
          </a:bodyPr>
          <a:lstStyle/>
          <a:p>
            <a:pPr algn="ctr" fontAlgn="ct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 NCE-Campus, an autonomous driving campus network management and control system</a:t>
            </a:r>
          </a:p>
        </p:txBody>
      </p:sp>
      <p:sp>
        <p:nvSpPr>
          <p:cNvPr id="10" name="矩形 9"/>
          <p:cNvSpPr/>
          <p:nvPr/>
        </p:nvSpPr>
        <p:spPr bwMode="gray">
          <a:xfrm>
            <a:off x="524130" y="2194184"/>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24130" y="3087011"/>
            <a:ext cx="6043119" cy="1601238"/>
          </a:xfrm>
          <a:prstGeom prst="rect">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24130" y="4882132"/>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76"/>
          <p:cNvSpPr txBox="1">
            <a:spLocks noChangeArrowheads="1"/>
          </p:cNvSpPr>
          <p:nvPr/>
        </p:nvSpPr>
        <p:spPr bwMode="gray">
          <a:xfrm>
            <a:off x="634292" y="2125062"/>
            <a:ext cx="2270988"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defTabSz="1219109" fontAlgn="ctr"/>
            <a:r>
              <a:rPr lang="en-US" altLang="zh-CN"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service layer</a:t>
            </a:r>
            <a:endParaRPr kumimoji="1" lang="en-US" altLang="zh-CN"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317"/>
          <p:cNvSpPr/>
          <p:nvPr/>
        </p:nvSpPr>
        <p:spPr bwMode="gray">
          <a:xfrm>
            <a:off x="553681" y="5004830"/>
            <a:ext cx="183817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62" fontAlgn="ct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Infrastructure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矩形 317"/>
          <p:cNvSpPr/>
          <p:nvPr/>
        </p:nvSpPr>
        <p:spPr bwMode="gray">
          <a:xfrm>
            <a:off x="617273" y="3289269"/>
            <a:ext cx="1977593" cy="719034"/>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62"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control, and analysis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1680508374"/>
          <p:cNvSpPr txBox="1">
            <a:spLocks noChangeArrowheads="1"/>
          </p:cNvSpPr>
          <p:nvPr/>
        </p:nvSpPr>
        <p:spPr bwMode="gray">
          <a:xfrm>
            <a:off x="653983" y="2487396"/>
            <a:ext cx="648344"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MDM</a:t>
            </a:r>
          </a:p>
        </p:txBody>
      </p:sp>
      <p:sp>
        <p:nvSpPr>
          <p:cNvPr id="17" name="453896541"/>
          <p:cNvSpPr txBox="1">
            <a:spLocks noChangeArrowheads="1"/>
          </p:cNvSpPr>
          <p:nvPr/>
        </p:nvSpPr>
        <p:spPr bwMode="gray">
          <a:xfrm>
            <a:off x="1357301" y="2487396"/>
            <a:ext cx="95838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e-Schoolbag</a:t>
            </a:r>
          </a:p>
        </p:txBody>
      </p:sp>
      <p:sp>
        <p:nvSpPr>
          <p:cNvPr id="18" name="1099195176"/>
          <p:cNvSpPr txBox="1">
            <a:spLocks noChangeArrowheads="1"/>
          </p:cNvSpPr>
          <p:nvPr/>
        </p:nvSpPr>
        <p:spPr bwMode="gray">
          <a:xfrm>
            <a:off x="3563184" y="2487396"/>
            <a:ext cx="1030479"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Asset management</a:t>
            </a:r>
          </a:p>
        </p:txBody>
      </p:sp>
      <p:sp>
        <p:nvSpPr>
          <p:cNvPr id="19" name="1680508374"/>
          <p:cNvSpPr txBox="1">
            <a:spLocks noChangeArrowheads="1"/>
          </p:cNvSpPr>
          <p:nvPr/>
        </p:nvSpPr>
        <p:spPr bwMode="gray">
          <a:xfrm>
            <a:off x="2370655" y="2487396"/>
            <a:ext cx="1137556"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Health management</a:t>
            </a:r>
          </a:p>
        </p:txBody>
      </p:sp>
      <p:sp>
        <p:nvSpPr>
          <p:cNvPr id="20" name="1099195176"/>
          <p:cNvSpPr txBox="1">
            <a:spLocks noChangeArrowheads="1"/>
          </p:cNvSpPr>
          <p:nvPr/>
        </p:nvSpPr>
        <p:spPr bwMode="gray">
          <a:xfrm>
            <a:off x="4648636" y="2487396"/>
            <a:ext cx="79904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1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endParaRPr lang="en-US" altLang="zh-CN" sz="11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1099195176"/>
          <p:cNvSpPr txBox="1">
            <a:spLocks noChangeArrowheads="1"/>
          </p:cNvSpPr>
          <p:nvPr/>
        </p:nvSpPr>
        <p:spPr bwMode="gray">
          <a:xfrm>
            <a:off x="5502654" y="2487396"/>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OAM</a:t>
            </a:r>
          </a:p>
        </p:txBody>
      </p:sp>
      <p:pic>
        <p:nvPicPr>
          <p:cNvPr id="2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1249" y="5311047"/>
            <a:ext cx="368827" cy="301769"/>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209975" y="5311048"/>
            <a:ext cx="368827" cy="301767"/>
          </a:xfrm>
          <a:prstGeom prst="rect">
            <a:avLst/>
          </a:prstGeom>
          <a:noFill/>
        </p:spPr>
      </p:pic>
      <p:pic>
        <p:nvPicPr>
          <p:cNvPr id="25" name="图片 86" descr="核心交换机.png"/>
          <p:cNvPicPr>
            <a:picLocks noChangeAspect="1"/>
          </p:cNvPicPr>
          <p:nvPr/>
        </p:nvPicPr>
        <p:blipFill>
          <a:blip r:embed="rId5" cstate="print"/>
          <a:stretch>
            <a:fillRect/>
          </a:stretch>
        </p:blipFill>
        <p:spPr bwMode="gray">
          <a:xfrm>
            <a:off x="1946854" y="5311047"/>
            <a:ext cx="368827" cy="301769"/>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683733" y="5311047"/>
            <a:ext cx="368827" cy="301769"/>
          </a:xfrm>
          <a:prstGeom prst="rect">
            <a:avLst/>
          </a:prstGeom>
        </p:spPr>
      </p:pic>
      <p:pic>
        <p:nvPicPr>
          <p:cNvPr id="27" name="图片 76" descr="接入交换机.png"/>
          <p:cNvPicPr>
            <a:picLocks noChangeAspect="1"/>
          </p:cNvPicPr>
          <p:nvPr/>
        </p:nvPicPr>
        <p:blipFill>
          <a:blip r:embed="rId7" cstate="print"/>
          <a:stretch>
            <a:fillRect/>
          </a:stretch>
        </p:blipFill>
        <p:spPr bwMode="gray">
          <a:xfrm>
            <a:off x="3420612" y="5311047"/>
            <a:ext cx="368827" cy="301769"/>
          </a:xfrm>
          <a:prstGeom prst="rect">
            <a:avLst/>
          </a:prstGeom>
        </p:spPr>
      </p:pic>
      <p:pic>
        <p:nvPicPr>
          <p:cNvPr id="28" name="图片 105" descr="AP.png"/>
          <p:cNvPicPr>
            <a:picLocks noChangeAspect="1"/>
          </p:cNvPicPr>
          <p:nvPr/>
        </p:nvPicPr>
        <p:blipFill>
          <a:blip r:embed="rId8" cstate="print"/>
          <a:stretch>
            <a:fillRect/>
          </a:stretch>
        </p:blipFill>
        <p:spPr bwMode="gray">
          <a:xfrm>
            <a:off x="4157491" y="5311047"/>
            <a:ext cx="368827" cy="301769"/>
          </a:xfrm>
          <a:prstGeom prst="rect">
            <a:avLst/>
          </a:prstGeom>
        </p:spPr>
      </p:pic>
      <p:pic>
        <p:nvPicPr>
          <p:cNvPr id="29" name="图片 102" descr="AC-蓝.png"/>
          <p:cNvPicPr>
            <a:picLocks noChangeAspect="1"/>
          </p:cNvPicPr>
          <p:nvPr/>
        </p:nvPicPr>
        <p:blipFill>
          <a:blip r:embed="rId9" cstate="print"/>
          <a:stretch>
            <a:fillRect/>
          </a:stretch>
        </p:blipFill>
        <p:spPr bwMode="gray">
          <a:xfrm>
            <a:off x="4894370" y="5311047"/>
            <a:ext cx="368827" cy="301769"/>
          </a:xfrm>
          <a:prstGeom prst="rect">
            <a:avLst/>
          </a:prstGeom>
        </p:spPr>
      </p:pic>
      <p:sp>
        <p:nvSpPr>
          <p:cNvPr id="42" name="圆角矩形 41"/>
          <p:cNvSpPr/>
          <p:nvPr/>
        </p:nvSpPr>
        <p:spPr bwMode="gray">
          <a:xfrm>
            <a:off x="6745406" y="2232687"/>
            <a:ext cx="4928369" cy="854324"/>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830359" y="2356982"/>
            <a:ext cx="1922322" cy="584775"/>
          </a:xfrm>
          <a:prstGeom prst="rect">
            <a:avLst/>
          </a:prstGeom>
          <a:noFill/>
        </p:spPr>
        <p:txBody>
          <a:bodyPr wrap="square" anchor="ctr">
            <a:spAutoFit/>
          </a:bodyPr>
          <a:lstStyle/>
          <a:p>
            <a:pPr lvl="0" defTabSz="914400" fontAlgn="ctr">
              <a:defRPr/>
            </a:pPr>
            <a:r>
              <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Automated + Intelligent</a:t>
            </a:r>
          </a:p>
        </p:txBody>
      </p:sp>
      <p:sp>
        <p:nvSpPr>
          <p:cNvPr id="44" name="矩形 43"/>
          <p:cNvSpPr/>
          <p:nvPr/>
        </p:nvSpPr>
        <p:spPr bwMode="gray">
          <a:xfrm>
            <a:off x="8909066" y="2232687"/>
            <a:ext cx="2840022" cy="869469"/>
          </a:xfrm>
          <a:prstGeom prst="rect">
            <a:avLst/>
          </a:prstGeom>
        </p:spPr>
        <p:txBody>
          <a:bodyPr wrap="square">
            <a:spAutoFit/>
          </a:bodyPr>
          <a:lstStyle/>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SDN-based automatic service configuration/deployment</a:t>
            </a:r>
          </a:p>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AI-powered intelligent analysis/prediction/troubleshooting</a:t>
            </a:r>
          </a:p>
        </p:txBody>
      </p:sp>
      <p:grpSp>
        <p:nvGrpSpPr>
          <p:cNvPr id="53" name="组合 52"/>
          <p:cNvGrpSpPr/>
          <p:nvPr/>
        </p:nvGrpSpPr>
        <p:grpSpPr bwMode="gray">
          <a:xfrm>
            <a:off x="1705171" y="3216978"/>
            <a:ext cx="3561568" cy="1228868"/>
            <a:chOff x="1705171" y="3216978"/>
            <a:chExt cx="3561568" cy="1228868"/>
          </a:xfrm>
        </p:grpSpPr>
        <p:sp>
          <p:nvSpPr>
            <p:cNvPr id="48" name="梯形 47"/>
            <p:cNvSpPr/>
            <p:nvPr/>
          </p:nvSpPr>
          <p:spPr bwMode="gray">
            <a:xfrm>
              <a:off x="1705171" y="3216978"/>
              <a:ext cx="3561568" cy="1228868"/>
            </a:xfrm>
            <a:prstGeom prst="trapezoid">
              <a:avLst>
                <a:gd name="adj" fmla="val 195616"/>
              </a:avLst>
            </a:prstGeom>
            <a:gradFill>
              <a:gsLst>
                <a:gs pos="0">
                  <a:sysClr val="window" lastClr="FFFFFF">
                    <a:alpha val="0"/>
                  </a:sysClr>
                </a:gs>
                <a:gs pos="77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2221863" y="3216978"/>
              <a:ext cx="2528186" cy="1228868"/>
            </a:xfrm>
            <a:prstGeom prst="trapezoid">
              <a:avLst>
                <a:gd name="adj" fmla="val 147530"/>
              </a:avLst>
            </a:prstGeom>
            <a:gradFill>
              <a:gsLst>
                <a:gs pos="0">
                  <a:sysClr val="window" lastClr="FFFFFF">
                    <a:alpha val="0"/>
                  </a:sysClr>
                </a:gs>
                <a:gs pos="61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梯形 49"/>
            <p:cNvSpPr/>
            <p:nvPr/>
          </p:nvSpPr>
          <p:spPr bwMode="gray">
            <a:xfrm>
              <a:off x="2804768" y="3317181"/>
              <a:ext cx="1386117" cy="1128665"/>
            </a:xfrm>
            <a:prstGeom prst="trapezoid">
              <a:avLst>
                <a:gd name="adj" fmla="val 80291"/>
              </a:avLst>
            </a:prstGeom>
            <a:gradFill>
              <a:gsLst>
                <a:gs pos="0">
                  <a:sysClr val="window" lastClr="FFFFFF">
                    <a:alpha val="0"/>
                  </a:sysClr>
                </a:gs>
                <a:gs pos="48000">
                  <a:srgbClr val="56C4D2"/>
                </a:gs>
                <a:gs pos="32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317"/>
          <p:cNvSpPr/>
          <p:nvPr/>
        </p:nvSpPr>
        <p:spPr bwMode="gray">
          <a:xfrm>
            <a:off x="2866235" y="3592871"/>
            <a:ext cx="1295546" cy="369332"/>
          </a:xfrm>
          <a:prstGeom prst="rect">
            <a:avLst/>
          </a:prstGeom>
          <a:noFill/>
        </p:spPr>
        <p:txBody>
          <a:bodyPr wrap="none" anchor="ctr">
            <a:spAutoFit/>
          </a:bodyPr>
          <a:lstStyle/>
          <a:p>
            <a:pPr algn="r" defTabSz="914400"/>
            <a:r>
              <a:rPr lang="en-US" altLang="zh-CN"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All-in-one</a:t>
            </a:r>
            <a:endParaRPr lang="en-US" altLang="zh-CN"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594866" y="3157042"/>
            <a:ext cx="1792651" cy="330612"/>
          </a:xfrm>
          <a:prstGeom prst="rect">
            <a:avLst/>
          </a:prstGeom>
        </p:spPr>
      </p:pic>
      <p:pic>
        <p:nvPicPr>
          <p:cNvPr id="34" name="图片 33">
            <a:extLst>
              <a:ext uri="{FF2B5EF4-FFF2-40B4-BE49-F238E27FC236}">
                <a16:creationId xmlns:a16="http://schemas.microsoft.com/office/drawing/2014/main" xmlns="" id="{9B7DC79A-4488-4034-A596-6F0B3CD71D5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584" r="24682"/>
          <a:stretch/>
        </p:blipFill>
        <p:spPr bwMode="gray">
          <a:xfrm>
            <a:off x="2041043" y="4169438"/>
            <a:ext cx="584533" cy="205443"/>
          </a:xfrm>
          <a:prstGeom prst="rect">
            <a:avLst/>
          </a:prstGeom>
        </p:spPr>
      </p:pic>
      <p:pic>
        <p:nvPicPr>
          <p:cNvPr id="35" name="图片 34">
            <a:extLst>
              <a:ext uri="{FF2B5EF4-FFF2-40B4-BE49-F238E27FC236}">
                <a16:creationId xmlns:a16="http://schemas.microsoft.com/office/drawing/2014/main" xmlns="" id="{77763993-1245-47BA-A863-8AE93A9528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936538" y="4161456"/>
            <a:ext cx="968148" cy="213045"/>
          </a:xfrm>
          <a:prstGeom prst="rect">
            <a:avLst/>
          </a:prstGeom>
        </p:spPr>
      </p:pic>
      <p:grpSp>
        <p:nvGrpSpPr>
          <p:cNvPr id="36" name="组合 35">
            <a:extLst>
              <a:ext uri="{FF2B5EF4-FFF2-40B4-BE49-F238E27FC236}">
                <a16:creationId xmlns:a16="http://schemas.microsoft.com/office/drawing/2014/main" xmlns="" id="{72CBCD9E-97DD-4CC0-8CCF-138211EEC95E}"/>
              </a:ext>
            </a:extLst>
          </p:cNvPr>
          <p:cNvGrpSpPr/>
          <p:nvPr/>
        </p:nvGrpSpPr>
        <p:grpSpPr bwMode="gray">
          <a:xfrm>
            <a:off x="4136211" y="4160242"/>
            <a:ext cx="931469" cy="273886"/>
            <a:chOff x="4054853" y="5596386"/>
            <a:chExt cx="3538130" cy="1151554"/>
          </a:xfrm>
        </p:grpSpPr>
        <p:pic>
          <p:nvPicPr>
            <p:cNvPr id="37" name="图片 36">
              <a:extLst>
                <a:ext uri="{FF2B5EF4-FFF2-40B4-BE49-F238E27FC236}">
                  <a16:creationId xmlns:a16="http://schemas.microsoft.com/office/drawing/2014/main" xmlns="" id="{E9CD8881-8AB1-488B-9D41-85E4CB909D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38" name="图片 37">
              <a:extLst>
                <a:ext uri="{FF2B5EF4-FFF2-40B4-BE49-F238E27FC236}">
                  <a16:creationId xmlns:a16="http://schemas.microsoft.com/office/drawing/2014/main" xmlns="" id="{31B02498-6A5A-47CC-9EAB-4408C94A46C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Tree>
    <p:extLst>
      <p:ext uri="{BB962C8B-B14F-4D97-AF65-F5344CB8AC3E}">
        <p14:creationId xmlns:p14="http://schemas.microsoft.com/office/powerpoint/2010/main" val="261103393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475f1e55-3009-46d8-9566-5d569a2b3a98"/>
    <ds:schemaRef ds:uri="http://purl.org/dc/terms/"/>
    <ds:schemaRef ds:uri="http://www.w3.org/XML/1998/namespace"/>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C8AF99E9-2919-4F1E-BF1B-3D575760A418}"/>
</file>

<file path=docProps/app.xml><?xml version="1.0" encoding="utf-8"?>
<Properties xmlns="http://schemas.openxmlformats.org/officeDocument/2006/extended-properties" xmlns:vt="http://schemas.openxmlformats.org/officeDocument/2006/docPropsVTypes">
  <Template/>
  <TotalTime>681</TotalTime>
  <Words>8145</Words>
  <Application>Microsoft Office PowerPoint</Application>
  <PresentationFormat>宽屏</PresentationFormat>
  <Paragraphs>1328</Paragraphs>
  <Slides>65</Slides>
  <Notes>65</Notes>
  <HiddenSlides>3</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65</vt:i4>
      </vt:variant>
    </vt:vector>
  </HeadingPairs>
  <TitlesOfParts>
    <vt:vector size="76" baseType="lpstr">
      <vt:lpstr>Apple LiGothic Medium</vt: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Huawei CloudCampus Solution</vt:lpstr>
      <vt:lpstr>PowerPoint 演示文稿</vt:lpstr>
      <vt:lpstr>PowerPoint 演示文稿</vt:lpstr>
      <vt:lpstr>PowerPoint 演示文稿</vt:lpstr>
      <vt:lpstr>CloudCampus Network Architecture</vt:lpstr>
      <vt:lpstr>PowerPoint 演示文稿</vt:lpstr>
      <vt:lpstr>Solution Component 1: Hardware Products</vt:lpstr>
      <vt:lpstr>Solution Component 2: iMaster NCE-Campus</vt:lpstr>
      <vt:lpstr>Solution Component 3: iMaster NCE-CampusInsight</vt:lpstr>
      <vt:lpstr>Three Deployment Modes of CloudCampus</vt:lpstr>
      <vt:lpstr>iMaster NCE-Campus Administrator Structure</vt:lpstr>
      <vt:lpstr>CloudCampus APP: Delivering End-to-End Simplicity Across Planning, Deployment, and O&amp;M</vt:lpstr>
      <vt:lpstr>PowerPoint 演示文稿</vt:lpstr>
      <vt:lpstr>Full-Lifecycle Management</vt:lpstr>
      <vt:lpstr>Day 0: Cloud-based WLAN Planner</vt:lpstr>
      <vt:lpstr>Day 0: 3D Network Planning (1)</vt:lpstr>
      <vt:lpstr>Day 0: 3D Network Planning (2)</vt:lpstr>
      <vt:lpstr>Day 1: Automated Deployment of Physical Network</vt:lpstr>
      <vt:lpstr>Automated Deployment of Physical Network Device Plug-and-Play (1)</vt:lpstr>
      <vt:lpstr>Automated Deployment of Physical Network Device Plug-and-Play (2)</vt:lpstr>
      <vt:lpstr>Automated Deployment of Physical Network Device Plug-and-Play (3)</vt:lpstr>
      <vt:lpstr>Automated Deployment of Physical Network Device Plug-and-Play (4)</vt:lpstr>
      <vt:lpstr>Day 1: Automated Deployment of Virtual Network</vt:lpstr>
      <vt:lpstr>Day 2: Fine-Grained Policy Control and Automatic Deployment of Free Mobility</vt:lpstr>
      <vt:lpstr>Day 2: LAN-WAN Convergence Simplifies Management</vt:lpstr>
      <vt:lpstr>Day N: Network-Wide Monitoring Based on iMaster NCE-Campus</vt:lpstr>
      <vt:lpstr>Day N: Simplified O&amp;M Based on iMaster NCE-Campus</vt:lpstr>
      <vt:lpstr>Day N: Improving User and Service Experience Based on Predictive Insights and AI</vt:lpstr>
      <vt:lpstr>AI-Powered Intelligent Radio Calibration</vt:lpstr>
      <vt:lpstr>PowerPoint 演示文稿</vt:lpstr>
      <vt:lpstr>End-to-End Bandwidth Upgrade, Meeting the Needs of Digital Terminals and Service Growth</vt:lpstr>
      <vt:lpstr>CloudEngine S12700E: All-New Campus Core Switch with Superior Performance</vt:lpstr>
      <vt:lpstr>All-Scenario WLAN: High-Density Access in Indoor and Outdoor Scenarios</vt:lpstr>
      <vt:lpstr>AirEngine 8760-X1-PRO: Huawei 5G-Powered Wi-Fi 6 AP</vt:lpstr>
      <vt:lpstr>PowerPoint 演示文稿</vt:lpstr>
      <vt:lpstr>Native AC, Achieving Wired and Wireless Convergence</vt:lpstr>
      <vt:lpstr>Wi-Fi &amp; IoT Convergence, Unifying Network Deployment and O&amp;M</vt:lpstr>
      <vt:lpstr>CSS and iStack</vt:lpstr>
      <vt:lpstr>PowerPoint 演示文稿</vt:lpstr>
      <vt:lpstr>"1-to-N" Virtualization Implements Multi-Purpose Network</vt:lpstr>
      <vt:lpstr>Diversified Networking Models</vt:lpstr>
      <vt:lpstr>Multi-Border Networking</vt:lpstr>
      <vt:lpstr>PowerPoint 演示文稿</vt:lpstr>
      <vt:lpstr>User Access Authentication</vt:lpstr>
      <vt:lpstr>Intelligent Policy Engine Achieves Fine-Grained Policy Control</vt:lpstr>
      <vt:lpstr>Portal Authentication: Supporting Portal Page Customization</vt:lpstr>
      <vt:lpstr>Terminal Identification and Policy Automation</vt:lpstr>
      <vt:lpstr>Terminal Identification: Supports Proactive and Passive Detection</vt:lpstr>
      <vt:lpstr>Terminal Identification Methods</vt:lpstr>
      <vt:lpstr>Automatic Policy Delivery Process Based on Terminal Types</vt:lpstr>
      <vt:lpstr>PowerPoint 演示文稿</vt:lpstr>
      <vt:lpstr>Free Mobility Achieves Security Group-Based Policy Management</vt:lpstr>
      <vt:lpstr>Preferential Access of VIP Users</vt:lpstr>
      <vt:lpstr>PowerPoint 演示文稿</vt:lpstr>
      <vt:lpstr>Bandwidth Reservation for VIP Users: Guaranteeing Sufficient Bandwidth</vt:lpstr>
      <vt:lpstr>Intelligent HQoS: User- and Application-Based QoS Policies</vt:lpstr>
      <vt:lpstr>SD-WAN Featuring Fine-Grained Application Control</vt:lpstr>
      <vt:lpstr>Intelligent Traffic Steering (1)</vt:lpstr>
      <vt:lpstr>Intelligent Traffic Steering (2)</vt:lpstr>
      <vt:lpstr>PowerPoint 演示文稿</vt:lpstr>
      <vt:lpstr>Panorama of Intelligent O&amp;M </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195</cp:revision>
  <dcterms:created xsi:type="dcterms:W3CDTF">2018-11-29T10:16:29Z</dcterms:created>
  <dcterms:modified xsi:type="dcterms:W3CDTF">2021-01-15T09:24:05Z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(3)437hTH0MBy1KtHDSnpPgTEpau4hRZu6Jk+V8kboY5gEtlXygBZSWhIXuOQ8iEXHSfFfZCTwv
0M5PFDD/gzRKMGY5/jRUgfVXyav6uoiBR61wyR0Nd3ARweT4TyYSTW/ssJmTkQ0IfnA5IfqB
9UMJ6mhQNoL4eazBnQYQ8K2Mw1YlanWThibJ77g8pAcQ4biby27YFBO6GEJCqCL5isEj9UD5
FwB5h5tbsjnsw/Gdju</vt:lpwstr>
  </property>
  <property fmtid="{D5CDD505-2E9C-101B-9397-08002B2CF9AE}" pid="3" name="_2015_ms_pID_7253431">
    <vt:lpwstr>3JNBTtOW5ugfJDmLgol93bxxj3QS8qqblteErwt4VsjnQD9zIc/K0M
aKvG3HP4OyT1l1/jv2SpFlB5ogb1jCIXFB0qB9f6pTdATO1c5e+qqESGFQEQr4etGdyRPPpH
c/dN0B5NdU0WOxyY/gvR5SlhribSPCO1BCVz1WPUWllxOk1kMGnVWRCY4OPJiQHfGOqDKm5A
XOXSf9PfKPEQKF4cz9cJlFxFe5G0f5iSnMlc</vt:lpwstr>
  </property>
  <property fmtid="{D5CDD505-2E9C-101B-9397-08002B2CF9AE}" pid="4" name="_2015_ms_pID_7253432">
    <vt:lpwstr>Xdj+stj/kD4rz+w53ZEBwXg=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1610671070</vt:lpwstr>
  </property>
</Properties>
</file>